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3.xml" ContentType="application/vnd.openxmlformats-officedocument.drawingml.chartshapes+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4.xml" ContentType="application/vnd.openxmlformats-officedocument.drawingml.chartshapes+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5.xml" ContentType="application/vnd.openxmlformats-officedocument.drawingml.chartshapes+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6.xml" ContentType="application/vnd.openxmlformats-officedocument.drawingml.chartshapes+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7.xml" ContentType="application/vnd.openxmlformats-officedocument.drawingml.chartshapes+xml"/>
  <Override PartName="/ppt/charts/chart12.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8.xml" ContentType="application/vnd.openxmlformats-officedocument.drawingml.chartshapes+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drawings/drawing9.xml" ContentType="application/vnd.openxmlformats-officedocument.drawingml.chartshapes+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10.xml" ContentType="application/vnd.openxmlformats-officedocument.drawingml.chartshapes+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drawings/drawing11.xml" ContentType="application/vnd.openxmlformats-officedocument.drawingml.chartshapes+xml"/>
  <Override PartName="/ppt/charts/chart16.xml" ContentType="application/vnd.openxmlformats-officedocument.drawingml.chart+xml"/>
  <Override PartName="/ppt/charts/style15.xml" ContentType="application/vnd.ms-office.chartstyle+xml"/>
  <Override PartName="/ppt/charts/colors15.xml" ContentType="application/vnd.ms-office.chartcolorstyle+xml"/>
  <Override PartName="/ppt/drawings/drawing12.xml" ContentType="application/vnd.openxmlformats-officedocument.drawingml.chartshapes+xml"/>
  <Override PartName="/ppt/charts/chart17.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8.xml" ContentType="application/vnd.openxmlformats-officedocument.drawingml.chart+xml"/>
  <Override PartName="/ppt/charts/style17.xml" ContentType="application/vnd.ms-office.chartstyle+xml"/>
  <Override PartName="/ppt/charts/colors17.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90" r:id="rId5"/>
    <p:sldId id="291" r:id="rId6"/>
    <p:sldId id="292" r:id="rId7"/>
    <p:sldId id="297" r:id="rId8"/>
    <p:sldId id="294" r:id="rId9"/>
    <p:sldId id="295" r:id="rId10"/>
    <p:sldId id="296" r:id="rId11"/>
    <p:sldId id="274" r:id="rId12"/>
    <p:sldId id="275" r:id="rId13"/>
    <p:sldId id="300" r:id="rId14"/>
    <p:sldId id="301" r:id="rId15"/>
    <p:sldId id="278" r:id="rId16"/>
    <p:sldId id="279" r:id="rId17"/>
    <p:sldId id="280" r:id="rId18"/>
    <p:sldId id="302" r:id="rId19"/>
    <p:sldId id="282" r:id="rId20"/>
    <p:sldId id="284" r:id="rId21"/>
    <p:sldId id="285" r:id="rId22"/>
    <p:sldId id="303" r:id="rId23"/>
    <p:sldId id="286" r:id="rId24"/>
    <p:sldId id="287" r:id="rId25"/>
    <p:sldId id="288" r:id="rId26"/>
    <p:sldId id="304" r:id="rId27"/>
    <p:sldId id="298" r:id="rId28"/>
    <p:sldId id="29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36" autoAdjust="0"/>
    <p:restoredTop sz="94660"/>
  </p:normalViewPr>
  <p:slideViewPr>
    <p:cSldViewPr snapToGrid="0">
      <p:cViewPr varScale="1">
        <p:scale>
          <a:sx n="88" d="100"/>
          <a:sy n="88" d="100"/>
        </p:scale>
        <p:origin x="557"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OAR-AD18\Users\ngoodloe\Crime%20Rates\UCR%20Crime%20Rates%20per%20100,000\US%20Crime%20Rates%20per%20100,000%201984-2019.xls" TargetMode="External"/></Relationships>
</file>

<file path=ppt/charts/_rels/chart10.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Virginia%20Crimes%20Against%20Person%20Rate%20per%201000%202012-2021.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6.xml"/></Relationships>
</file>

<file path=ppt/charts/_rels/chart11.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7.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8.xml"/></Relationships>
</file>

<file path=ppt/charts/_rels/chart13.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chartUserShapes" Target="../drawings/drawing9.xml"/></Relationships>
</file>

<file path=ppt/charts/_rels/chart14.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chartUserShapes" Target="../drawings/drawing10.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chartUserShapes" Target="../drawings/drawing11.xml"/></Relationships>
</file>

<file path=ppt/charts/_rels/chart16.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15.xml"/><Relationship Id="rId1" Type="http://schemas.microsoft.com/office/2011/relationships/chartStyle" Target="style15.xml"/><Relationship Id="rId4" Type="http://schemas.openxmlformats.org/officeDocument/2006/relationships/chartUserShapes" Target="../drawings/drawing12.xml"/></Relationships>
</file>

<file path=ppt/charts/_rels/chart17.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16.xml"/><Relationship Id="rId1" Type="http://schemas.microsoft.com/office/2011/relationships/chartStyle" Target="style16.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US%20Crime%20Rates%20per%20100,000%201984-2019.xls" TargetMode="Externa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OAR-AD18\Users\ngoodloe\Crime%20Rates\UCR%20Crime%20Rates%20per%20100,000\2019%20UCR%20Index%20Crime%20Rates%20by%20State.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OAR-AD18\Users\ngoodloe\Crime%20Rates\2012-21%20Virginia%20Reported%20Crime%20Data\ACRJ%20and%20CVRJ%20Jurisdiction%20Crime%20Rate%20Analysis%202012-21.xlsx" TargetMode="Externa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3.xml"/></Relationships>
</file>

<file path=ppt/charts/_rels/chart8.xml.rels><?xml version="1.0" encoding="UTF-8" standalone="yes"?>
<Relationships xmlns="http://schemas.openxmlformats.org/package/2006/relationships"><Relationship Id="rId3" Type="http://schemas.openxmlformats.org/officeDocument/2006/relationships/oleObject" Target="Book7"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4.xml"/></Relationships>
</file>

<file path=ppt/charts/_rels/chart9.xml.rels><?xml version="1.0" encoding="UTF-8" standalone="yes"?>
<Relationships xmlns="http://schemas.openxmlformats.org/package/2006/relationships"><Relationship Id="rId3" Type="http://schemas.openxmlformats.org/officeDocument/2006/relationships/oleObject" Target="file:///C:\Users\ngoodloe\Desktop\ACRJ%20and%20CVRJ%20Jurisdiction%20Crime%20Rate%20Analysis%202012-21.xlsx" TargetMode="Externa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b="0" dirty="0" smtClean="0"/>
              <a:t>United</a:t>
            </a:r>
            <a:r>
              <a:rPr lang="en-US" b="0" baseline="0" dirty="0" smtClean="0"/>
              <a:t> States</a:t>
            </a:r>
            <a:r>
              <a:rPr lang="en-US" b="0" dirty="0" smtClean="0"/>
              <a:t> </a:t>
            </a:r>
            <a:r>
              <a:rPr lang="en-US" b="0" dirty="0"/>
              <a:t>Index Crime Rate per </a:t>
            </a:r>
            <a:r>
              <a:rPr lang="en-US" b="0" dirty="0" smtClean="0"/>
              <a:t>100,000</a:t>
            </a:r>
          </a:p>
          <a:p>
            <a:pPr>
              <a:defRPr/>
            </a:pPr>
            <a:r>
              <a:rPr lang="en-US" b="0" dirty="0" smtClean="0"/>
              <a:t>(Down</a:t>
            </a:r>
            <a:r>
              <a:rPr lang="en-US" b="0" baseline="0" dirty="0" smtClean="0"/>
              <a:t> 58% from 1991 to 2019)</a:t>
            </a:r>
            <a:endParaRPr lang="en-US" b="0" dirty="0"/>
          </a:p>
        </c:rich>
      </c:tx>
      <c:overlay val="0"/>
      <c:spPr>
        <a:noFill/>
        <a:ln w="25400">
          <a:noFill/>
        </a:ln>
      </c:spPr>
    </c:title>
    <c:autoTitleDeleted val="0"/>
    <c:plotArea>
      <c:layout/>
      <c:barChart>
        <c:barDir val="col"/>
        <c:grouping val="clustered"/>
        <c:varyColors val="0"/>
        <c:ser>
          <c:idx val="0"/>
          <c:order val="0"/>
          <c:tx>
            <c:strRef>
              <c:f>'US Index Crime Rate'!$F$1</c:f>
              <c:strCache>
                <c:ptCount val="1"/>
                <c:pt idx="0">
                  <c:v>Total Index Crime Rate per 100,000</c:v>
                </c:pt>
              </c:strCache>
            </c:strRef>
          </c:tx>
          <c:spPr>
            <a:solidFill>
              <a:srgbClr val="4F81BD"/>
            </a:solidFill>
            <a:ln w="25400">
              <a:noFill/>
            </a:ln>
          </c:spPr>
          <c:invertIfNegative val="0"/>
          <c:cat>
            <c:strRef>
              <c:f>'US Index Crime Rate'!$E$2:$E$37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Crime Rate'!$F$2:$F$37</c:f>
              <c:numCache>
                <c:formatCode>#,##0.0</c:formatCode>
                <c:ptCount val="36"/>
                <c:pt idx="0">
                  <c:v>5038.3801283208004</c:v>
                </c:pt>
                <c:pt idx="1">
                  <c:v>5224.5119072684593</c:v>
                </c:pt>
                <c:pt idx="2">
                  <c:v>5501.8990380938531</c:v>
                </c:pt>
                <c:pt idx="3">
                  <c:v>5575.454342488747</c:v>
                </c:pt>
                <c:pt idx="4">
                  <c:v>5694.5374112028003</c:v>
                </c:pt>
                <c:pt idx="5">
                  <c:v>5774.0432137317657</c:v>
                </c:pt>
                <c:pt idx="6">
                  <c:v>5802.6769479360892</c:v>
                </c:pt>
                <c:pt idx="7">
                  <c:v>5898.3544013015717</c:v>
                </c:pt>
                <c:pt idx="8">
                  <c:v>5661.3763246452327</c:v>
                </c:pt>
                <c:pt idx="9">
                  <c:v>5487.1017520313089</c:v>
                </c:pt>
                <c:pt idx="10">
                  <c:v>5373.8343973136771</c:v>
                </c:pt>
                <c:pt idx="11">
                  <c:v>5274.9445178149153</c:v>
                </c:pt>
                <c:pt idx="12">
                  <c:v>5087.6355055744143</c:v>
                </c:pt>
                <c:pt idx="13">
                  <c:v>4927.3258911625608</c:v>
                </c:pt>
                <c:pt idx="14">
                  <c:v>4620.0948245304889</c:v>
                </c:pt>
                <c:pt idx="15">
                  <c:v>4266.5089710961402</c:v>
                </c:pt>
                <c:pt idx="16">
                  <c:v>4124.8</c:v>
                </c:pt>
                <c:pt idx="17">
                  <c:v>4162.6000000000004</c:v>
                </c:pt>
                <c:pt idx="18">
                  <c:v>4125</c:v>
                </c:pt>
                <c:pt idx="19">
                  <c:v>4067</c:v>
                </c:pt>
                <c:pt idx="20">
                  <c:v>3977.2999999999997</c:v>
                </c:pt>
                <c:pt idx="21">
                  <c:v>3900.5</c:v>
                </c:pt>
                <c:pt idx="22">
                  <c:v>3825.9</c:v>
                </c:pt>
                <c:pt idx="23">
                  <c:v>3748.2000000000003</c:v>
                </c:pt>
                <c:pt idx="24">
                  <c:v>3673.2</c:v>
                </c:pt>
                <c:pt idx="25">
                  <c:v>3473.2000000000003</c:v>
                </c:pt>
                <c:pt idx="26">
                  <c:v>3350.4</c:v>
                </c:pt>
                <c:pt idx="27">
                  <c:v>3292.5</c:v>
                </c:pt>
                <c:pt idx="28">
                  <c:v>3255.8</c:v>
                </c:pt>
                <c:pt idx="29">
                  <c:v>3102.7</c:v>
                </c:pt>
                <c:pt idx="30">
                  <c:v>2935.7</c:v>
                </c:pt>
                <c:pt idx="31">
                  <c:v>2874.2</c:v>
                </c:pt>
                <c:pt idx="32">
                  <c:v>2838.2</c:v>
                </c:pt>
                <c:pt idx="33">
                  <c:v>2746.7000000000003</c:v>
                </c:pt>
                <c:pt idx="34">
                  <c:v>2580.2000000000003</c:v>
                </c:pt>
                <c:pt idx="35">
                  <c:v>2476.6</c:v>
                </c:pt>
              </c:numCache>
            </c:numRef>
          </c:val>
          <c:extLst>
            <c:ext xmlns:c16="http://schemas.microsoft.com/office/drawing/2014/chart" uri="{C3380CC4-5D6E-409C-BE32-E72D297353CC}">
              <c16:uniqueId val="{00000000-4D08-46D3-8155-232BF5814DED}"/>
            </c:ext>
          </c:extLst>
        </c:ser>
        <c:dLbls>
          <c:showLegendKey val="0"/>
          <c:showVal val="0"/>
          <c:showCatName val="0"/>
          <c:showSerName val="0"/>
          <c:showPercent val="0"/>
          <c:showBubbleSize val="0"/>
        </c:dLbls>
        <c:gapWidth val="219"/>
        <c:overlap val="-27"/>
        <c:axId val="838650495"/>
        <c:axId val="1"/>
      </c:barChart>
      <c:catAx>
        <c:axId val="838650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a:pPr>
            <a:endParaRPr lang="en-US"/>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ln w="9525">
            <a:noFill/>
          </a:ln>
        </c:spPr>
        <c:txPr>
          <a:bodyPr rot="-60000000" vert="horz"/>
          <a:lstStyle/>
          <a:p>
            <a:pPr>
              <a:defRPr/>
            </a:pPr>
            <a:endParaRPr lang="en-US"/>
          </a:p>
        </c:txPr>
        <c:crossAx val="838650495"/>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a:t>
            </a:r>
            <a:r>
              <a:rPr lang="en-US" dirty="0"/>
              <a:t>Crimes Against Person per 1000 Residents </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strRef>
              <c:f>REPORT!$A$8:$A$17</c:f>
              <c:strCache>
                <c:ptCount val="10"/>
                <c:pt idx="0">
                  <c:v>2012</c:v>
                </c:pt>
                <c:pt idx="1">
                  <c:v>2013</c:v>
                </c:pt>
                <c:pt idx="2">
                  <c:v>2014</c:v>
                </c:pt>
                <c:pt idx="3">
                  <c:v>2015</c:v>
                </c:pt>
                <c:pt idx="4">
                  <c:v>2016</c:v>
                </c:pt>
                <c:pt idx="5">
                  <c:v>2017</c:v>
                </c:pt>
                <c:pt idx="6">
                  <c:v>2018</c:v>
                </c:pt>
                <c:pt idx="7">
                  <c:v>2019</c:v>
                </c:pt>
                <c:pt idx="8">
                  <c:v>2020</c:v>
                </c:pt>
                <c:pt idx="9">
                  <c:v>2021</c:v>
                </c:pt>
              </c:strCache>
            </c:strRef>
          </c:cat>
          <c:val>
            <c:numRef>
              <c:f>REPORT!$B$8:$B$17</c:f>
              <c:numCache>
                <c:formatCode>#,##0.00</c:formatCode>
                <c:ptCount val="10"/>
                <c:pt idx="0">
                  <c:v>13.903219130907701</c:v>
                </c:pt>
                <c:pt idx="1">
                  <c:v>13.1856730995635</c:v>
                </c:pt>
                <c:pt idx="2">
                  <c:v>12.6912481658996</c:v>
                </c:pt>
                <c:pt idx="3">
                  <c:v>12.632958180926501</c:v>
                </c:pt>
                <c:pt idx="4">
                  <c:v>12.8006963544579</c:v>
                </c:pt>
                <c:pt idx="5">
                  <c:v>12.734562610241801</c:v>
                </c:pt>
                <c:pt idx="6">
                  <c:v>12.488487188713799</c:v>
                </c:pt>
                <c:pt idx="7">
                  <c:v>12.531868302325799</c:v>
                </c:pt>
                <c:pt idx="8">
                  <c:v>11.6558034984879</c:v>
                </c:pt>
                <c:pt idx="9">
                  <c:v>11.9514423481285</c:v>
                </c:pt>
              </c:numCache>
            </c:numRef>
          </c:val>
          <c:smooth val="0"/>
          <c:extLst>
            <c:ext xmlns:c16="http://schemas.microsoft.com/office/drawing/2014/chart" uri="{C3380CC4-5D6E-409C-BE32-E72D297353CC}">
              <c16:uniqueId val="{00000000-47C4-4CAD-81C2-51330D3A003E}"/>
            </c:ext>
          </c:extLst>
        </c:ser>
        <c:dLbls>
          <c:showLegendKey val="0"/>
          <c:showVal val="0"/>
          <c:showCatName val="0"/>
          <c:showSerName val="0"/>
          <c:showPercent val="0"/>
          <c:showBubbleSize val="0"/>
        </c:dLbls>
        <c:smooth val="0"/>
        <c:axId val="303913983"/>
        <c:axId val="303908991"/>
      </c:lineChart>
      <c:catAx>
        <c:axId val="3039139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08991"/>
        <c:crosses val="autoZero"/>
        <c:auto val="1"/>
        <c:lblAlgn val="ctr"/>
        <c:lblOffset val="100"/>
        <c:noMultiLvlLbl val="0"/>
      </c:catAx>
      <c:valAx>
        <c:axId val="30390899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0391398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Sheet1!$A$5</c:f>
              <c:strCache>
                <c:ptCount val="1"/>
                <c:pt idx="0">
                  <c:v>Orange Crimes Against Person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Sheet1!$B$4:$K$4</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Sheet1!$B$5:$K$5</c:f>
              <c:numCache>
                <c:formatCode>General</c:formatCode>
                <c:ptCount val="10"/>
                <c:pt idx="0">
                  <c:v>4.97</c:v>
                </c:pt>
                <c:pt idx="1">
                  <c:v>4.42</c:v>
                </c:pt>
                <c:pt idx="2">
                  <c:v>6.32</c:v>
                </c:pt>
                <c:pt idx="3">
                  <c:v>4.88</c:v>
                </c:pt>
                <c:pt idx="4" formatCode="#,##0.00">
                  <c:v>4.9441927939130199</c:v>
                </c:pt>
                <c:pt idx="5" formatCode="#,##0.00">
                  <c:v>4.3741490686828302</c:v>
                </c:pt>
                <c:pt idx="6">
                  <c:v>5.99</c:v>
                </c:pt>
                <c:pt idx="7">
                  <c:v>6.68</c:v>
                </c:pt>
                <c:pt idx="8">
                  <c:v>5.24</c:v>
                </c:pt>
                <c:pt idx="9">
                  <c:v>6.93</c:v>
                </c:pt>
              </c:numCache>
            </c:numRef>
          </c:val>
          <c:smooth val="0"/>
          <c:extLst>
            <c:ext xmlns:c16="http://schemas.microsoft.com/office/drawing/2014/chart" uri="{C3380CC4-5D6E-409C-BE32-E72D297353CC}">
              <c16:uniqueId val="{00000000-1A9E-4596-BF96-E8FF0187C776}"/>
            </c:ext>
          </c:extLst>
        </c:ser>
        <c:dLbls>
          <c:showLegendKey val="0"/>
          <c:showVal val="0"/>
          <c:showCatName val="0"/>
          <c:showSerName val="0"/>
          <c:showPercent val="0"/>
          <c:showBubbleSize val="0"/>
        </c:dLbls>
        <c:smooth val="0"/>
        <c:axId val="1269025039"/>
        <c:axId val="1269030031"/>
      </c:lineChart>
      <c:catAx>
        <c:axId val="12690250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30031"/>
        <c:crosses val="autoZero"/>
        <c:auto val="1"/>
        <c:lblAlgn val="ctr"/>
        <c:lblOffset val="100"/>
        <c:noMultiLvlLbl val="0"/>
      </c:catAx>
      <c:valAx>
        <c:axId val="1269030031"/>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2690250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Person per 1000 Residents</a:t>
            </a:r>
          </a:p>
          <a:p>
            <a:pPr>
              <a:defRPr/>
            </a:pPr>
            <a:r>
              <a:rPr lang="en-US"/>
              <a:t>Orange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Comparables'!$A$19</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Comparables'!$B$18:$K$18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Comparables'!$B$19:$K$19</c:f>
              <c:numCache>
                <c:formatCode>#,##0.00</c:formatCode>
                <c:ptCount val="10"/>
                <c:pt idx="0">
                  <c:v>4.9707344333656902</c:v>
                </c:pt>
                <c:pt idx="1">
                  <c:v>4.4225756377588397</c:v>
                </c:pt>
                <c:pt idx="2">
                  <c:v>6.3212224896337803</c:v>
                </c:pt>
                <c:pt idx="3">
                  <c:v>4.8801999118036203</c:v>
                </c:pt>
                <c:pt idx="4">
                  <c:v>4.9441927939130199</c:v>
                </c:pt>
                <c:pt idx="5">
                  <c:v>4.3741490686828302</c:v>
                </c:pt>
                <c:pt idx="6">
                  <c:v>5.9861727839919103</c:v>
                </c:pt>
                <c:pt idx="7">
                  <c:v>6.6813284708109499</c:v>
                </c:pt>
                <c:pt idx="8">
                  <c:v>5.2361792426831304</c:v>
                </c:pt>
                <c:pt idx="9">
                  <c:v>6.9343166120910302</c:v>
                </c:pt>
              </c:numCache>
            </c:numRef>
          </c:val>
          <c:smooth val="0"/>
          <c:extLst>
            <c:ext xmlns:c16="http://schemas.microsoft.com/office/drawing/2014/chart" uri="{C3380CC4-5D6E-409C-BE32-E72D297353CC}">
              <c16:uniqueId val="{00000000-F701-4E9C-89DF-3A7EFDC3901B}"/>
            </c:ext>
          </c:extLst>
        </c:ser>
        <c:ser>
          <c:idx val="1"/>
          <c:order val="1"/>
          <c:tx>
            <c:strRef>
              <c:f>'Louisa-Orange vs. Comparables'!$A$20</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Comparables'!$B$18:$K$18</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Comparables'!$B$20:$K$20</c:f>
              <c:numCache>
                <c:formatCode>General</c:formatCode>
                <c:ptCount val="10"/>
                <c:pt idx="0">
                  <c:v>11.56</c:v>
                </c:pt>
                <c:pt idx="1">
                  <c:v>11.64</c:v>
                </c:pt>
                <c:pt idx="2">
                  <c:v>11.45</c:v>
                </c:pt>
                <c:pt idx="3">
                  <c:v>11.77</c:v>
                </c:pt>
                <c:pt idx="4">
                  <c:v>12.43</c:v>
                </c:pt>
                <c:pt idx="5">
                  <c:v>12.24</c:v>
                </c:pt>
                <c:pt idx="6">
                  <c:v>11.23</c:v>
                </c:pt>
                <c:pt idx="7">
                  <c:v>12.22</c:v>
                </c:pt>
                <c:pt idx="8">
                  <c:v>11.95</c:v>
                </c:pt>
                <c:pt idx="9">
                  <c:v>11.84</c:v>
                </c:pt>
              </c:numCache>
            </c:numRef>
          </c:val>
          <c:smooth val="0"/>
          <c:extLst>
            <c:ext xmlns:c16="http://schemas.microsoft.com/office/drawing/2014/chart" uri="{C3380CC4-5D6E-409C-BE32-E72D297353CC}">
              <c16:uniqueId val="{00000001-F701-4E9C-89DF-3A7EFDC3901B}"/>
            </c:ext>
          </c:extLst>
        </c:ser>
        <c:dLbls>
          <c:showLegendKey val="0"/>
          <c:showVal val="0"/>
          <c:showCatName val="0"/>
          <c:showSerName val="0"/>
          <c:showPercent val="0"/>
          <c:showBubbleSize val="0"/>
        </c:dLbls>
        <c:smooth val="0"/>
        <c:axId val="642861496"/>
        <c:axId val="642862280"/>
      </c:lineChart>
      <c:catAx>
        <c:axId val="642861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2280"/>
        <c:crosses val="autoZero"/>
        <c:auto val="1"/>
        <c:lblAlgn val="ctr"/>
        <c:lblOffset val="100"/>
        <c:noMultiLvlLbl val="0"/>
      </c:catAx>
      <c:valAx>
        <c:axId val="642862280"/>
        <c:scaling>
          <c:orientation val="minMax"/>
          <c:max val="16"/>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1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1000'!$A$71</c:f>
              <c:strCache>
                <c:ptCount val="1"/>
                <c:pt idx="0">
                  <c:v>Virginia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1000'!$B$70:$K$70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1000'!$B$71:$K$71</c:f>
              <c:numCache>
                <c:formatCode>#,##0.00</c:formatCode>
                <c:ptCount val="10"/>
                <c:pt idx="0">
                  <c:v>36.217757566266002</c:v>
                </c:pt>
                <c:pt idx="1">
                  <c:v>34.380638721709197</c:v>
                </c:pt>
                <c:pt idx="2">
                  <c:v>33.087609618162404</c:v>
                </c:pt>
                <c:pt idx="3">
                  <c:v>32.508675600707299</c:v>
                </c:pt>
                <c:pt idx="4">
                  <c:v>32.449979837866003</c:v>
                </c:pt>
                <c:pt idx="5">
                  <c:v>31.286821046467399</c:v>
                </c:pt>
                <c:pt idx="6">
                  <c:v>28.708152508574798</c:v>
                </c:pt>
                <c:pt idx="7">
                  <c:v>28.289785307724099</c:v>
                </c:pt>
                <c:pt idx="8">
                  <c:v>26.245821138010701</c:v>
                </c:pt>
                <c:pt idx="9">
                  <c:v>25.869008855299398</c:v>
                </c:pt>
              </c:numCache>
            </c:numRef>
          </c:val>
          <c:smooth val="0"/>
          <c:extLst>
            <c:ext xmlns:c16="http://schemas.microsoft.com/office/drawing/2014/chart" uri="{C3380CC4-5D6E-409C-BE32-E72D297353CC}">
              <c16:uniqueId val="{00000000-83A8-4064-8AC9-D075CD080AC4}"/>
            </c:ext>
          </c:extLst>
        </c:ser>
        <c:dLbls>
          <c:showLegendKey val="0"/>
          <c:showVal val="0"/>
          <c:showCatName val="0"/>
          <c:showSerName val="0"/>
          <c:showPercent val="0"/>
          <c:showBubbleSize val="0"/>
        </c:dLbls>
        <c:smooth val="0"/>
        <c:axId val="398188127"/>
        <c:axId val="398196447"/>
      </c:lineChart>
      <c:catAx>
        <c:axId val="3981881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96447"/>
        <c:crosses val="autoZero"/>
        <c:auto val="1"/>
        <c:lblAlgn val="ctr"/>
        <c:lblOffset val="100"/>
        <c:noMultiLvlLbl val="0"/>
      </c:catAx>
      <c:valAx>
        <c:axId val="398196447"/>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1881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Sheet1!$A$8</c:f>
              <c:strCache>
                <c:ptCount val="1"/>
                <c:pt idx="0">
                  <c:v>Orange Crimes Against Property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Sheet1!$B$7:$K$7</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Sheet1!$B$8:$K$8</c:f>
              <c:numCache>
                <c:formatCode>#,##0.00</c:formatCode>
                <c:ptCount val="10"/>
                <c:pt idx="0">
                  <c:v>18.353480984734801</c:v>
                </c:pt>
                <c:pt idx="1">
                  <c:v>18.481094221363101</c:v>
                </c:pt>
                <c:pt idx="2">
                  <c:v>19.543596137675099</c:v>
                </c:pt>
                <c:pt idx="3">
                  <c:v>15.728355137439401</c:v>
                </c:pt>
                <c:pt idx="4">
                  <c:v>14.6549427124967</c:v>
                </c:pt>
                <c:pt idx="5">
                  <c:v>12.0796037194751</c:v>
                </c:pt>
                <c:pt idx="6">
                  <c:v>10.3142038109156</c:v>
                </c:pt>
                <c:pt idx="7">
                  <c:v>12.026391247459699</c:v>
                </c:pt>
                <c:pt idx="8">
                  <c:v>13.3384776497823</c:v>
                </c:pt>
                <c:pt idx="9">
                  <c:v>12.4927767535291</c:v>
                </c:pt>
              </c:numCache>
            </c:numRef>
          </c:val>
          <c:smooth val="0"/>
          <c:extLst>
            <c:ext xmlns:c16="http://schemas.microsoft.com/office/drawing/2014/chart" uri="{C3380CC4-5D6E-409C-BE32-E72D297353CC}">
              <c16:uniqueId val="{00000000-6276-41D2-AF30-1B2C4FB5C938}"/>
            </c:ext>
          </c:extLst>
        </c:ser>
        <c:dLbls>
          <c:showLegendKey val="0"/>
          <c:showVal val="0"/>
          <c:showCatName val="0"/>
          <c:showSerName val="0"/>
          <c:showPercent val="0"/>
          <c:showBubbleSize val="0"/>
        </c:dLbls>
        <c:smooth val="0"/>
        <c:axId val="838651743"/>
        <c:axId val="838649247"/>
      </c:lineChart>
      <c:catAx>
        <c:axId val="8386517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8649247"/>
        <c:crosses val="autoZero"/>
        <c:auto val="1"/>
        <c:lblAlgn val="ctr"/>
        <c:lblOffset val="100"/>
        <c:noMultiLvlLbl val="0"/>
      </c:catAx>
      <c:valAx>
        <c:axId val="838649247"/>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38651743"/>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Property per 1000 Residents</a:t>
            </a:r>
          </a:p>
          <a:p>
            <a:pPr>
              <a:defRPr/>
            </a:pPr>
            <a:r>
              <a:rPr lang="en-US"/>
              <a:t>Orange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Comparables'!$A$40</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Comparables'!$B$39:$K$39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Comparables'!$B$40:$K$40</c:f>
              <c:numCache>
                <c:formatCode>#,##0.00</c:formatCode>
                <c:ptCount val="10"/>
                <c:pt idx="0">
                  <c:v>18.353480984734801</c:v>
                </c:pt>
                <c:pt idx="1">
                  <c:v>18.481094221363101</c:v>
                </c:pt>
                <c:pt idx="2">
                  <c:v>19.543596137675099</c:v>
                </c:pt>
                <c:pt idx="3">
                  <c:v>15.728355137439401</c:v>
                </c:pt>
                <c:pt idx="4">
                  <c:v>14.6549427124967</c:v>
                </c:pt>
                <c:pt idx="5">
                  <c:v>12.0796037194751</c:v>
                </c:pt>
                <c:pt idx="6">
                  <c:v>10.3142038109156</c:v>
                </c:pt>
                <c:pt idx="7">
                  <c:v>12.026391247459699</c:v>
                </c:pt>
                <c:pt idx="8">
                  <c:v>13.3384776497823</c:v>
                </c:pt>
                <c:pt idx="9">
                  <c:v>12.4927767535291</c:v>
                </c:pt>
              </c:numCache>
            </c:numRef>
          </c:val>
          <c:smooth val="0"/>
          <c:extLst>
            <c:ext xmlns:c16="http://schemas.microsoft.com/office/drawing/2014/chart" uri="{C3380CC4-5D6E-409C-BE32-E72D297353CC}">
              <c16:uniqueId val="{00000000-151F-4C8F-90FF-6AF6AA68B1E0}"/>
            </c:ext>
          </c:extLst>
        </c:ser>
        <c:ser>
          <c:idx val="1"/>
          <c:order val="1"/>
          <c:tx>
            <c:strRef>
              <c:f>'Louisa-Orange vs. Comparables'!$A$41</c:f>
              <c:strCache>
                <c:ptCount val="1"/>
                <c:pt idx="0">
                  <c:v>Average of Comparable Counties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Comparables'!$B$39:$K$39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Comparables'!$B$41:$K$41</c:f>
              <c:numCache>
                <c:formatCode>General</c:formatCode>
                <c:ptCount val="10"/>
                <c:pt idx="0">
                  <c:v>30.89</c:v>
                </c:pt>
                <c:pt idx="1">
                  <c:v>28.32</c:v>
                </c:pt>
                <c:pt idx="2">
                  <c:v>25.48</c:v>
                </c:pt>
                <c:pt idx="3">
                  <c:v>24.64</c:v>
                </c:pt>
                <c:pt idx="4">
                  <c:v>23.86</c:v>
                </c:pt>
                <c:pt idx="5">
                  <c:v>24.31</c:v>
                </c:pt>
                <c:pt idx="6">
                  <c:v>22.35</c:v>
                </c:pt>
                <c:pt idx="7">
                  <c:v>24.16</c:v>
                </c:pt>
                <c:pt idx="8">
                  <c:v>22.45</c:v>
                </c:pt>
                <c:pt idx="9">
                  <c:v>21.7</c:v>
                </c:pt>
              </c:numCache>
            </c:numRef>
          </c:val>
          <c:smooth val="0"/>
          <c:extLst>
            <c:ext xmlns:c16="http://schemas.microsoft.com/office/drawing/2014/chart" uri="{C3380CC4-5D6E-409C-BE32-E72D297353CC}">
              <c16:uniqueId val="{00000001-151F-4C8F-90FF-6AF6AA68B1E0}"/>
            </c:ext>
          </c:extLst>
        </c:ser>
        <c:dLbls>
          <c:showLegendKey val="0"/>
          <c:showVal val="0"/>
          <c:showCatName val="0"/>
          <c:showSerName val="0"/>
          <c:showPercent val="0"/>
          <c:showBubbleSize val="0"/>
        </c:dLbls>
        <c:smooth val="0"/>
        <c:axId val="642851696"/>
        <c:axId val="642853656"/>
      </c:lineChart>
      <c:catAx>
        <c:axId val="642851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3656"/>
        <c:crosses val="autoZero"/>
        <c:auto val="1"/>
        <c:lblAlgn val="ctr"/>
        <c:lblOffset val="100"/>
        <c:noMultiLvlLbl val="0"/>
      </c:catAx>
      <c:valAx>
        <c:axId val="642853656"/>
        <c:scaling>
          <c:orientation val="minMax"/>
          <c:max val="4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51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1000'!$A$74</c:f>
              <c:strCache>
                <c:ptCount val="1"/>
                <c:pt idx="0">
                  <c:v>Virginia Crimes Against Society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1000'!$B$73:$K$73</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1000'!$B$74:$K$74</c:f>
              <c:numCache>
                <c:formatCode>#,##0.00</c:formatCode>
                <c:ptCount val="10"/>
                <c:pt idx="0">
                  <c:v>8.1457398440288706</c:v>
                </c:pt>
                <c:pt idx="1">
                  <c:v>8.5110838996392992</c:v>
                </c:pt>
                <c:pt idx="2">
                  <c:v>8.2086989774195906</c:v>
                </c:pt>
                <c:pt idx="3">
                  <c:v>8.2966787637780399</c:v>
                </c:pt>
                <c:pt idx="4">
                  <c:v>8.9729817894084096</c:v>
                </c:pt>
                <c:pt idx="5">
                  <c:v>10.2362214020746</c:v>
                </c:pt>
                <c:pt idx="6">
                  <c:v>10.604054975031399</c:v>
                </c:pt>
                <c:pt idx="7">
                  <c:v>10.703977110237799</c:v>
                </c:pt>
                <c:pt idx="8">
                  <c:v>8.7427842682986903</c:v>
                </c:pt>
                <c:pt idx="9">
                  <c:v>6.2048789640196302</c:v>
                </c:pt>
              </c:numCache>
            </c:numRef>
          </c:val>
          <c:smooth val="0"/>
          <c:extLst>
            <c:ext xmlns:c16="http://schemas.microsoft.com/office/drawing/2014/chart" uri="{C3380CC4-5D6E-409C-BE32-E72D297353CC}">
              <c16:uniqueId val="{00000000-B562-471B-A602-4B61F27378C4}"/>
            </c:ext>
          </c:extLst>
        </c:ser>
        <c:dLbls>
          <c:showLegendKey val="0"/>
          <c:showVal val="0"/>
          <c:showCatName val="0"/>
          <c:showSerName val="0"/>
          <c:showPercent val="0"/>
          <c:showBubbleSize val="0"/>
        </c:dLbls>
        <c:smooth val="0"/>
        <c:axId val="397759375"/>
        <c:axId val="397748975"/>
      </c:lineChart>
      <c:catAx>
        <c:axId val="3977593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48975"/>
        <c:crosses val="autoZero"/>
        <c:auto val="1"/>
        <c:lblAlgn val="ctr"/>
        <c:lblOffset val="100"/>
        <c:noMultiLvlLbl val="0"/>
      </c:catAx>
      <c:valAx>
        <c:axId val="397748975"/>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7759375"/>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Sheet1!$A$11</c:f>
              <c:strCache>
                <c:ptCount val="1"/>
                <c:pt idx="0">
                  <c:v>Orange Crimes Against Society </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Sheet1!$B$10:$K$10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Sheet1!$B$11:$K$11</c:f>
              <c:numCache>
                <c:formatCode>#,##0.00</c:formatCode>
                <c:ptCount val="10"/>
                <c:pt idx="0">
                  <c:v>5.0295596929321498</c:v>
                </c:pt>
                <c:pt idx="1">
                  <c:v>5.8870046568842804</c:v>
                </c:pt>
                <c:pt idx="2">
                  <c:v>9.0758836663090392</c:v>
                </c:pt>
                <c:pt idx="3">
                  <c:v>11.7889166544172</c:v>
                </c:pt>
                <c:pt idx="4">
                  <c:v>9.5035083044675392</c:v>
                </c:pt>
                <c:pt idx="5">
                  <c:v>10.341531241852801</c:v>
                </c:pt>
                <c:pt idx="6">
                  <c:v>7.6162104434826601</c:v>
                </c:pt>
                <c:pt idx="7">
                  <c:v>6.2915843100136399</c:v>
                </c:pt>
                <c:pt idx="8">
                  <c:v>7.3582097778757696</c:v>
                </c:pt>
                <c:pt idx="9">
                  <c:v>5.7510800473294603</c:v>
                </c:pt>
              </c:numCache>
            </c:numRef>
          </c:val>
          <c:smooth val="0"/>
          <c:extLst>
            <c:ext xmlns:c16="http://schemas.microsoft.com/office/drawing/2014/chart" uri="{C3380CC4-5D6E-409C-BE32-E72D297353CC}">
              <c16:uniqueId val="{00000000-886E-48A3-B2EB-3633419A9F61}"/>
            </c:ext>
          </c:extLst>
        </c:ser>
        <c:dLbls>
          <c:showLegendKey val="0"/>
          <c:showVal val="0"/>
          <c:showCatName val="0"/>
          <c:showSerName val="0"/>
          <c:showPercent val="0"/>
          <c:showBubbleSize val="0"/>
        </c:dLbls>
        <c:smooth val="0"/>
        <c:axId val="1097885871"/>
        <c:axId val="1097887119"/>
      </c:lineChart>
      <c:catAx>
        <c:axId val="10978858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97887119"/>
        <c:crosses val="autoZero"/>
        <c:auto val="1"/>
        <c:lblAlgn val="ctr"/>
        <c:lblOffset val="100"/>
        <c:noMultiLvlLbl val="0"/>
      </c:catAx>
      <c:valAx>
        <c:axId val="1097887119"/>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9788587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a:t>Crimes Against Society per 1000 Residents</a:t>
            </a:r>
          </a:p>
          <a:p>
            <a:pPr>
              <a:defRPr/>
            </a:pPr>
            <a:r>
              <a:rPr lang="en-US"/>
              <a:t>Orange vs. Average of Comparable Counties</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Comparables'!$A$61</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Comparables'!$B$60:$K$60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Comparables'!$B$61:$K$61</c:f>
              <c:numCache>
                <c:formatCode>#,##0.00</c:formatCode>
                <c:ptCount val="10"/>
                <c:pt idx="0">
                  <c:v>5.0295596929321498</c:v>
                </c:pt>
                <c:pt idx="1">
                  <c:v>5.8870046568842804</c:v>
                </c:pt>
                <c:pt idx="2">
                  <c:v>9.0758836663090392</c:v>
                </c:pt>
                <c:pt idx="3">
                  <c:v>11.7889166544172</c:v>
                </c:pt>
                <c:pt idx="4">
                  <c:v>9.5035083044675392</c:v>
                </c:pt>
                <c:pt idx="5">
                  <c:v>10.341531241852801</c:v>
                </c:pt>
                <c:pt idx="6">
                  <c:v>7.6162104434826601</c:v>
                </c:pt>
                <c:pt idx="7">
                  <c:v>6.2915843100136399</c:v>
                </c:pt>
                <c:pt idx="8">
                  <c:v>7.3582097778757696</c:v>
                </c:pt>
                <c:pt idx="9">
                  <c:v>5.7510800473294603</c:v>
                </c:pt>
              </c:numCache>
            </c:numRef>
          </c:val>
          <c:smooth val="0"/>
          <c:extLst>
            <c:ext xmlns:c16="http://schemas.microsoft.com/office/drawing/2014/chart" uri="{C3380CC4-5D6E-409C-BE32-E72D297353CC}">
              <c16:uniqueId val="{00000000-BA70-461C-99F2-A57B2C0FF05E}"/>
            </c:ext>
          </c:extLst>
        </c:ser>
        <c:ser>
          <c:idx val="1"/>
          <c:order val="1"/>
          <c:tx>
            <c:strRef>
              <c:f>'Louisa-Orange vs. Comparables'!$A$62</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Comparables'!$B$60:$K$60</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Comparables'!$B$62:$K$62</c:f>
              <c:numCache>
                <c:formatCode>General</c:formatCode>
                <c:ptCount val="10"/>
                <c:pt idx="0">
                  <c:v>7.31</c:v>
                </c:pt>
                <c:pt idx="1">
                  <c:v>7.82</c:v>
                </c:pt>
                <c:pt idx="2">
                  <c:v>7.24</c:v>
                </c:pt>
                <c:pt idx="3">
                  <c:v>7.58</c:v>
                </c:pt>
                <c:pt idx="4">
                  <c:v>7.88</c:v>
                </c:pt>
                <c:pt idx="5">
                  <c:v>9.65</c:v>
                </c:pt>
                <c:pt idx="6">
                  <c:v>10.35</c:v>
                </c:pt>
                <c:pt idx="7">
                  <c:v>11.17</c:v>
                </c:pt>
                <c:pt idx="8">
                  <c:v>9.7899999999999991</c:v>
                </c:pt>
                <c:pt idx="9">
                  <c:v>6.56</c:v>
                </c:pt>
              </c:numCache>
            </c:numRef>
          </c:val>
          <c:smooth val="0"/>
          <c:extLst>
            <c:ext xmlns:c16="http://schemas.microsoft.com/office/drawing/2014/chart" uri="{C3380CC4-5D6E-409C-BE32-E72D297353CC}">
              <c16:uniqueId val="{00000001-BA70-461C-99F2-A57B2C0FF05E}"/>
            </c:ext>
          </c:extLst>
        </c:ser>
        <c:dLbls>
          <c:showLegendKey val="0"/>
          <c:showVal val="0"/>
          <c:showCatName val="0"/>
          <c:showSerName val="0"/>
          <c:showPercent val="0"/>
          <c:showBubbleSize val="0"/>
        </c:dLbls>
        <c:smooth val="0"/>
        <c:axId val="642863848"/>
        <c:axId val="642868160"/>
      </c:lineChart>
      <c:catAx>
        <c:axId val="6428638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8160"/>
        <c:crosses val="autoZero"/>
        <c:auto val="1"/>
        <c:lblAlgn val="ctr"/>
        <c:lblOffset val="100"/>
        <c:noMultiLvlLbl val="0"/>
      </c:catAx>
      <c:valAx>
        <c:axId val="642868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6428638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dirty="0"/>
              <a:t>US Index Violent Crime per 100,000 </a:t>
            </a:r>
            <a:r>
              <a:rPr lang="en-US" dirty="0" smtClean="0"/>
              <a:t>Residents</a:t>
            </a:r>
          </a:p>
          <a:p>
            <a:pPr algn="ctr" rtl="0">
              <a:defRPr/>
            </a:pPr>
            <a:r>
              <a:rPr lang="en-US" dirty="0" smtClean="0"/>
              <a:t>(Down 52% from 1991 to 2019) </a:t>
            </a:r>
            <a:endParaRPr lang="en-US" dirty="0"/>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Violent Crime Rate'!$B$1</c:f>
              <c:strCache>
                <c:ptCount val="1"/>
                <c:pt idx="0">
                  <c:v>Violent 
crime 
rate </c:v>
                </c:pt>
              </c:strCache>
            </c:strRef>
          </c:tx>
          <c:spPr>
            <a:solidFill>
              <a:schemeClr val="accent1"/>
            </a:solidFill>
            <a:ln>
              <a:noFill/>
            </a:ln>
            <a:effectLst/>
          </c:spPr>
          <c:invertIfNegative val="0"/>
          <c:cat>
            <c:strRef>
              <c:f>'US Index Violent Crime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Violent Crime Rate'!$B$2:$B$37</c:f>
              <c:numCache>
                <c:formatCode>#,##0.0</c:formatCode>
                <c:ptCount val="36"/>
                <c:pt idx="0">
                  <c:v>539.92686489062976</c:v>
                </c:pt>
                <c:pt idx="1">
                  <c:v>558.06398010758016</c:v>
                </c:pt>
                <c:pt idx="2">
                  <c:v>620.14371234374073</c:v>
                </c:pt>
                <c:pt idx="3">
                  <c:v>612.49148836431721</c:v>
                </c:pt>
                <c:pt idx="4">
                  <c:v>640.58385322847676</c:v>
                </c:pt>
                <c:pt idx="5">
                  <c:v>666.89981975877652</c:v>
                </c:pt>
                <c:pt idx="6">
                  <c:v>729.61393657153383</c:v>
                </c:pt>
                <c:pt idx="7">
                  <c:v>758.17709980728694</c:v>
                </c:pt>
                <c:pt idx="8">
                  <c:v>757.66626693936541</c:v>
                </c:pt>
                <c:pt idx="9">
                  <c:v>747.14776723804414</c:v>
                </c:pt>
                <c:pt idx="10">
                  <c:v>713.5909260836969</c:v>
                </c:pt>
                <c:pt idx="11">
                  <c:v>684.46330935387573</c:v>
                </c:pt>
                <c:pt idx="12">
                  <c:v>636.63578447347675</c:v>
                </c:pt>
                <c:pt idx="13">
                  <c:v>610.97690718610716</c:v>
                </c:pt>
                <c:pt idx="14">
                  <c:v>567.58495269990942</c:v>
                </c:pt>
                <c:pt idx="15">
                  <c:v>522.95271128184288</c:v>
                </c:pt>
                <c:pt idx="16" formatCode="0.00">
                  <c:v>506.5</c:v>
                </c:pt>
                <c:pt idx="17" formatCode="0.00">
                  <c:v>504.5</c:v>
                </c:pt>
                <c:pt idx="18" formatCode="0.00">
                  <c:v>494.4</c:v>
                </c:pt>
                <c:pt idx="19" formatCode="0.00">
                  <c:v>475.8</c:v>
                </c:pt>
                <c:pt idx="20" formatCode="0.00">
                  <c:v>463.2</c:v>
                </c:pt>
                <c:pt idx="21" formatCode="0.00">
                  <c:v>469</c:v>
                </c:pt>
                <c:pt idx="22" formatCode="0.00">
                  <c:v>479.3</c:v>
                </c:pt>
                <c:pt idx="23" formatCode="0.00">
                  <c:v>471.8</c:v>
                </c:pt>
                <c:pt idx="24" formatCode="0.00">
                  <c:v>458.6</c:v>
                </c:pt>
                <c:pt idx="25" formatCode="0.00">
                  <c:v>431.9</c:v>
                </c:pt>
                <c:pt idx="26" formatCode="0.00">
                  <c:v>404.5</c:v>
                </c:pt>
                <c:pt idx="27" formatCode="0.00">
                  <c:v>387.1</c:v>
                </c:pt>
                <c:pt idx="28" formatCode="0.00">
                  <c:v>387.8</c:v>
                </c:pt>
                <c:pt idx="29" formatCode="0.00">
                  <c:v>369.1</c:v>
                </c:pt>
                <c:pt idx="30" formatCode="0.00">
                  <c:v>361.6</c:v>
                </c:pt>
                <c:pt idx="31" formatCode="0.00">
                  <c:v>373.7</c:v>
                </c:pt>
                <c:pt idx="32" formatCode="0.00">
                  <c:v>386.6</c:v>
                </c:pt>
                <c:pt idx="33" formatCode="0.00">
                  <c:v>383.8</c:v>
                </c:pt>
                <c:pt idx="34" formatCode="0.00">
                  <c:v>370.4</c:v>
                </c:pt>
                <c:pt idx="35" formatCode="0.00">
                  <c:v>366.7</c:v>
                </c:pt>
              </c:numCache>
            </c:numRef>
          </c:val>
          <c:extLst>
            <c:ext xmlns:c16="http://schemas.microsoft.com/office/drawing/2014/chart" uri="{C3380CC4-5D6E-409C-BE32-E72D297353CC}">
              <c16:uniqueId val="{00000000-F214-4425-BAF5-961BCF0DD023}"/>
            </c:ext>
          </c:extLst>
        </c:ser>
        <c:dLbls>
          <c:showLegendKey val="0"/>
          <c:showVal val="0"/>
          <c:showCatName val="0"/>
          <c:showSerName val="0"/>
          <c:showPercent val="0"/>
          <c:showBubbleSize val="0"/>
        </c:dLbls>
        <c:gapWidth val="219"/>
        <c:overlap val="-27"/>
        <c:axId val="941876959"/>
        <c:axId val="941876127"/>
      </c:barChart>
      <c:catAx>
        <c:axId val="941876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127"/>
        <c:crosses val="autoZero"/>
        <c:auto val="1"/>
        <c:lblAlgn val="ctr"/>
        <c:lblOffset val="100"/>
        <c:noMultiLvlLbl val="0"/>
      </c:catAx>
      <c:valAx>
        <c:axId val="941876127"/>
        <c:scaling>
          <c:orientation val="minMax"/>
          <c:max val="9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94187695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Index Property Crime Rate per </a:t>
            </a:r>
            <a:r>
              <a:rPr lang="en-US" dirty="0" smtClean="0"/>
              <a:t>100,000</a:t>
            </a:r>
          </a:p>
          <a:p>
            <a:pPr>
              <a:defRPr/>
            </a:pPr>
            <a:r>
              <a:rPr lang="en-US" dirty="0" smtClean="0"/>
              <a:t>(Down 59% from 1991</a:t>
            </a:r>
            <a:r>
              <a:rPr lang="en-US" baseline="0" dirty="0" smtClean="0"/>
              <a:t> to 2019)</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'US Index Property Rate'!$B$1</c:f>
              <c:strCache>
                <c:ptCount val="1"/>
                <c:pt idx="0">
                  <c:v>Index Property Crime Rate per 100,000</c:v>
                </c:pt>
              </c:strCache>
            </c:strRef>
          </c:tx>
          <c:spPr>
            <a:solidFill>
              <a:schemeClr val="accent1"/>
            </a:solidFill>
            <a:ln>
              <a:noFill/>
            </a:ln>
            <a:effectLst/>
          </c:spPr>
          <c:invertIfNegative val="0"/>
          <c:cat>
            <c:strRef>
              <c:f>'US Index Property Rate'!$A$2:$A$37</c:f>
              <c:strCache>
                <c:ptCount val="36"/>
                <c:pt idx="0">
                  <c:v>1984</c:v>
                </c:pt>
                <c:pt idx="1">
                  <c:v>1985</c:v>
                </c:pt>
                <c:pt idx="2">
                  <c:v>1986</c:v>
                </c:pt>
                <c:pt idx="3">
                  <c:v>1987</c:v>
                </c:pt>
                <c:pt idx="4">
                  <c:v>1988</c:v>
                </c:pt>
                <c:pt idx="5">
                  <c:v>1989</c:v>
                </c:pt>
                <c:pt idx="6">
                  <c:v>1990</c:v>
                </c:pt>
                <c:pt idx="7">
                  <c:v>1991</c:v>
                </c:pt>
                <c:pt idx="8">
                  <c:v>1992</c:v>
                </c:pt>
                <c:pt idx="9">
                  <c:v>1993</c:v>
                </c:pt>
                <c:pt idx="10">
                  <c:v>1994</c:v>
                </c:pt>
                <c:pt idx="11">
                  <c:v>1995</c:v>
                </c:pt>
                <c:pt idx="12">
                  <c:v>1996</c:v>
                </c:pt>
                <c:pt idx="13">
                  <c:v>1997</c:v>
                </c:pt>
                <c:pt idx="14">
                  <c:v>1998</c:v>
                </c:pt>
                <c:pt idx="15">
                  <c:v>1999</c:v>
                </c:pt>
                <c:pt idx="16">
                  <c:v>2000</c:v>
                </c:pt>
                <c:pt idx="17">
                  <c:v>2001</c:v>
                </c:pt>
                <c:pt idx="18">
                  <c:v>2002</c:v>
                </c:pt>
                <c:pt idx="19">
                  <c:v>2003</c:v>
                </c:pt>
                <c:pt idx="20">
                  <c:v>2004</c:v>
                </c:pt>
                <c:pt idx="21">
                  <c:v>2005</c:v>
                </c:pt>
                <c:pt idx="22">
                  <c:v>2006</c:v>
                </c:pt>
                <c:pt idx="23">
                  <c:v>2007</c:v>
                </c:pt>
                <c:pt idx="24">
                  <c:v>2008</c:v>
                </c:pt>
                <c:pt idx="25">
                  <c:v>2009</c:v>
                </c:pt>
                <c:pt idx="26">
                  <c:v>2010</c:v>
                </c:pt>
                <c:pt idx="27">
                  <c:v>2011</c:v>
                </c:pt>
                <c:pt idx="28">
                  <c:v>2012</c:v>
                </c:pt>
                <c:pt idx="29">
                  <c:v>2013</c:v>
                </c:pt>
                <c:pt idx="30">
                  <c:v>2014</c:v>
                </c:pt>
                <c:pt idx="31">
                  <c:v>2015</c:v>
                </c:pt>
                <c:pt idx="32">
                  <c:v>2016</c:v>
                </c:pt>
                <c:pt idx="33">
                  <c:v>2017</c:v>
                </c:pt>
                <c:pt idx="34">
                  <c:v>2018</c:v>
                </c:pt>
                <c:pt idx="35">
                  <c:v>2019</c:v>
                </c:pt>
              </c:strCache>
            </c:strRef>
          </c:cat>
          <c:val>
            <c:numRef>
              <c:f>'US Index Property Rate'!$B$2:$B$37</c:f>
              <c:numCache>
                <c:formatCode>#,##0.0</c:formatCode>
                <c:ptCount val="36"/>
                <c:pt idx="0">
                  <c:v>4498.4532634301704</c:v>
                </c:pt>
                <c:pt idx="1">
                  <c:v>4666.4479271608789</c:v>
                </c:pt>
                <c:pt idx="2">
                  <c:v>4881.7553257501122</c:v>
                </c:pt>
                <c:pt idx="3">
                  <c:v>4962.9628541244301</c:v>
                </c:pt>
                <c:pt idx="4">
                  <c:v>5053.9535579743233</c:v>
                </c:pt>
                <c:pt idx="5">
                  <c:v>5107.1433939729895</c:v>
                </c:pt>
                <c:pt idx="6">
                  <c:v>5073.0630113645557</c:v>
                </c:pt>
                <c:pt idx="7">
                  <c:v>5140.1773014942846</c:v>
                </c:pt>
                <c:pt idx="8">
                  <c:v>4903.7100577058673</c:v>
                </c:pt>
                <c:pt idx="9">
                  <c:v>4739.9539847932647</c:v>
                </c:pt>
                <c:pt idx="10">
                  <c:v>4660.2434712299801</c:v>
                </c:pt>
                <c:pt idx="11">
                  <c:v>4590.4812084610394</c:v>
                </c:pt>
                <c:pt idx="12">
                  <c:v>4450.9997211009377</c:v>
                </c:pt>
                <c:pt idx="13">
                  <c:v>4316.3489839764534</c:v>
                </c:pt>
                <c:pt idx="14">
                  <c:v>4052.5098718305794</c:v>
                </c:pt>
                <c:pt idx="15">
                  <c:v>3743.5562598142969</c:v>
                </c:pt>
                <c:pt idx="16">
                  <c:v>3618.3</c:v>
                </c:pt>
                <c:pt idx="17">
                  <c:v>3658.1</c:v>
                </c:pt>
                <c:pt idx="18">
                  <c:v>3630.6</c:v>
                </c:pt>
                <c:pt idx="19">
                  <c:v>3591.2</c:v>
                </c:pt>
                <c:pt idx="20">
                  <c:v>3514.1</c:v>
                </c:pt>
                <c:pt idx="21">
                  <c:v>3431.5</c:v>
                </c:pt>
                <c:pt idx="22">
                  <c:v>3346.6</c:v>
                </c:pt>
                <c:pt idx="23">
                  <c:v>3276.4</c:v>
                </c:pt>
                <c:pt idx="24">
                  <c:v>3214.6</c:v>
                </c:pt>
                <c:pt idx="25">
                  <c:v>3041.3</c:v>
                </c:pt>
                <c:pt idx="26">
                  <c:v>2945.9</c:v>
                </c:pt>
                <c:pt idx="27">
                  <c:v>2905.4</c:v>
                </c:pt>
                <c:pt idx="28">
                  <c:v>2868</c:v>
                </c:pt>
                <c:pt idx="29">
                  <c:v>2733.6</c:v>
                </c:pt>
                <c:pt idx="30">
                  <c:v>2574.1</c:v>
                </c:pt>
                <c:pt idx="31">
                  <c:v>2500.5</c:v>
                </c:pt>
                <c:pt idx="32">
                  <c:v>2451.6</c:v>
                </c:pt>
                <c:pt idx="33">
                  <c:v>2362.9</c:v>
                </c:pt>
                <c:pt idx="34">
                  <c:v>2209.8000000000002</c:v>
                </c:pt>
                <c:pt idx="35">
                  <c:v>2109.9</c:v>
                </c:pt>
              </c:numCache>
            </c:numRef>
          </c:val>
          <c:extLst>
            <c:ext xmlns:c16="http://schemas.microsoft.com/office/drawing/2014/chart" uri="{C3380CC4-5D6E-409C-BE32-E72D297353CC}">
              <c16:uniqueId val="{00000000-0D84-406F-8826-50D162C4FD58}"/>
            </c:ext>
          </c:extLst>
        </c:ser>
        <c:dLbls>
          <c:showLegendKey val="0"/>
          <c:showVal val="0"/>
          <c:showCatName val="0"/>
          <c:showSerName val="0"/>
          <c:showPercent val="0"/>
          <c:showBubbleSize val="0"/>
        </c:dLbls>
        <c:gapWidth val="219"/>
        <c:overlap val="-27"/>
        <c:axId val="1741571727"/>
        <c:axId val="1741553007"/>
      </c:barChart>
      <c:catAx>
        <c:axId val="174157172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53007"/>
        <c:crosses val="autoZero"/>
        <c:auto val="1"/>
        <c:lblAlgn val="ctr"/>
        <c:lblOffset val="100"/>
        <c:noMultiLvlLbl val="0"/>
      </c:catAx>
      <c:valAx>
        <c:axId val="1741553007"/>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741571727"/>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Total Index Crime Rate per </a:t>
            </a:r>
            <a:r>
              <a:rPr lang="en-US" dirty="0" smtClean="0"/>
              <a:t>100,000</a:t>
            </a:r>
          </a:p>
          <a:p>
            <a:pPr>
              <a:defRPr/>
            </a:pPr>
            <a:r>
              <a:rPr lang="en-US" dirty="0" smtClean="0"/>
              <a:t>(Virginia ranked 38</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Total Rate'!$E$1</c:f>
              <c:strCache>
                <c:ptCount val="1"/>
                <c:pt idx="0">
                  <c:v>Rate per 100,000</c:v>
                </c:pt>
              </c:strCache>
            </c:strRef>
          </c:tx>
          <c:spPr>
            <a:solidFill>
              <a:schemeClr val="accent1"/>
            </a:solidFill>
            <a:ln>
              <a:noFill/>
            </a:ln>
            <a:effectLst/>
          </c:spPr>
          <c:invertIfNegative val="0"/>
          <c:dPt>
            <c:idx val="37"/>
            <c:invertIfNegative val="0"/>
            <c:bubble3D val="0"/>
            <c:spPr>
              <a:solidFill>
                <a:srgbClr val="FF0000"/>
              </a:solidFill>
              <a:ln>
                <a:noFill/>
              </a:ln>
              <a:effectLst/>
            </c:spPr>
            <c:extLst>
              <c:ext xmlns:c16="http://schemas.microsoft.com/office/drawing/2014/chart" uri="{C3380CC4-5D6E-409C-BE32-E72D297353CC}">
                <c16:uniqueId val="{00000001-D41F-4A74-8F94-0B745CE04B04}"/>
              </c:ext>
            </c:extLst>
          </c:dPt>
          <c:cat>
            <c:strRef>
              <c:f>'FBI Index Total Rate'!$D$2:$D$51</c:f>
              <c:strCache>
                <c:ptCount val="50"/>
                <c:pt idx="0">
                  <c:v>New Mexico</c:v>
                </c:pt>
                <c:pt idx="1">
                  <c:v>Alaska</c:v>
                </c:pt>
                <c:pt idx="2">
                  <c:v>Louisiana</c:v>
                </c:pt>
                <c:pt idx="3">
                  <c:v>South Carolina</c:v>
                </c:pt>
                <c:pt idx="4">
                  <c:v>Arkansas</c:v>
                </c:pt>
                <c:pt idx="5">
                  <c:v>Oklahoma</c:v>
                </c:pt>
                <c:pt idx="6">
                  <c:v>Tennessee</c:v>
                </c:pt>
                <c:pt idx="7">
                  <c:v>Alabama</c:v>
                </c:pt>
                <c:pt idx="8">
                  <c:v>Missouri</c:v>
                </c:pt>
                <c:pt idx="9">
                  <c:v>Hawaii</c:v>
                </c:pt>
                <c:pt idx="10">
                  <c:v>Oregon</c:v>
                </c:pt>
                <c:pt idx="11">
                  <c:v>Washington</c:v>
                </c:pt>
                <c:pt idx="12">
                  <c:v>Colorado</c:v>
                </c:pt>
                <c:pt idx="13">
                  <c:v>Arizona</c:v>
                </c:pt>
                <c:pt idx="14">
                  <c:v>Nevada</c:v>
                </c:pt>
                <c:pt idx="15">
                  <c:v>Texas</c:v>
                </c:pt>
                <c:pt idx="16">
                  <c:v>California</c:v>
                </c:pt>
                <c:pt idx="17">
                  <c:v>North Carolina</c:v>
                </c:pt>
                <c:pt idx="18">
                  <c:v>Kansas</c:v>
                </c:pt>
                <c:pt idx="19">
                  <c:v>Georgia</c:v>
                </c:pt>
                <c:pt idx="20">
                  <c:v>Delaware</c:v>
                </c:pt>
                <c:pt idx="21">
                  <c:v>Mississippi</c:v>
                </c:pt>
                <c:pt idx="22">
                  <c:v>Montana</c:v>
                </c:pt>
                <c:pt idx="23">
                  <c:v>Florida</c:v>
                </c:pt>
                <c:pt idx="24">
                  <c:v>Utah</c:v>
                </c:pt>
                <c:pt idx="25">
                  <c:v>Maryland</c:v>
                </c:pt>
                <c:pt idx="26">
                  <c:v>Ohio</c:v>
                </c:pt>
                <c:pt idx="27">
                  <c:v>Indiana</c:v>
                </c:pt>
                <c:pt idx="28">
                  <c:v>Nebraska</c:v>
                </c:pt>
                <c:pt idx="29">
                  <c:v>Minnesota</c:v>
                </c:pt>
                <c:pt idx="30">
                  <c:v>North Dakota</c:v>
                </c:pt>
                <c:pt idx="31">
                  <c:v>Illinois</c:v>
                </c:pt>
                <c:pt idx="32">
                  <c:v>South Dakota</c:v>
                </c:pt>
                <c:pt idx="33">
                  <c:v>Kentucky</c:v>
                </c:pt>
                <c:pt idx="34">
                  <c:v>Michigan</c:v>
                </c:pt>
                <c:pt idx="35">
                  <c:v>Iowa</c:v>
                </c:pt>
                <c:pt idx="36">
                  <c:v>West Virginia</c:v>
                </c:pt>
                <c:pt idx="37">
                  <c:v>Virginia</c:v>
                </c:pt>
                <c:pt idx="38">
                  <c:v>Wyoming</c:v>
                </c:pt>
                <c:pt idx="39">
                  <c:v>Wisconsin</c:v>
                </c:pt>
                <c:pt idx="40">
                  <c:v>Rhode Island</c:v>
                </c:pt>
                <c:pt idx="41">
                  <c:v>New York</c:v>
                </c:pt>
                <c:pt idx="42">
                  <c:v>Pennsylvania</c:v>
                </c:pt>
                <c:pt idx="43">
                  <c:v>Vermont</c:v>
                </c:pt>
                <c:pt idx="44">
                  <c:v>Connecticut</c:v>
                </c:pt>
                <c:pt idx="45">
                  <c:v>New Jersey</c:v>
                </c:pt>
                <c:pt idx="46">
                  <c:v>Massachusetts</c:v>
                </c:pt>
                <c:pt idx="47">
                  <c:v>Idaho</c:v>
                </c:pt>
                <c:pt idx="48">
                  <c:v>New Hampshire</c:v>
                </c:pt>
                <c:pt idx="49">
                  <c:v>Maine</c:v>
                </c:pt>
              </c:strCache>
            </c:strRef>
          </c:cat>
          <c:val>
            <c:numRef>
              <c:f>'FBI Index Total Rate'!$E$2:$E$51</c:f>
              <c:numCache>
                <c:formatCode>General</c:formatCode>
                <c:ptCount val="50"/>
                <c:pt idx="0">
                  <c:v>3944.9568848961931</c:v>
                </c:pt>
                <c:pt idx="1">
                  <c:v>3777.8947296475271</c:v>
                </c:pt>
                <c:pt idx="2">
                  <c:v>3711.2851203989685</c:v>
                </c:pt>
                <c:pt idx="3">
                  <c:v>3451.5803363713735</c:v>
                </c:pt>
                <c:pt idx="4">
                  <c:v>3442.6689075897575</c:v>
                </c:pt>
                <c:pt idx="5">
                  <c:v>3277.0773402180607</c:v>
                </c:pt>
                <c:pt idx="6">
                  <c:v>3247.8305575461982</c:v>
                </c:pt>
                <c:pt idx="7">
                  <c:v>3185.2561141380547</c:v>
                </c:pt>
                <c:pt idx="8">
                  <c:v>3133.6579427082488</c:v>
                </c:pt>
                <c:pt idx="9">
                  <c:v>3126.6950684807666</c:v>
                </c:pt>
                <c:pt idx="10">
                  <c:v>3015.0054401210887</c:v>
                </c:pt>
                <c:pt idx="11">
                  <c:v>2975.7607887596055</c:v>
                </c:pt>
                <c:pt idx="12">
                  <c:v>2971.6069637503783</c:v>
                </c:pt>
                <c:pt idx="13">
                  <c:v>2895.8262836705971</c:v>
                </c:pt>
                <c:pt idx="14">
                  <c:v>2815.9288036060511</c:v>
                </c:pt>
                <c:pt idx="15">
                  <c:v>2809.6335476062964</c:v>
                </c:pt>
                <c:pt idx="16">
                  <c:v>2772.4205747674587</c:v>
                </c:pt>
                <c:pt idx="17">
                  <c:v>2729.1066700076008</c:v>
                </c:pt>
                <c:pt idx="18">
                  <c:v>2725.2812432851383</c:v>
                </c:pt>
                <c:pt idx="19">
                  <c:v>2716.4689586164177</c:v>
                </c:pt>
                <c:pt idx="20">
                  <c:v>2674.7754075936264</c:v>
                </c:pt>
                <c:pt idx="21">
                  <c:v>2653.731382400545</c:v>
                </c:pt>
                <c:pt idx="22">
                  <c:v>2598.1073712220873</c:v>
                </c:pt>
                <c:pt idx="23">
                  <c:v>2524.0834264801733</c:v>
                </c:pt>
                <c:pt idx="24">
                  <c:v>2404.8661897629349</c:v>
                </c:pt>
                <c:pt idx="25">
                  <c:v>2404.3118391975759</c:v>
                </c:pt>
                <c:pt idx="26">
                  <c:v>2348.8549161184351</c:v>
                </c:pt>
                <c:pt idx="27">
                  <c:v>2341.8727168560617</c:v>
                </c:pt>
                <c:pt idx="28">
                  <c:v>2340.2508674488522</c:v>
                </c:pt>
                <c:pt idx="29">
                  <c:v>2315.1865228085803</c:v>
                </c:pt>
                <c:pt idx="30">
                  <c:v>2261.6270067264868</c:v>
                </c:pt>
                <c:pt idx="31">
                  <c:v>2253.3856815054442</c:v>
                </c:pt>
                <c:pt idx="32">
                  <c:v>2169.9886622981285</c:v>
                </c:pt>
                <c:pt idx="33">
                  <c:v>2114.5236009887026</c:v>
                </c:pt>
                <c:pt idx="34">
                  <c:v>2022.4781430233757</c:v>
                </c:pt>
                <c:pt idx="35">
                  <c:v>2000.2408821357369</c:v>
                </c:pt>
                <c:pt idx="36">
                  <c:v>1899.9557513976254</c:v>
                </c:pt>
                <c:pt idx="37">
                  <c:v>1850.690040054975</c:v>
                </c:pt>
                <c:pt idx="38">
                  <c:v>1788.4819069768246</c:v>
                </c:pt>
                <c:pt idx="39">
                  <c:v>1764.5884865332951</c:v>
                </c:pt>
                <c:pt idx="40">
                  <c:v>1755.8698120848321</c:v>
                </c:pt>
                <c:pt idx="41">
                  <c:v>1731.91427523218</c:v>
                </c:pt>
                <c:pt idx="42">
                  <c:v>1709.8358700355077</c:v>
                </c:pt>
                <c:pt idx="43">
                  <c:v>1626.6312386917075</c:v>
                </c:pt>
                <c:pt idx="44">
                  <c:v>1610.1929522083356</c:v>
                </c:pt>
                <c:pt idx="45">
                  <c:v>1542.5475023614672</c:v>
                </c:pt>
                <c:pt idx="46">
                  <c:v>1507.3624197189324</c:v>
                </c:pt>
                <c:pt idx="47">
                  <c:v>1443.3162755691596</c:v>
                </c:pt>
                <c:pt idx="48">
                  <c:v>1361.7599622272674</c:v>
                </c:pt>
                <c:pt idx="49">
                  <c:v>1360.7228621675749</c:v>
                </c:pt>
              </c:numCache>
            </c:numRef>
          </c:val>
          <c:extLst>
            <c:ext xmlns:c16="http://schemas.microsoft.com/office/drawing/2014/chart" uri="{C3380CC4-5D6E-409C-BE32-E72D297353CC}">
              <c16:uniqueId val="{00000000-D41F-4A74-8F94-0B745CE04B04}"/>
            </c:ext>
          </c:extLst>
        </c:ser>
        <c:dLbls>
          <c:showLegendKey val="0"/>
          <c:showVal val="0"/>
          <c:showCatName val="0"/>
          <c:showSerName val="0"/>
          <c:showPercent val="0"/>
          <c:showBubbleSize val="0"/>
        </c:dLbls>
        <c:gapWidth val="219"/>
        <c:overlap val="-27"/>
        <c:axId val="917810176"/>
        <c:axId val="917817664"/>
      </c:barChart>
      <c:catAx>
        <c:axId val="917810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7664"/>
        <c:crosses val="autoZero"/>
        <c:auto val="1"/>
        <c:lblAlgn val="ctr"/>
        <c:lblOffset val="100"/>
        <c:noMultiLvlLbl val="0"/>
      </c:catAx>
      <c:valAx>
        <c:axId val="917817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0176"/>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Violent Crime Rate per </a:t>
            </a:r>
            <a:r>
              <a:rPr lang="en-US" dirty="0" smtClean="0"/>
              <a:t>100,000</a:t>
            </a:r>
          </a:p>
          <a:p>
            <a:pPr>
              <a:defRPr/>
            </a:pPr>
            <a:r>
              <a:rPr lang="en-US" dirty="0" smtClean="0"/>
              <a:t>(Virginia ranked 45</a:t>
            </a:r>
            <a:r>
              <a:rPr lang="en-US" baseline="30000" dirty="0" smtClean="0"/>
              <a:t>th</a:t>
            </a:r>
            <a:r>
              <a:rPr lang="en-US"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Violent Rate'!$E$1</c:f>
              <c:strCache>
                <c:ptCount val="1"/>
                <c:pt idx="0">
                  <c:v>Rate per 100,000</c:v>
                </c:pt>
              </c:strCache>
            </c:strRef>
          </c:tx>
          <c:spPr>
            <a:solidFill>
              <a:schemeClr val="accent1"/>
            </a:solidFill>
            <a:ln>
              <a:noFill/>
            </a:ln>
            <a:effectLst/>
          </c:spPr>
          <c:invertIfNegative val="0"/>
          <c:dPt>
            <c:idx val="44"/>
            <c:invertIfNegative val="0"/>
            <c:bubble3D val="0"/>
            <c:spPr>
              <a:solidFill>
                <a:srgbClr val="FF0000"/>
              </a:solidFill>
              <a:ln>
                <a:noFill/>
              </a:ln>
              <a:effectLst/>
            </c:spPr>
            <c:extLst>
              <c:ext xmlns:c16="http://schemas.microsoft.com/office/drawing/2014/chart" uri="{C3380CC4-5D6E-409C-BE32-E72D297353CC}">
                <c16:uniqueId val="{00000001-BCBB-4655-A779-DF8978835114}"/>
              </c:ext>
            </c:extLst>
          </c:dPt>
          <c:cat>
            <c:strRef>
              <c:f>'FBI Index Violent Rate'!$D$2:$D$51</c:f>
              <c:strCache>
                <c:ptCount val="50"/>
                <c:pt idx="0">
                  <c:v>Alaska</c:v>
                </c:pt>
                <c:pt idx="1">
                  <c:v>New Mexico</c:v>
                </c:pt>
                <c:pt idx="2">
                  <c:v>Tennessee</c:v>
                </c:pt>
                <c:pt idx="3">
                  <c:v>Arkansas</c:v>
                </c:pt>
                <c:pt idx="4">
                  <c:v>Louisiana</c:v>
                </c:pt>
                <c:pt idx="5">
                  <c:v>South Carolina</c:v>
                </c:pt>
                <c:pt idx="6">
                  <c:v>Alabama</c:v>
                </c:pt>
                <c:pt idx="7">
                  <c:v>Missouri</c:v>
                </c:pt>
                <c:pt idx="8">
                  <c:v>Nevada</c:v>
                </c:pt>
                <c:pt idx="9">
                  <c:v>Arizona</c:v>
                </c:pt>
                <c:pt idx="10">
                  <c:v>Maryland</c:v>
                </c:pt>
                <c:pt idx="11">
                  <c:v>California</c:v>
                </c:pt>
                <c:pt idx="12">
                  <c:v>Michigan</c:v>
                </c:pt>
                <c:pt idx="13">
                  <c:v>Oklahoma</c:v>
                </c:pt>
                <c:pt idx="14">
                  <c:v>Delaware</c:v>
                </c:pt>
                <c:pt idx="15">
                  <c:v>Texas</c:v>
                </c:pt>
                <c:pt idx="16">
                  <c:v>Kansas</c:v>
                </c:pt>
                <c:pt idx="17">
                  <c:v>Illinois</c:v>
                </c:pt>
                <c:pt idx="18">
                  <c:v>Montana</c:v>
                </c:pt>
                <c:pt idx="19">
                  <c:v>South Dakota</c:v>
                </c:pt>
                <c:pt idx="20">
                  <c:v>Colorado</c:v>
                </c:pt>
                <c:pt idx="21">
                  <c:v>Florida</c:v>
                </c:pt>
                <c:pt idx="22">
                  <c:v>North Carolina</c:v>
                </c:pt>
                <c:pt idx="23">
                  <c:v>Indiana</c:v>
                </c:pt>
                <c:pt idx="24">
                  <c:v>New York</c:v>
                </c:pt>
                <c:pt idx="25">
                  <c:v>Georgia</c:v>
                </c:pt>
                <c:pt idx="26">
                  <c:v>Massachusetts</c:v>
                </c:pt>
                <c:pt idx="27">
                  <c:v>West Virginia</c:v>
                </c:pt>
                <c:pt idx="28">
                  <c:v>Pennsylvania</c:v>
                </c:pt>
                <c:pt idx="29">
                  <c:v>Nebraska</c:v>
                </c:pt>
                <c:pt idx="30">
                  <c:v>Washington</c:v>
                </c:pt>
                <c:pt idx="31">
                  <c:v>Wisconsin</c:v>
                </c:pt>
                <c:pt idx="32">
                  <c:v>Ohio</c:v>
                </c:pt>
                <c:pt idx="33">
                  <c:v>Hawaii</c:v>
                </c:pt>
                <c:pt idx="34">
                  <c:v>North Dakota</c:v>
                </c:pt>
                <c:pt idx="35">
                  <c:v>Oregon</c:v>
                </c:pt>
                <c:pt idx="36">
                  <c:v>Mississippi</c:v>
                </c:pt>
                <c:pt idx="37">
                  <c:v>Iowa</c:v>
                </c:pt>
                <c:pt idx="38">
                  <c:v>Minnesota</c:v>
                </c:pt>
                <c:pt idx="39">
                  <c:v>Utah</c:v>
                </c:pt>
                <c:pt idx="40">
                  <c:v>Idaho</c:v>
                </c:pt>
                <c:pt idx="41">
                  <c:v>Rhode Island</c:v>
                </c:pt>
                <c:pt idx="42">
                  <c:v>Wyoming</c:v>
                </c:pt>
                <c:pt idx="43">
                  <c:v>Kentucky</c:v>
                </c:pt>
                <c:pt idx="44">
                  <c:v>Virginia</c:v>
                </c:pt>
                <c:pt idx="45">
                  <c:v>New Jersey</c:v>
                </c:pt>
                <c:pt idx="46">
                  <c:v>Vermont</c:v>
                </c:pt>
                <c:pt idx="47">
                  <c:v>Connecticut</c:v>
                </c:pt>
                <c:pt idx="48">
                  <c:v>New Hampshire</c:v>
                </c:pt>
                <c:pt idx="49">
                  <c:v>Maine</c:v>
                </c:pt>
              </c:strCache>
            </c:strRef>
          </c:cat>
          <c:val>
            <c:numRef>
              <c:f>'FBI Index Violent Rate'!$E$2:$E$51</c:f>
              <c:numCache>
                <c:formatCode>General</c:formatCode>
                <c:ptCount val="50"/>
                <c:pt idx="0">
                  <c:v>867.06901147571239</c:v>
                </c:pt>
                <c:pt idx="1">
                  <c:v>832.20901656739773</c:v>
                </c:pt>
                <c:pt idx="2">
                  <c:v>595.1964322478824</c:v>
                </c:pt>
                <c:pt idx="3">
                  <c:v>584.63041337343304</c:v>
                </c:pt>
                <c:pt idx="4">
                  <c:v>549.32526586465224</c:v>
                </c:pt>
                <c:pt idx="5">
                  <c:v>511.25387815287468</c:v>
                </c:pt>
                <c:pt idx="6">
                  <c:v>510.81083010329002</c:v>
                </c:pt>
                <c:pt idx="7">
                  <c:v>494.99562357391403</c:v>
                </c:pt>
                <c:pt idx="8">
                  <c:v>493.8061578699261</c:v>
                </c:pt>
                <c:pt idx="9">
                  <c:v>455.31375927927957</c:v>
                </c:pt>
                <c:pt idx="10">
                  <c:v>454.14246205555042</c:v>
                </c:pt>
                <c:pt idx="11">
                  <c:v>441.20777512315618</c:v>
                </c:pt>
                <c:pt idx="12">
                  <c:v>437.43492071629737</c:v>
                </c:pt>
                <c:pt idx="13">
                  <c:v>431.79492596736242</c:v>
                </c:pt>
                <c:pt idx="14">
                  <c:v>422.58699233079062</c:v>
                </c:pt>
                <c:pt idx="15">
                  <c:v>418.93536533689041</c:v>
                </c:pt>
                <c:pt idx="16">
                  <c:v>410.80364148869643</c:v>
                </c:pt>
                <c:pt idx="17">
                  <c:v>406.89495219353245</c:v>
                </c:pt>
                <c:pt idx="18">
                  <c:v>404.94845515158431</c:v>
                </c:pt>
                <c:pt idx="19">
                  <c:v>399.02380465241407</c:v>
                </c:pt>
                <c:pt idx="20">
                  <c:v>380.95165327946967</c:v>
                </c:pt>
                <c:pt idx="21">
                  <c:v>378.39182033004687</c:v>
                </c:pt>
                <c:pt idx="22">
                  <c:v>371.80289555270531</c:v>
                </c:pt>
                <c:pt idx="23">
                  <c:v>370.84355098965142</c:v>
                </c:pt>
                <c:pt idx="24">
                  <c:v>358.61814708371389</c:v>
                </c:pt>
                <c:pt idx="25">
                  <c:v>340.66646869018973</c:v>
                </c:pt>
                <c:pt idx="26">
                  <c:v>327.57330682337027</c:v>
                </c:pt>
                <c:pt idx="27">
                  <c:v>316.60349290543689</c:v>
                </c:pt>
                <c:pt idx="28">
                  <c:v>306.42113502831472</c:v>
                </c:pt>
                <c:pt idx="29">
                  <c:v>300.91893747337684</c:v>
                </c:pt>
                <c:pt idx="30">
                  <c:v>293.85836412934498</c:v>
                </c:pt>
                <c:pt idx="31">
                  <c:v>293.17635889045715</c:v>
                </c:pt>
                <c:pt idx="32">
                  <c:v>293.17056060774564</c:v>
                </c:pt>
                <c:pt idx="33">
                  <c:v>285.4777833024454</c:v>
                </c:pt>
                <c:pt idx="34">
                  <c:v>284.62251102928633</c:v>
                </c:pt>
                <c:pt idx="35">
                  <c:v>284.39421424332528</c:v>
                </c:pt>
                <c:pt idx="36">
                  <c:v>277.94307341467112</c:v>
                </c:pt>
                <c:pt idx="37">
                  <c:v>266.55510020379893</c:v>
                </c:pt>
                <c:pt idx="38">
                  <c:v>236.39840330007348</c:v>
                </c:pt>
                <c:pt idx="39">
                  <c:v>235.5926060166727</c:v>
                </c:pt>
                <c:pt idx="40">
                  <c:v>223.83069446270844</c:v>
                </c:pt>
                <c:pt idx="41">
                  <c:v>221.07666791584737</c:v>
                </c:pt>
                <c:pt idx="42">
                  <c:v>217.36163066146705</c:v>
                </c:pt>
                <c:pt idx="43">
                  <c:v>217.13764637653651</c:v>
                </c:pt>
                <c:pt idx="44">
                  <c:v>207.9896957642529</c:v>
                </c:pt>
                <c:pt idx="45">
                  <c:v>206.8746559125621</c:v>
                </c:pt>
                <c:pt idx="46">
                  <c:v>202.24715499792464</c:v>
                </c:pt>
                <c:pt idx="47">
                  <c:v>183.60373232225064</c:v>
                </c:pt>
                <c:pt idx="48">
                  <c:v>152.53241313779179</c:v>
                </c:pt>
                <c:pt idx="49">
                  <c:v>115.16040624544343</c:v>
                </c:pt>
              </c:numCache>
            </c:numRef>
          </c:val>
          <c:extLst>
            <c:ext xmlns:c16="http://schemas.microsoft.com/office/drawing/2014/chart" uri="{C3380CC4-5D6E-409C-BE32-E72D297353CC}">
              <c16:uniqueId val="{00000000-BCBB-4655-A779-DF8978835114}"/>
            </c:ext>
          </c:extLst>
        </c:ser>
        <c:dLbls>
          <c:showLegendKey val="0"/>
          <c:showVal val="0"/>
          <c:showCatName val="0"/>
          <c:showSerName val="0"/>
          <c:showPercent val="0"/>
          <c:showBubbleSize val="0"/>
        </c:dLbls>
        <c:gapWidth val="219"/>
        <c:overlap val="-27"/>
        <c:axId val="917811424"/>
        <c:axId val="917818912"/>
      </c:barChart>
      <c:catAx>
        <c:axId val="9178114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8912"/>
        <c:crosses val="autoZero"/>
        <c:auto val="1"/>
        <c:lblAlgn val="ctr"/>
        <c:lblOffset val="100"/>
        <c:noMultiLvlLbl val="0"/>
      </c:catAx>
      <c:valAx>
        <c:axId val="9178189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1424"/>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dirty="0" smtClean="0"/>
              <a:t>2019 UCR </a:t>
            </a:r>
            <a:r>
              <a:rPr lang="en-US" dirty="0"/>
              <a:t>Index Property Crime Rate per </a:t>
            </a:r>
            <a:r>
              <a:rPr lang="en-US" dirty="0" smtClean="0"/>
              <a:t>100,000</a:t>
            </a:r>
          </a:p>
          <a:p>
            <a:pPr>
              <a:defRPr/>
            </a:pPr>
            <a:r>
              <a:rPr lang="en-US" dirty="0" smtClean="0"/>
              <a:t>(Virginia</a:t>
            </a:r>
            <a:r>
              <a:rPr lang="en-US" baseline="0" dirty="0" smtClean="0"/>
              <a:t> ranked 36</a:t>
            </a:r>
            <a:r>
              <a:rPr lang="en-US" baseline="30000" dirty="0" smtClean="0"/>
              <a:t>th</a:t>
            </a:r>
            <a:r>
              <a:rPr lang="en-US" baseline="0" dirty="0" smtClean="0"/>
              <a:t>)</a:t>
            </a:r>
            <a:endParaRPr lang="en-US" dirty="0"/>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'FBI Index Property Rate'!$E$1</c:f>
              <c:strCache>
                <c:ptCount val="1"/>
                <c:pt idx="0">
                  <c:v>Rate per 100,000</c:v>
                </c:pt>
              </c:strCache>
            </c:strRef>
          </c:tx>
          <c:spPr>
            <a:solidFill>
              <a:schemeClr val="accent1"/>
            </a:solidFill>
            <a:ln>
              <a:noFill/>
            </a:ln>
            <a:effectLst/>
          </c:spPr>
          <c:invertIfNegative val="0"/>
          <c:dPt>
            <c:idx val="35"/>
            <c:invertIfNegative val="0"/>
            <c:bubble3D val="0"/>
            <c:spPr>
              <a:solidFill>
                <a:srgbClr val="FF0000"/>
              </a:solidFill>
              <a:ln>
                <a:noFill/>
              </a:ln>
              <a:effectLst/>
            </c:spPr>
            <c:extLst>
              <c:ext xmlns:c16="http://schemas.microsoft.com/office/drawing/2014/chart" uri="{C3380CC4-5D6E-409C-BE32-E72D297353CC}">
                <c16:uniqueId val="{00000001-E0AD-466B-A7A0-9A1721C982D9}"/>
              </c:ext>
            </c:extLst>
          </c:dPt>
          <c:cat>
            <c:strRef>
              <c:f>'FBI Index Property Rate'!$D$2:$D$51</c:f>
              <c:strCache>
                <c:ptCount val="50"/>
                <c:pt idx="0">
                  <c:v>Louisiana</c:v>
                </c:pt>
                <c:pt idx="1">
                  <c:v>New Mexico</c:v>
                </c:pt>
                <c:pt idx="2">
                  <c:v>South Carolina</c:v>
                </c:pt>
                <c:pt idx="3">
                  <c:v>Alaska</c:v>
                </c:pt>
                <c:pt idx="4">
                  <c:v>Arkansas</c:v>
                </c:pt>
                <c:pt idx="5">
                  <c:v>Oklahoma</c:v>
                </c:pt>
                <c:pt idx="6">
                  <c:v>Hawaii</c:v>
                </c:pt>
                <c:pt idx="7">
                  <c:v>Oregon</c:v>
                </c:pt>
                <c:pt idx="8">
                  <c:v>Washington</c:v>
                </c:pt>
                <c:pt idx="9">
                  <c:v>Alabama</c:v>
                </c:pt>
                <c:pt idx="10">
                  <c:v>Tennessee</c:v>
                </c:pt>
                <c:pt idx="11">
                  <c:v>Missouri</c:v>
                </c:pt>
                <c:pt idx="12">
                  <c:v>Colorado</c:v>
                </c:pt>
                <c:pt idx="13">
                  <c:v>Arizona</c:v>
                </c:pt>
                <c:pt idx="14">
                  <c:v>Texas</c:v>
                </c:pt>
                <c:pt idx="15">
                  <c:v>Georgia</c:v>
                </c:pt>
                <c:pt idx="16">
                  <c:v>Mississippi</c:v>
                </c:pt>
                <c:pt idx="17">
                  <c:v>North Carolina</c:v>
                </c:pt>
                <c:pt idx="18">
                  <c:v>California</c:v>
                </c:pt>
                <c:pt idx="19">
                  <c:v>Nevada</c:v>
                </c:pt>
                <c:pt idx="20">
                  <c:v>Kansas</c:v>
                </c:pt>
                <c:pt idx="21">
                  <c:v>Delaware</c:v>
                </c:pt>
                <c:pt idx="22">
                  <c:v>Montana</c:v>
                </c:pt>
                <c:pt idx="23">
                  <c:v>Utah</c:v>
                </c:pt>
                <c:pt idx="24">
                  <c:v>Florida</c:v>
                </c:pt>
                <c:pt idx="25">
                  <c:v>Minnesota</c:v>
                </c:pt>
                <c:pt idx="26">
                  <c:v>Ohio</c:v>
                </c:pt>
                <c:pt idx="27">
                  <c:v>Nebraska</c:v>
                </c:pt>
                <c:pt idx="28">
                  <c:v>North Dakota</c:v>
                </c:pt>
                <c:pt idx="29">
                  <c:v>Indiana</c:v>
                </c:pt>
                <c:pt idx="30">
                  <c:v>Maryland</c:v>
                </c:pt>
                <c:pt idx="31">
                  <c:v>Kentucky</c:v>
                </c:pt>
                <c:pt idx="32">
                  <c:v>Illinois</c:v>
                </c:pt>
                <c:pt idx="33">
                  <c:v>South Dakota</c:v>
                </c:pt>
                <c:pt idx="34">
                  <c:v>Iowa</c:v>
                </c:pt>
                <c:pt idx="35">
                  <c:v>Virginia</c:v>
                </c:pt>
                <c:pt idx="36">
                  <c:v>Michigan</c:v>
                </c:pt>
                <c:pt idx="37">
                  <c:v>West Virginia</c:v>
                </c:pt>
                <c:pt idx="38">
                  <c:v>Wyoming</c:v>
                </c:pt>
                <c:pt idx="39">
                  <c:v>Rhode Island</c:v>
                </c:pt>
                <c:pt idx="40">
                  <c:v>Wisconsin</c:v>
                </c:pt>
                <c:pt idx="41">
                  <c:v>Connecticut</c:v>
                </c:pt>
                <c:pt idx="42">
                  <c:v>Vermont</c:v>
                </c:pt>
                <c:pt idx="43">
                  <c:v>Pennsylvania</c:v>
                </c:pt>
                <c:pt idx="44">
                  <c:v>New York</c:v>
                </c:pt>
                <c:pt idx="45">
                  <c:v>New Jersey</c:v>
                </c:pt>
                <c:pt idx="46">
                  <c:v>Maine</c:v>
                </c:pt>
                <c:pt idx="47">
                  <c:v>Idaho</c:v>
                </c:pt>
                <c:pt idx="48">
                  <c:v>New Hampshire</c:v>
                </c:pt>
                <c:pt idx="49">
                  <c:v>Massachusetts</c:v>
                </c:pt>
              </c:strCache>
            </c:strRef>
          </c:cat>
          <c:val>
            <c:numRef>
              <c:f>'FBI Index Property Rate'!$E$2:$E$51</c:f>
              <c:numCache>
                <c:formatCode>General</c:formatCode>
                <c:ptCount val="50"/>
                <c:pt idx="0">
                  <c:v>3161.959854534316</c:v>
                </c:pt>
                <c:pt idx="1">
                  <c:v>3112.7478683287954</c:v>
                </c:pt>
                <c:pt idx="2">
                  <c:v>2940.3264582184988</c:v>
                </c:pt>
                <c:pt idx="3">
                  <c:v>2910.8257181718145</c:v>
                </c:pt>
                <c:pt idx="4">
                  <c:v>2858.0384942163246</c:v>
                </c:pt>
                <c:pt idx="5">
                  <c:v>2845.2824142506984</c:v>
                </c:pt>
                <c:pt idx="6">
                  <c:v>2841.2172851783212</c:v>
                </c:pt>
                <c:pt idx="7">
                  <c:v>2730.6112258777634</c:v>
                </c:pt>
                <c:pt idx="8">
                  <c:v>2681.9024246302606</c:v>
                </c:pt>
                <c:pt idx="9">
                  <c:v>2674.4452840347649</c:v>
                </c:pt>
                <c:pt idx="10">
                  <c:v>2652.6341252983157</c:v>
                </c:pt>
                <c:pt idx="11">
                  <c:v>2638.6623191343347</c:v>
                </c:pt>
                <c:pt idx="12">
                  <c:v>2590.6553104709087</c:v>
                </c:pt>
                <c:pt idx="13">
                  <c:v>2440.5125243913176</c:v>
                </c:pt>
                <c:pt idx="14">
                  <c:v>2390.6981822694061</c:v>
                </c:pt>
                <c:pt idx="15">
                  <c:v>2375.8024899262277</c:v>
                </c:pt>
                <c:pt idx="16">
                  <c:v>2375.7883089858738</c:v>
                </c:pt>
                <c:pt idx="17">
                  <c:v>2357.3037744548956</c:v>
                </c:pt>
                <c:pt idx="18">
                  <c:v>2331.2127996443023</c:v>
                </c:pt>
                <c:pt idx="19">
                  <c:v>2322.1226457361249</c:v>
                </c:pt>
                <c:pt idx="20">
                  <c:v>2314.4776017964418</c:v>
                </c:pt>
                <c:pt idx="21">
                  <c:v>2252.1884152628359</c:v>
                </c:pt>
                <c:pt idx="22">
                  <c:v>2193.158916070503</c:v>
                </c:pt>
                <c:pt idx="23">
                  <c:v>2169.2735837462624</c:v>
                </c:pt>
                <c:pt idx="24">
                  <c:v>2145.6916061501265</c:v>
                </c:pt>
                <c:pt idx="25">
                  <c:v>2078.788119508507</c:v>
                </c:pt>
                <c:pt idx="26">
                  <c:v>2055.6843555106893</c:v>
                </c:pt>
                <c:pt idx="27">
                  <c:v>2039.3319299754755</c:v>
                </c:pt>
                <c:pt idx="28">
                  <c:v>1977.0044956972006</c:v>
                </c:pt>
                <c:pt idx="29">
                  <c:v>1971.0291658664103</c:v>
                </c:pt>
                <c:pt idx="30">
                  <c:v>1950.1693771420255</c:v>
                </c:pt>
                <c:pt idx="31">
                  <c:v>1897.3859546121662</c:v>
                </c:pt>
                <c:pt idx="32">
                  <c:v>1846.4907293119118</c:v>
                </c:pt>
                <c:pt idx="33">
                  <c:v>1770.9648576457143</c:v>
                </c:pt>
                <c:pt idx="34">
                  <c:v>1733.685781931938</c:v>
                </c:pt>
                <c:pt idx="35">
                  <c:v>1642.7003442907221</c:v>
                </c:pt>
                <c:pt idx="36">
                  <c:v>1585.0432223070782</c:v>
                </c:pt>
                <c:pt idx="37">
                  <c:v>1583.3522584921884</c:v>
                </c:pt>
                <c:pt idx="38">
                  <c:v>1571.1202763153576</c:v>
                </c:pt>
                <c:pt idx="39">
                  <c:v>1534.7931441689848</c:v>
                </c:pt>
                <c:pt idx="40">
                  <c:v>1471.412127642838</c:v>
                </c:pt>
                <c:pt idx="41">
                  <c:v>1426.5892198860849</c:v>
                </c:pt>
                <c:pt idx="42">
                  <c:v>1424.3840836937829</c:v>
                </c:pt>
                <c:pt idx="43">
                  <c:v>1403.414735007193</c:v>
                </c:pt>
                <c:pt idx="44">
                  <c:v>1373.2961281484661</c:v>
                </c:pt>
                <c:pt idx="45">
                  <c:v>1335.6728464489051</c:v>
                </c:pt>
                <c:pt idx="46">
                  <c:v>1245.5624559221314</c:v>
                </c:pt>
                <c:pt idx="47">
                  <c:v>1219.4855811064513</c:v>
                </c:pt>
                <c:pt idx="48">
                  <c:v>1209.2275490894756</c:v>
                </c:pt>
                <c:pt idx="49">
                  <c:v>1179.7891128955621</c:v>
                </c:pt>
              </c:numCache>
            </c:numRef>
          </c:val>
          <c:extLst>
            <c:ext xmlns:c16="http://schemas.microsoft.com/office/drawing/2014/chart" uri="{C3380CC4-5D6E-409C-BE32-E72D297353CC}">
              <c16:uniqueId val="{00000000-E0AD-466B-A7A0-9A1721C982D9}"/>
            </c:ext>
          </c:extLst>
        </c:ser>
        <c:dLbls>
          <c:showLegendKey val="0"/>
          <c:showVal val="0"/>
          <c:showCatName val="0"/>
          <c:showSerName val="0"/>
          <c:showPercent val="0"/>
          <c:showBubbleSize val="0"/>
        </c:dLbls>
        <c:gapWidth val="219"/>
        <c:overlap val="-27"/>
        <c:axId val="917814752"/>
        <c:axId val="917821824"/>
      </c:barChart>
      <c:catAx>
        <c:axId val="917814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21824"/>
        <c:crosses val="autoZero"/>
        <c:auto val="1"/>
        <c:lblAlgn val="ctr"/>
        <c:lblOffset val="100"/>
        <c:noMultiLvlLbl val="0"/>
      </c:catAx>
      <c:valAx>
        <c:axId val="9178218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917814752"/>
        <c:crosses val="autoZero"/>
        <c:crossBetween val="between"/>
      </c:valAx>
      <c:spPr>
        <a:noFill/>
        <a:ln>
          <a:noFill/>
        </a:ln>
        <a:effectLst/>
      </c:spPr>
    </c:plotArea>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smtClean="0"/>
              <a:t>Virginia Group </a:t>
            </a:r>
            <a:r>
              <a:rPr lang="en-US" dirty="0"/>
              <a:t>A Crime Rate per 1000</a:t>
            </a:r>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'Statewide Totals per 1000'!$A$7</c:f>
              <c:strCache>
                <c:ptCount val="1"/>
                <c:pt idx="0">
                  <c:v>Virginia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'Statewide Totals per 1000'!$B$6:$K$6</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'Statewide Totals per 1000'!$B$7:$K$7</c:f>
              <c:numCache>
                <c:formatCode>#,##0.00</c:formatCode>
                <c:ptCount val="10"/>
                <c:pt idx="0">
                  <c:v>58.266716541202598</c:v>
                </c:pt>
                <c:pt idx="1">
                  <c:v>56.077395720912001</c:v>
                </c:pt>
                <c:pt idx="2">
                  <c:v>53.987556761481599</c:v>
                </c:pt>
                <c:pt idx="3">
                  <c:v>53.438312545411897</c:v>
                </c:pt>
                <c:pt idx="4">
                  <c:v>54.223657981732302</c:v>
                </c:pt>
                <c:pt idx="5">
                  <c:v>54.257605058783803</c:v>
                </c:pt>
                <c:pt idx="6">
                  <c:v>51.800694672319999</c:v>
                </c:pt>
                <c:pt idx="7">
                  <c:v>51.525513562795702</c:v>
                </c:pt>
                <c:pt idx="8">
                  <c:v>46.644641815905402</c:v>
                </c:pt>
                <c:pt idx="9">
                  <c:v>44.0253301674475</c:v>
                </c:pt>
              </c:numCache>
            </c:numRef>
          </c:val>
          <c:smooth val="0"/>
          <c:extLst>
            <c:ext xmlns:c16="http://schemas.microsoft.com/office/drawing/2014/chart" uri="{C3380CC4-5D6E-409C-BE32-E72D297353CC}">
              <c16:uniqueId val="{00000000-87B9-4B3C-8514-B02B65F18348}"/>
            </c:ext>
          </c:extLst>
        </c:ser>
        <c:dLbls>
          <c:showLegendKey val="0"/>
          <c:showVal val="0"/>
          <c:showCatName val="0"/>
          <c:showSerName val="0"/>
          <c:showPercent val="0"/>
          <c:showBubbleSize val="0"/>
        </c:dLbls>
        <c:smooth val="0"/>
        <c:axId val="556353711"/>
        <c:axId val="556351631"/>
      </c:lineChart>
      <c:catAx>
        <c:axId val="55635371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1631"/>
        <c:crosses val="autoZero"/>
        <c:auto val="1"/>
        <c:lblAlgn val="ctr"/>
        <c:lblOffset val="100"/>
        <c:noMultiLvlLbl val="0"/>
      </c:catAx>
      <c:valAx>
        <c:axId val="556351631"/>
        <c:scaling>
          <c:orientation val="minMax"/>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56353711"/>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Sheet1!$A$2</c:f>
              <c:strCache>
                <c:ptCount val="1"/>
                <c:pt idx="0">
                  <c:v>Orange Group A Crime Rate per 1000</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Sheet1!$B$1:$K$1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Sheet1!$B$2:$K$2</c:f>
              <c:numCache>
                <c:formatCode>#,##0.00</c:formatCode>
                <c:ptCount val="10"/>
                <c:pt idx="0">
                  <c:v>28.3537751110327</c:v>
                </c:pt>
                <c:pt idx="1">
                  <c:v>28.790674516006199</c:v>
                </c:pt>
                <c:pt idx="2">
                  <c:v>34.940702293617903</c:v>
                </c:pt>
                <c:pt idx="3">
                  <c:v>32.397471703660102</c:v>
                </c:pt>
                <c:pt idx="4">
                  <c:v>29.102643810877201</c:v>
                </c:pt>
                <c:pt idx="5">
                  <c:v>26.795284030010698</c:v>
                </c:pt>
                <c:pt idx="6">
                  <c:v>23.916587038390201</c:v>
                </c:pt>
                <c:pt idx="7">
                  <c:v>24.9993040282843</c:v>
                </c:pt>
                <c:pt idx="8">
                  <c:v>25.932866670341198</c:v>
                </c:pt>
                <c:pt idx="9">
                  <c:v>25.178173412949601</c:v>
                </c:pt>
              </c:numCache>
            </c:numRef>
          </c:val>
          <c:smooth val="0"/>
          <c:extLst>
            <c:ext xmlns:c16="http://schemas.microsoft.com/office/drawing/2014/chart" uri="{C3380CC4-5D6E-409C-BE32-E72D297353CC}">
              <c16:uniqueId val="{00000000-1D2B-48E6-B19C-D202A0C5A710}"/>
            </c:ext>
          </c:extLst>
        </c:ser>
        <c:dLbls>
          <c:showLegendKey val="0"/>
          <c:showVal val="0"/>
          <c:showCatName val="0"/>
          <c:showSerName val="0"/>
          <c:showPercent val="0"/>
          <c:showBubbleSize val="0"/>
        </c:dLbls>
        <c:smooth val="0"/>
        <c:axId val="540234639"/>
        <c:axId val="540237135"/>
      </c:lineChart>
      <c:catAx>
        <c:axId val="54023463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0237135"/>
        <c:crosses val="autoZero"/>
        <c:auto val="1"/>
        <c:lblAlgn val="ctr"/>
        <c:lblOffset val="100"/>
        <c:noMultiLvlLbl val="0"/>
      </c:catAx>
      <c:valAx>
        <c:axId val="540237135"/>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540234639"/>
        <c:crosses val="autoZero"/>
        <c:crossBetween val="between"/>
      </c:valAx>
      <c:spPr>
        <a:noFill/>
        <a:ln>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r>
              <a:rPr lang="en-US" sz="2000" b="0" i="0" baseline="0" dirty="0" smtClean="0">
                <a:effectLst/>
              </a:rPr>
              <a:t>Total Group A Crime per 1000 Residents</a:t>
            </a:r>
            <a:endParaRPr lang="en-US" sz="2000" dirty="0" smtClean="0">
              <a:effectLst/>
            </a:endParaRPr>
          </a:p>
          <a:p>
            <a:pPr algn="ctr" rtl="0">
              <a:defRPr/>
            </a:pPr>
            <a:r>
              <a:rPr lang="en-US" sz="2000" b="0" i="0" baseline="0" dirty="0" smtClean="0">
                <a:effectLst/>
              </a:rPr>
              <a:t>Orange vs. Average of Comparable Counties</a:t>
            </a:r>
            <a:endParaRPr lang="en-US" sz="2000" dirty="0" smtClean="0">
              <a:effectLst/>
            </a:endParaRPr>
          </a:p>
        </c:rich>
      </c:tx>
      <c:overlay val="0"/>
      <c:spPr>
        <a:noFill/>
        <a:ln>
          <a:noFill/>
        </a:ln>
        <a:effectLst/>
      </c:spPr>
      <c:txPr>
        <a:bodyPr rot="0" spcFirstLastPara="1" vertOverflow="ellipsis" vert="horz" wrap="square" anchor="ctr" anchorCtr="1"/>
        <a:lstStyle/>
        <a:p>
          <a:pPr algn="ctr" rtl="0">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'Louisa-Orange vs. Comparables'!$A$70</c:f>
              <c:strCache>
                <c:ptCount val="1"/>
                <c:pt idx="0">
                  <c:v>Orange</c:v>
                </c:pt>
              </c:strCache>
            </c:strRef>
          </c:tx>
          <c:spPr>
            <a:ln w="28575" cap="rnd">
              <a:solidFill>
                <a:schemeClr val="accent1"/>
              </a:solidFill>
              <a:round/>
            </a:ln>
            <a:effectLst/>
          </c:spPr>
          <c:marker>
            <c:symbol val="none"/>
          </c:marker>
          <c:trendline>
            <c:spPr>
              <a:ln w="19050" cap="rnd">
                <a:solidFill>
                  <a:schemeClr val="accent1"/>
                </a:solidFill>
                <a:prstDash val="sysDot"/>
              </a:ln>
              <a:effectLst/>
            </c:spPr>
            <c:trendlineType val="linear"/>
            <c:dispRSqr val="0"/>
            <c:dispEq val="0"/>
          </c:trendline>
          <c:cat>
            <c:numRef>
              <c:f>'Louisa-Orange vs. Comparables'!$B$69:$K$69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Comparables'!$B$70:$K$70</c:f>
              <c:numCache>
                <c:formatCode>#,##0.00</c:formatCode>
                <c:ptCount val="10"/>
                <c:pt idx="0">
                  <c:v>28.353775111032643</c:v>
                </c:pt>
                <c:pt idx="1">
                  <c:v>28.79067451600622</c:v>
                </c:pt>
                <c:pt idx="2">
                  <c:v>34.940702293617917</c:v>
                </c:pt>
                <c:pt idx="3">
                  <c:v>32.397471703660223</c:v>
                </c:pt>
                <c:pt idx="4">
                  <c:v>29.102643810877261</c:v>
                </c:pt>
                <c:pt idx="5">
                  <c:v>26.795284030010734</c:v>
                </c:pt>
                <c:pt idx="6">
                  <c:v>23.916587038390173</c:v>
                </c:pt>
                <c:pt idx="7">
                  <c:v>24.999304028284289</c:v>
                </c:pt>
                <c:pt idx="8">
                  <c:v>25.932866670341198</c:v>
                </c:pt>
                <c:pt idx="9">
                  <c:v>25.17817341294959</c:v>
                </c:pt>
              </c:numCache>
            </c:numRef>
          </c:val>
          <c:smooth val="0"/>
          <c:extLst>
            <c:ext xmlns:c16="http://schemas.microsoft.com/office/drawing/2014/chart" uri="{C3380CC4-5D6E-409C-BE32-E72D297353CC}">
              <c16:uniqueId val="{00000000-4B2D-42A1-AE42-A13287F2A039}"/>
            </c:ext>
          </c:extLst>
        </c:ser>
        <c:ser>
          <c:idx val="1"/>
          <c:order val="1"/>
          <c:tx>
            <c:strRef>
              <c:f>'Louisa-Orange vs. Comparables'!$A$71</c:f>
              <c:strCache>
                <c:ptCount val="1"/>
                <c:pt idx="0">
                  <c:v>Average of Comparable Cities</c:v>
                </c:pt>
              </c:strCache>
            </c:strRef>
          </c:tx>
          <c:spPr>
            <a:ln w="28575" cap="rnd">
              <a:solidFill>
                <a:schemeClr val="accent2"/>
              </a:solidFill>
              <a:round/>
            </a:ln>
            <a:effectLst/>
          </c:spPr>
          <c:marker>
            <c:symbol val="none"/>
          </c:marker>
          <c:trendline>
            <c:spPr>
              <a:ln w="19050" cap="rnd">
                <a:solidFill>
                  <a:schemeClr val="accent2"/>
                </a:solidFill>
                <a:prstDash val="sysDot"/>
              </a:ln>
              <a:effectLst/>
            </c:spPr>
            <c:trendlineType val="linear"/>
            <c:dispRSqr val="0"/>
            <c:dispEq val="0"/>
          </c:trendline>
          <c:cat>
            <c:numRef>
              <c:f>'Louisa-Orange vs. Comparables'!$B$69:$K$69</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'Louisa-Orange vs. Comparables'!$B$71:$K$71</c:f>
              <c:numCache>
                <c:formatCode>General</c:formatCode>
                <c:ptCount val="10"/>
                <c:pt idx="0">
                  <c:v>49.760000000000005</c:v>
                </c:pt>
                <c:pt idx="1">
                  <c:v>47.78</c:v>
                </c:pt>
                <c:pt idx="2">
                  <c:v>44.17</c:v>
                </c:pt>
                <c:pt idx="3">
                  <c:v>43.989999999999995</c:v>
                </c:pt>
                <c:pt idx="4">
                  <c:v>44.17</c:v>
                </c:pt>
                <c:pt idx="5">
                  <c:v>46.199999999999996</c:v>
                </c:pt>
                <c:pt idx="6">
                  <c:v>43.93</c:v>
                </c:pt>
                <c:pt idx="7">
                  <c:v>47.550000000000004</c:v>
                </c:pt>
                <c:pt idx="8">
                  <c:v>44.19</c:v>
                </c:pt>
                <c:pt idx="9">
                  <c:v>40.1</c:v>
                </c:pt>
              </c:numCache>
            </c:numRef>
          </c:val>
          <c:smooth val="0"/>
          <c:extLst>
            <c:ext xmlns:c16="http://schemas.microsoft.com/office/drawing/2014/chart" uri="{C3380CC4-5D6E-409C-BE32-E72D297353CC}">
              <c16:uniqueId val="{00000001-4B2D-42A1-AE42-A13287F2A039}"/>
            </c:ext>
          </c:extLst>
        </c:ser>
        <c:dLbls>
          <c:showLegendKey val="0"/>
          <c:showVal val="0"/>
          <c:showCatName val="0"/>
          <c:showSerName val="0"/>
          <c:showPercent val="0"/>
          <c:showBubbleSize val="0"/>
        </c:dLbls>
        <c:smooth val="0"/>
        <c:axId val="1583490544"/>
        <c:axId val="1583494704"/>
      </c:lineChart>
      <c:catAx>
        <c:axId val="1583490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94704"/>
        <c:crosses val="autoZero"/>
        <c:auto val="1"/>
        <c:lblAlgn val="ctr"/>
        <c:lblOffset val="100"/>
        <c:noMultiLvlLbl val="0"/>
      </c:catAx>
      <c:valAx>
        <c:axId val="1583494704"/>
        <c:scaling>
          <c:orientation val="minMax"/>
          <c:max val="7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5834905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0.22571</cdr:x>
      <cdr:y>0.13968</cdr:y>
    </cdr:from>
    <cdr:to>
      <cdr:x>0.30071</cdr:x>
      <cdr:y>0.27302</cdr:y>
    </cdr:to>
    <cdr:sp macro="" textlink="">
      <cdr:nvSpPr>
        <cdr:cNvPr id="2" name="TextBox 1"/>
        <cdr:cNvSpPr txBox="1"/>
      </cdr:nvSpPr>
      <cdr:spPr>
        <a:xfrm xmlns:a="http://schemas.openxmlformats.org/drawingml/2006/main">
          <a:off x="2751909" y="95794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758</a:t>
          </a:r>
          <a:endParaRPr lang="en-US" sz="1800" dirty="0"/>
        </a:p>
      </cdr:txBody>
    </cdr:sp>
  </cdr:relSizeAnchor>
  <cdr:relSizeAnchor xmlns:cdr="http://schemas.openxmlformats.org/drawingml/2006/chartDrawing">
    <cdr:from>
      <cdr:x>0.24714</cdr:x>
      <cdr:y>0.18413</cdr:y>
    </cdr:from>
    <cdr:to>
      <cdr:x>0.24714</cdr:x>
      <cdr:y>0.25524</cdr:y>
    </cdr:to>
    <cdr:cxnSp macro="">
      <cdr:nvCxnSpPr>
        <cdr:cNvPr id="4" name="Straight Arrow Connector 3"/>
        <cdr:cNvCxnSpPr/>
      </cdr:nvCxnSpPr>
      <cdr:spPr>
        <a:xfrm xmlns:a="http://schemas.openxmlformats.org/drawingml/2006/main">
          <a:off x="3013166" y="1262743"/>
          <a:ext cx="0" cy="48768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0.95143</cdr:x>
      <cdr:y>0.46857</cdr:y>
    </cdr:from>
    <cdr:to>
      <cdr:x>1</cdr:x>
      <cdr:y>0.5273</cdr:y>
    </cdr:to>
    <cdr:sp macro="" textlink="">
      <cdr:nvSpPr>
        <cdr:cNvPr id="6" name="TextBox 5"/>
        <cdr:cNvSpPr txBox="1"/>
      </cdr:nvSpPr>
      <cdr:spPr>
        <a:xfrm xmlns:a="http://schemas.openxmlformats.org/drawingml/2006/main">
          <a:off x="11599816" y="3213463"/>
          <a:ext cx="592183" cy="40277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367</a:t>
          </a:r>
          <a:endParaRPr lang="en-US" sz="1800" dirty="0"/>
        </a:p>
      </cdr:txBody>
    </cdr:sp>
  </cdr:relSizeAnchor>
  <cdr:relSizeAnchor xmlns:cdr="http://schemas.openxmlformats.org/drawingml/2006/chartDrawing">
    <cdr:from>
      <cdr:x>0.975</cdr:x>
      <cdr:y>0.51302</cdr:y>
    </cdr:from>
    <cdr:to>
      <cdr:x>0.975</cdr:x>
      <cdr:y>0.58667</cdr:y>
    </cdr:to>
    <cdr:cxnSp macro="">
      <cdr:nvCxnSpPr>
        <cdr:cNvPr id="8" name="Straight Arrow Connector 7"/>
        <cdr:cNvCxnSpPr/>
      </cdr:nvCxnSpPr>
      <cdr:spPr>
        <a:xfrm xmlns:a="http://schemas.openxmlformats.org/drawingml/2006/main">
          <a:off x="11887200" y="3518263"/>
          <a:ext cx="0" cy="505097"/>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0.xml><?xml version="1.0" encoding="utf-8"?>
<c:userShapes xmlns:c="http://schemas.openxmlformats.org/drawingml/2006/chart">
  <cdr:relSizeAnchor xmlns:cdr="http://schemas.openxmlformats.org/drawingml/2006/chartDrawing">
    <cdr:from>
      <cdr:x>0.79688</cdr:x>
      <cdr:y>0.22917</cdr:y>
    </cdr:from>
    <cdr:to>
      <cdr:x>0.87188</cdr:x>
      <cdr:y>0.3625</cdr:y>
    </cdr:to>
    <cdr:sp macro="" textlink="">
      <cdr:nvSpPr>
        <cdr:cNvPr id="2" name="TextBox 1"/>
        <cdr:cNvSpPr txBox="1"/>
      </cdr:nvSpPr>
      <cdr:spPr>
        <a:xfrm xmlns:a="http://schemas.openxmlformats.org/drawingml/2006/main">
          <a:off x="9715500" y="15716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43%</a:t>
          </a:r>
          <a:endParaRPr lang="en-US" sz="1800" dirty="0"/>
        </a:p>
      </cdr:txBody>
    </cdr:sp>
  </cdr:relSizeAnchor>
  <cdr:relSizeAnchor xmlns:cdr="http://schemas.openxmlformats.org/drawingml/2006/chartDrawing">
    <cdr:from>
      <cdr:x>0.86797</cdr:x>
      <cdr:y>0.27361</cdr:y>
    </cdr:from>
    <cdr:to>
      <cdr:x>0.93281</cdr:x>
      <cdr:y>0.69028</cdr:y>
    </cdr:to>
    <cdr:cxnSp macro="">
      <cdr:nvCxnSpPr>
        <cdr:cNvPr id="4" name="Straight Arrow Connector 3"/>
        <cdr:cNvCxnSpPr/>
      </cdr:nvCxnSpPr>
      <cdr:spPr>
        <a:xfrm xmlns:a="http://schemas.openxmlformats.org/drawingml/2006/main">
          <a:off x="10582275" y="1876425"/>
          <a:ext cx="790575" cy="28575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1.xml><?xml version="1.0" encoding="utf-8"?>
<c:userShapes xmlns:c="http://schemas.openxmlformats.org/drawingml/2006/chart">
  <cdr:relSizeAnchor xmlns:cdr="http://schemas.openxmlformats.org/drawingml/2006/chartDrawing">
    <cdr:from>
      <cdr:x>0.66263</cdr:x>
      <cdr:y>0.24226</cdr:y>
    </cdr:from>
    <cdr:to>
      <cdr:x>0.73763</cdr:x>
      <cdr:y>0.37559</cdr:y>
    </cdr:to>
    <cdr:sp macro="" textlink="">
      <cdr:nvSpPr>
        <cdr:cNvPr id="2" name="TextBox 1"/>
        <cdr:cNvSpPr txBox="1"/>
      </cdr:nvSpPr>
      <cdr:spPr>
        <a:xfrm xmlns:a="http://schemas.openxmlformats.org/drawingml/2006/main">
          <a:off x="8078815" y="1661442"/>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25%</a:t>
          </a:r>
          <a:endParaRPr lang="en-US" sz="1800" dirty="0"/>
        </a:p>
      </cdr:txBody>
    </cdr:sp>
  </cdr:relSizeAnchor>
  <cdr:relSizeAnchor xmlns:cdr="http://schemas.openxmlformats.org/drawingml/2006/chartDrawing">
    <cdr:from>
      <cdr:x>0.895</cdr:x>
      <cdr:y>0.29306</cdr:y>
    </cdr:from>
    <cdr:to>
      <cdr:x>0.93786</cdr:x>
      <cdr:y>0.4837</cdr:y>
    </cdr:to>
    <cdr:cxnSp macro="">
      <cdr:nvCxnSpPr>
        <cdr:cNvPr id="4" name="Straight Arrow Connector 3"/>
        <cdr:cNvCxnSpPr/>
      </cdr:nvCxnSpPr>
      <cdr:spPr>
        <a:xfrm xmlns:a="http://schemas.openxmlformats.org/drawingml/2006/main">
          <a:off x="10911840" y="2009775"/>
          <a:ext cx="522514" cy="130740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12.xml><?xml version="1.0" encoding="utf-8"?>
<c:userShapes xmlns:c="http://schemas.openxmlformats.org/drawingml/2006/chart">
  <cdr:relSizeAnchor xmlns:cdr="http://schemas.openxmlformats.org/drawingml/2006/chartDrawing">
    <cdr:from>
      <cdr:x>0.825</cdr:x>
      <cdr:y>0.13206</cdr:y>
    </cdr:from>
    <cdr:to>
      <cdr:x>0.9</cdr:x>
      <cdr:y>0.2654</cdr:y>
    </cdr:to>
    <cdr:sp macro="" textlink="">
      <cdr:nvSpPr>
        <cdr:cNvPr id="2" name="TextBox 1"/>
        <cdr:cNvSpPr txBox="1"/>
      </cdr:nvSpPr>
      <cdr:spPr>
        <a:xfrm xmlns:a="http://schemas.openxmlformats.org/drawingml/2006/main">
          <a:off x="10058400" y="90569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a:t>
          </a:r>
          <a:endParaRPr lang="en-US" sz="1800" dirty="0"/>
        </a:p>
      </cdr:txBody>
    </cdr:sp>
  </cdr:relSizeAnchor>
  <cdr:relSizeAnchor xmlns:cdr="http://schemas.openxmlformats.org/drawingml/2006/chartDrawing">
    <cdr:from>
      <cdr:x>0.86857</cdr:x>
      <cdr:y>0.17397</cdr:y>
    </cdr:from>
    <cdr:to>
      <cdr:x>0.93429</cdr:x>
      <cdr:y>0.38476</cdr:y>
    </cdr:to>
    <cdr:cxnSp macro="">
      <cdr:nvCxnSpPr>
        <cdr:cNvPr id="4" name="Straight Arrow Connector 3"/>
        <cdr:cNvCxnSpPr/>
      </cdr:nvCxnSpPr>
      <cdr:spPr>
        <a:xfrm xmlns:a="http://schemas.openxmlformats.org/drawingml/2006/main">
          <a:off x="10589623" y="1193074"/>
          <a:ext cx="801188" cy="1445623"/>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0.94357</cdr:x>
      <cdr:y>0.51937</cdr:y>
    </cdr:from>
    <cdr:to>
      <cdr:x>1</cdr:x>
      <cdr:y>0.64254</cdr:y>
    </cdr:to>
    <cdr:sp macro="" textlink="">
      <cdr:nvSpPr>
        <cdr:cNvPr id="2" name="TextBox 1"/>
        <cdr:cNvSpPr txBox="1"/>
      </cdr:nvSpPr>
      <cdr:spPr>
        <a:xfrm xmlns:a="http://schemas.openxmlformats.org/drawingml/2006/main">
          <a:off x="11504023" y="3561806"/>
          <a:ext cx="687976" cy="844732"/>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2,110</a:t>
          </a:r>
          <a:endParaRPr lang="en-US" sz="1800" dirty="0"/>
        </a:p>
      </cdr:txBody>
    </cdr:sp>
  </cdr:relSizeAnchor>
  <cdr:relSizeAnchor xmlns:cdr="http://schemas.openxmlformats.org/drawingml/2006/chartDrawing">
    <cdr:from>
      <cdr:x>0.97571</cdr:x>
      <cdr:y>0.56762</cdr:y>
    </cdr:from>
    <cdr:to>
      <cdr:x>0.97643</cdr:x>
      <cdr:y>0.61968</cdr:y>
    </cdr:to>
    <cdr:cxnSp macro="">
      <cdr:nvCxnSpPr>
        <cdr:cNvPr id="4" name="Straight Arrow Connector 3"/>
        <cdr:cNvCxnSpPr/>
      </cdr:nvCxnSpPr>
      <cdr:spPr>
        <a:xfrm xmlns:a="http://schemas.openxmlformats.org/drawingml/2006/main">
          <a:off x="11895908" y="3892732"/>
          <a:ext cx="8710" cy="35705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3.xml><?xml version="1.0" encoding="utf-8"?>
<c:userShapes xmlns:c="http://schemas.openxmlformats.org/drawingml/2006/chart">
  <cdr:relSizeAnchor xmlns:cdr="http://schemas.openxmlformats.org/drawingml/2006/chartDrawing">
    <cdr:from>
      <cdr:x>0.79929</cdr:x>
      <cdr:y>0.12571</cdr:y>
    </cdr:from>
    <cdr:to>
      <cdr:x>0.87429</cdr:x>
      <cdr:y>0.25905</cdr:y>
    </cdr:to>
    <cdr:sp macro="" textlink="">
      <cdr:nvSpPr>
        <cdr:cNvPr id="2" name="TextBox 1"/>
        <cdr:cNvSpPr txBox="1"/>
      </cdr:nvSpPr>
      <cdr:spPr>
        <a:xfrm xmlns:a="http://schemas.openxmlformats.org/drawingml/2006/main">
          <a:off x="9744891" y="862148"/>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19%</a:t>
          </a:r>
          <a:endParaRPr lang="en-US" sz="1800" dirty="0"/>
        </a:p>
      </cdr:txBody>
    </cdr:sp>
  </cdr:relSizeAnchor>
  <cdr:relSizeAnchor xmlns:cdr="http://schemas.openxmlformats.org/drawingml/2006/chartDrawing">
    <cdr:from>
      <cdr:x>0.87071</cdr:x>
      <cdr:y>0.16889</cdr:y>
    </cdr:from>
    <cdr:to>
      <cdr:x>0.93786</cdr:x>
      <cdr:y>0.36571</cdr:y>
    </cdr:to>
    <cdr:cxnSp macro="">
      <cdr:nvCxnSpPr>
        <cdr:cNvPr id="4" name="Straight Arrow Connector 3"/>
        <cdr:cNvCxnSpPr/>
      </cdr:nvCxnSpPr>
      <cdr:spPr>
        <a:xfrm xmlns:a="http://schemas.openxmlformats.org/drawingml/2006/main">
          <a:off x="10615749" y="1158240"/>
          <a:ext cx="818605" cy="134982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4.xml><?xml version="1.0" encoding="utf-8"?>
<c:userShapes xmlns:c="http://schemas.openxmlformats.org/drawingml/2006/chart">
  <cdr:relSizeAnchor xmlns:cdr="http://schemas.openxmlformats.org/drawingml/2006/chartDrawing">
    <cdr:from>
      <cdr:x>0.78429</cdr:x>
      <cdr:y>0.25143</cdr:y>
    </cdr:from>
    <cdr:to>
      <cdr:x>0.85929</cdr:x>
      <cdr:y>0.38476</cdr:y>
    </cdr:to>
    <cdr:sp macro="" textlink="">
      <cdr:nvSpPr>
        <cdr:cNvPr id="2" name="TextBox 1"/>
        <cdr:cNvSpPr txBox="1"/>
      </cdr:nvSpPr>
      <cdr:spPr>
        <a:xfrm xmlns:a="http://schemas.openxmlformats.org/drawingml/2006/main">
          <a:off x="9562011" y="17242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22%</a:t>
          </a:r>
          <a:endParaRPr lang="en-US" sz="1800" dirty="0"/>
        </a:p>
      </cdr:txBody>
    </cdr:sp>
  </cdr:relSizeAnchor>
  <cdr:relSizeAnchor xmlns:cdr="http://schemas.openxmlformats.org/drawingml/2006/chartDrawing">
    <cdr:from>
      <cdr:x>0.85643</cdr:x>
      <cdr:y>0.29714</cdr:y>
    </cdr:from>
    <cdr:to>
      <cdr:x>0.93571</cdr:x>
      <cdr:y>0.61714</cdr:y>
    </cdr:to>
    <cdr:cxnSp macro="">
      <cdr:nvCxnSpPr>
        <cdr:cNvPr id="4" name="Straight Arrow Connector 3"/>
        <cdr:cNvCxnSpPr/>
      </cdr:nvCxnSpPr>
      <cdr:spPr>
        <a:xfrm xmlns:a="http://schemas.openxmlformats.org/drawingml/2006/main">
          <a:off x="10441577" y="2037806"/>
          <a:ext cx="966652" cy="219456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5.xml><?xml version="1.0" encoding="utf-8"?>
<c:userShapes xmlns:c="http://schemas.openxmlformats.org/drawingml/2006/chart">
  <cdr:relSizeAnchor xmlns:cdr="http://schemas.openxmlformats.org/drawingml/2006/chartDrawing">
    <cdr:from>
      <cdr:x>0.67857</cdr:x>
      <cdr:y>0.25143</cdr:y>
    </cdr:from>
    <cdr:to>
      <cdr:x>0.75357</cdr:x>
      <cdr:y>0.38476</cdr:y>
    </cdr:to>
    <cdr:sp macro="" textlink="">
      <cdr:nvSpPr>
        <cdr:cNvPr id="2" name="TextBox 1"/>
        <cdr:cNvSpPr txBox="1"/>
      </cdr:nvSpPr>
      <cdr:spPr>
        <a:xfrm xmlns:a="http://schemas.openxmlformats.org/drawingml/2006/main">
          <a:off x="8273160" y="1724298"/>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down 11%</a:t>
          </a:r>
          <a:endParaRPr lang="en-US" sz="1800" dirty="0"/>
        </a:p>
      </cdr:txBody>
    </cdr:sp>
  </cdr:relSizeAnchor>
  <cdr:relSizeAnchor xmlns:cdr="http://schemas.openxmlformats.org/drawingml/2006/chartDrawing">
    <cdr:from>
      <cdr:x>0.91214</cdr:x>
      <cdr:y>0.30222</cdr:y>
    </cdr:from>
    <cdr:to>
      <cdr:x>0.94063</cdr:x>
      <cdr:y>0.40972</cdr:y>
    </cdr:to>
    <cdr:cxnSp macro="">
      <cdr:nvCxnSpPr>
        <cdr:cNvPr id="4" name="Straight Arrow Connector 3"/>
        <cdr:cNvCxnSpPr/>
      </cdr:nvCxnSpPr>
      <cdr:spPr>
        <a:xfrm xmlns:a="http://schemas.openxmlformats.org/drawingml/2006/main">
          <a:off x="11120846" y="2072640"/>
          <a:ext cx="347254" cy="737235"/>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0.77007</cdr:x>
      <cdr:y>0.69203</cdr:y>
    </cdr:from>
    <cdr:to>
      <cdr:x>0.84507</cdr:x>
      <cdr:y>0.82536</cdr:y>
    </cdr:to>
    <cdr:sp macro="" textlink="">
      <cdr:nvSpPr>
        <cdr:cNvPr id="6" name="TextBox 5"/>
        <cdr:cNvSpPr txBox="1"/>
      </cdr:nvSpPr>
      <cdr:spPr>
        <a:xfrm xmlns:a="http://schemas.openxmlformats.org/drawingml/2006/main">
          <a:off x="9388709" y="4745919"/>
          <a:ext cx="914400" cy="91437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Orange down 22%</a:t>
          </a:r>
          <a:endParaRPr lang="en-US" sz="1800" dirty="0"/>
        </a:p>
      </cdr:txBody>
    </cdr:sp>
  </cdr:relSizeAnchor>
  <cdr:relSizeAnchor xmlns:cdr="http://schemas.openxmlformats.org/drawingml/2006/chartDrawing">
    <cdr:from>
      <cdr:x>0.91016</cdr:x>
      <cdr:y>0.61206</cdr:y>
    </cdr:from>
    <cdr:to>
      <cdr:x>0.93948</cdr:x>
      <cdr:y>0.69861</cdr:y>
    </cdr:to>
    <cdr:cxnSp macro="">
      <cdr:nvCxnSpPr>
        <cdr:cNvPr id="8" name="Straight Arrow Connector 7"/>
        <cdr:cNvCxnSpPr/>
      </cdr:nvCxnSpPr>
      <cdr:spPr>
        <a:xfrm xmlns:a="http://schemas.openxmlformats.org/drawingml/2006/main" flipV="1">
          <a:off x="11096625" y="4197539"/>
          <a:ext cx="357561" cy="59353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6.xml><?xml version="1.0" encoding="utf-8"?>
<c:userShapes xmlns:c="http://schemas.openxmlformats.org/drawingml/2006/chart">
  <cdr:relSizeAnchor xmlns:cdr="http://schemas.openxmlformats.org/drawingml/2006/chartDrawing">
    <cdr:from>
      <cdr:x>0.81429</cdr:x>
      <cdr:y>0.1181</cdr:y>
    </cdr:from>
    <cdr:to>
      <cdr:x>0.88929</cdr:x>
      <cdr:y>0.25143</cdr:y>
    </cdr:to>
    <cdr:sp macro="" textlink="">
      <cdr:nvSpPr>
        <cdr:cNvPr id="2" name="TextBox 1"/>
        <cdr:cNvSpPr txBox="1"/>
      </cdr:nvSpPr>
      <cdr:spPr>
        <a:xfrm xmlns:a="http://schemas.openxmlformats.org/drawingml/2006/main">
          <a:off x="9927772" y="80989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12%</a:t>
          </a:r>
          <a:endParaRPr lang="en-US" sz="1800" dirty="0"/>
        </a:p>
      </cdr:txBody>
    </cdr:sp>
  </cdr:relSizeAnchor>
  <cdr:relSizeAnchor xmlns:cdr="http://schemas.openxmlformats.org/drawingml/2006/chartDrawing">
    <cdr:from>
      <cdr:x>0.88857</cdr:x>
      <cdr:y>0.16254</cdr:y>
    </cdr:from>
    <cdr:to>
      <cdr:x>0.93857</cdr:x>
      <cdr:y>0.29587</cdr:y>
    </cdr:to>
    <cdr:cxnSp macro="">
      <cdr:nvCxnSpPr>
        <cdr:cNvPr id="4" name="Straight Arrow Connector 3"/>
        <cdr:cNvCxnSpPr/>
      </cdr:nvCxnSpPr>
      <cdr:spPr>
        <a:xfrm xmlns:a="http://schemas.openxmlformats.org/drawingml/2006/main">
          <a:off x="10833463" y="1114697"/>
          <a:ext cx="609600" cy="914400"/>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7.xml><?xml version="1.0" encoding="utf-8"?>
<c:userShapes xmlns:c="http://schemas.openxmlformats.org/drawingml/2006/chart">
  <cdr:relSizeAnchor xmlns:cdr="http://schemas.openxmlformats.org/drawingml/2006/chartDrawing">
    <cdr:from>
      <cdr:x>0.80156</cdr:x>
      <cdr:y>0.225</cdr:y>
    </cdr:from>
    <cdr:to>
      <cdr:x>0.87656</cdr:x>
      <cdr:y>0.35833</cdr:y>
    </cdr:to>
    <cdr:sp macro="" textlink="">
      <cdr:nvSpPr>
        <cdr:cNvPr id="2" name="TextBox 1"/>
        <cdr:cNvSpPr txBox="1"/>
      </cdr:nvSpPr>
      <cdr:spPr>
        <a:xfrm xmlns:a="http://schemas.openxmlformats.org/drawingml/2006/main">
          <a:off x="9772650" y="154305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Up 32%</a:t>
          </a:r>
          <a:endParaRPr lang="en-US" sz="1800" dirty="0"/>
        </a:p>
      </cdr:txBody>
    </cdr:sp>
  </cdr:relSizeAnchor>
  <cdr:relSizeAnchor xmlns:cdr="http://schemas.openxmlformats.org/drawingml/2006/chartDrawing">
    <cdr:from>
      <cdr:x>0.85071</cdr:x>
      <cdr:y>0.27175</cdr:y>
    </cdr:from>
    <cdr:to>
      <cdr:x>0.93359</cdr:x>
      <cdr:y>0.59444</cdr:y>
    </cdr:to>
    <cdr:cxnSp macro="">
      <cdr:nvCxnSpPr>
        <cdr:cNvPr id="4" name="Straight Arrow Connector 3"/>
        <cdr:cNvCxnSpPr/>
      </cdr:nvCxnSpPr>
      <cdr:spPr>
        <a:xfrm xmlns:a="http://schemas.openxmlformats.org/drawingml/2006/main">
          <a:off x="10371909" y="1863634"/>
          <a:ext cx="1010466" cy="2213066"/>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8.xml><?xml version="1.0" encoding="utf-8"?>
<c:userShapes xmlns:c="http://schemas.openxmlformats.org/drawingml/2006/chart">
  <cdr:relSizeAnchor xmlns:cdr="http://schemas.openxmlformats.org/drawingml/2006/chartDrawing">
    <cdr:from>
      <cdr:x>0.68273</cdr:x>
      <cdr:y>0.16357</cdr:y>
    </cdr:from>
    <cdr:to>
      <cdr:x>0.75773</cdr:x>
      <cdr:y>0.29691</cdr:y>
    </cdr:to>
    <cdr:sp macro="" textlink="">
      <cdr:nvSpPr>
        <cdr:cNvPr id="3" name="TextBox 2"/>
        <cdr:cNvSpPr txBox="1"/>
      </cdr:nvSpPr>
      <cdr:spPr>
        <a:xfrm xmlns:a="http://schemas.openxmlformats.org/drawingml/2006/main">
          <a:off x="8323868" y="112178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Comparable counties up 3%</a:t>
          </a:r>
          <a:endParaRPr lang="en-US" sz="1800" dirty="0"/>
        </a:p>
      </cdr:txBody>
    </cdr:sp>
  </cdr:relSizeAnchor>
  <cdr:relSizeAnchor xmlns:cdr="http://schemas.openxmlformats.org/drawingml/2006/chartDrawing">
    <cdr:from>
      <cdr:x>0.89227</cdr:x>
      <cdr:y>0.20893</cdr:y>
    </cdr:from>
    <cdr:to>
      <cdr:x>0.93943</cdr:x>
      <cdr:y>0.31753</cdr:y>
    </cdr:to>
    <cdr:cxnSp macro="">
      <cdr:nvCxnSpPr>
        <cdr:cNvPr id="5" name="Straight Arrow Connector 4"/>
        <cdr:cNvCxnSpPr/>
      </cdr:nvCxnSpPr>
      <cdr:spPr>
        <a:xfrm xmlns:a="http://schemas.openxmlformats.org/drawingml/2006/main">
          <a:off x="10878532" y="1432874"/>
          <a:ext cx="575035" cy="744718"/>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0.79357</cdr:x>
      <cdr:y>0.70222</cdr:y>
    </cdr:from>
    <cdr:to>
      <cdr:x>0.86857</cdr:x>
      <cdr:y>0.83556</cdr:y>
    </cdr:to>
    <cdr:sp macro="" textlink="">
      <cdr:nvSpPr>
        <cdr:cNvPr id="7" name="TextBox 6"/>
        <cdr:cNvSpPr txBox="1"/>
      </cdr:nvSpPr>
      <cdr:spPr>
        <a:xfrm xmlns:a="http://schemas.openxmlformats.org/drawingml/2006/main">
          <a:off x="9675223" y="481584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Orange up 32%</a:t>
          </a:r>
          <a:endParaRPr lang="en-US" sz="1800" dirty="0"/>
        </a:p>
      </cdr:txBody>
    </cdr:sp>
  </cdr:relSizeAnchor>
  <cdr:relSizeAnchor xmlns:cdr="http://schemas.openxmlformats.org/drawingml/2006/chartDrawing">
    <cdr:from>
      <cdr:x>0.90071</cdr:x>
      <cdr:y>0.58921</cdr:y>
    </cdr:from>
    <cdr:to>
      <cdr:x>0.93929</cdr:x>
      <cdr:y>0.70603</cdr:y>
    </cdr:to>
    <cdr:cxnSp macro="">
      <cdr:nvCxnSpPr>
        <cdr:cNvPr id="9" name="Straight Arrow Connector 8"/>
        <cdr:cNvCxnSpPr/>
      </cdr:nvCxnSpPr>
      <cdr:spPr>
        <a:xfrm xmlns:a="http://schemas.openxmlformats.org/drawingml/2006/main" flipV="1">
          <a:off x="10981509" y="4040777"/>
          <a:ext cx="470262" cy="801189"/>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9.xml><?xml version="1.0" encoding="utf-8"?>
<c:userShapes xmlns:c="http://schemas.openxmlformats.org/drawingml/2006/chart">
  <cdr:relSizeAnchor xmlns:cdr="http://schemas.openxmlformats.org/drawingml/2006/chartDrawing">
    <cdr:from>
      <cdr:x>0.79571</cdr:x>
      <cdr:y>0.1181</cdr:y>
    </cdr:from>
    <cdr:to>
      <cdr:x>0.87071</cdr:x>
      <cdr:y>0.25143</cdr:y>
    </cdr:to>
    <cdr:sp macro="" textlink="">
      <cdr:nvSpPr>
        <cdr:cNvPr id="2" name="TextBox 1"/>
        <cdr:cNvSpPr txBox="1"/>
      </cdr:nvSpPr>
      <cdr:spPr>
        <a:xfrm xmlns:a="http://schemas.openxmlformats.org/drawingml/2006/main">
          <a:off x="9701348" y="80989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800" dirty="0" smtClean="0"/>
            <a:t>Down 28%</a:t>
          </a:r>
          <a:endParaRPr lang="en-US" sz="1800" dirty="0"/>
        </a:p>
      </cdr:txBody>
    </cdr:sp>
  </cdr:relSizeAnchor>
  <cdr:relSizeAnchor xmlns:cdr="http://schemas.openxmlformats.org/drawingml/2006/chartDrawing">
    <cdr:from>
      <cdr:x>0.87143</cdr:x>
      <cdr:y>0.15873</cdr:y>
    </cdr:from>
    <cdr:to>
      <cdr:x>0.93429</cdr:x>
      <cdr:y>0.37968</cdr:y>
    </cdr:to>
    <cdr:cxnSp macro="">
      <cdr:nvCxnSpPr>
        <cdr:cNvPr id="4" name="Straight Arrow Connector 3"/>
        <cdr:cNvCxnSpPr/>
      </cdr:nvCxnSpPr>
      <cdr:spPr>
        <a:xfrm xmlns:a="http://schemas.openxmlformats.org/drawingml/2006/main">
          <a:off x="10624457" y="1088571"/>
          <a:ext cx="766354" cy="1515292"/>
        </a:xfrm>
        <a:prstGeom xmlns:a="http://schemas.openxmlformats.org/drawingml/2006/main" prst="straightConnector1">
          <a:avLst/>
        </a:prstGeom>
        <a:ln xmlns:a="http://schemas.openxmlformats.org/drawingml/2006/main">
          <a:tailEnd type="triangle"/>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75050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337323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503208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E92760-674C-49A3-8DAD-7E4E272B8191}"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3531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E92760-674C-49A3-8DAD-7E4E272B8191}" type="datetimeFigureOut">
              <a:rPr lang="en-US" smtClean="0"/>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213201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E92760-674C-49A3-8DAD-7E4E272B8191}"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808748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E92760-674C-49A3-8DAD-7E4E272B8191}" type="datetimeFigureOut">
              <a:rPr lang="en-US" smtClean="0"/>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6136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E92760-674C-49A3-8DAD-7E4E272B8191}" type="datetimeFigureOut">
              <a:rPr lang="en-US" smtClean="0"/>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142179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E92760-674C-49A3-8DAD-7E4E272B8191}" type="datetimeFigureOut">
              <a:rPr lang="en-US" smtClean="0"/>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413861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3667143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4E92760-674C-49A3-8DAD-7E4E272B8191}" type="datetimeFigureOut">
              <a:rPr lang="en-US" smtClean="0"/>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1EF1CE-5462-4BE3-91DE-04C505CB77FA}" type="slidenum">
              <a:rPr lang="en-US" smtClean="0"/>
              <a:t>‹#›</a:t>
            </a:fld>
            <a:endParaRPr lang="en-US"/>
          </a:p>
        </p:txBody>
      </p:sp>
    </p:spTree>
    <p:extLst>
      <p:ext uri="{BB962C8B-B14F-4D97-AF65-F5344CB8AC3E}">
        <p14:creationId xmlns:p14="http://schemas.microsoft.com/office/powerpoint/2010/main" val="214337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92760-674C-49A3-8DAD-7E4E272B8191}" type="datetimeFigureOut">
              <a:rPr lang="en-US" smtClean="0"/>
              <a:t>10/27/2022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1EF1CE-5462-4BE3-91DE-04C505CB77FA}" type="slidenum">
              <a:rPr lang="en-US" smtClean="0"/>
              <a:t>‹#›</a:t>
            </a:fld>
            <a:endParaRPr lang="en-US"/>
          </a:p>
        </p:txBody>
      </p:sp>
    </p:spTree>
    <p:extLst>
      <p:ext uri="{BB962C8B-B14F-4D97-AF65-F5344CB8AC3E}">
        <p14:creationId xmlns:p14="http://schemas.microsoft.com/office/powerpoint/2010/main" val="4213695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vsp.virginia.gov/wp-content/uploads/2022/06/CrimeInVirginia2021.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mailto:ngoodloe@oar-jacc.org"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5"/>
                </a:solidFill>
              </a:rPr>
              <a:t>Orange County Crime Trends</a:t>
            </a:r>
            <a:endParaRPr lang="en-US" b="1" dirty="0">
              <a:solidFill>
                <a:schemeClr val="accent5"/>
              </a:solidFill>
            </a:endParaRPr>
          </a:p>
        </p:txBody>
      </p:sp>
      <p:sp>
        <p:nvSpPr>
          <p:cNvPr id="3" name="Subtitle 2"/>
          <p:cNvSpPr>
            <a:spLocks noGrp="1"/>
          </p:cNvSpPr>
          <p:nvPr>
            <p:ph type="subTitle" idx="1"/>
          </p:nvPr>
        </p:nvSpPr>
        <p:spPr/>
        <p:txBody>
          <a:bodyPr/>
          <a:lstStyle/>
          <a:p>
            <a:r>
              <a:rPr lang="en-US" dirty="0" smtClean="0"/>
              <a:t>2012-2021</a:t>
            </a:r>
            <a:endParaRPr lang="en-US" dirty="0"/>
          </a:p>
        </p:txBody>
      </p:sp>
    </p:spTree>
    <p:extLst>
      <p:ext uri="{BB962C8B-B14F-4D97-AF65-F5344CB8AC3E}">
        <p14:creationId xmlns:p14="http://schemas.microsoft.com/office/powerpoint/2010/main" val="1163542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6015347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004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rgbClr val="0070C0"/>
                </a:solidFill>
              </a:rPr>
              <a:t>Orange’s Group A Crime Rate per 1000 (2012-2021)</a:t>
            </a:r>
            <a:endParaRPr lang="en-US" sz="4000" b="1" dirty="0">
              <a:solidFill>
                <a:srgbClr val="0070C0"/>
              </a:solidFill>
            </a:endParaRPr>
          </a:p>
        </p:txBody>
      </p:sp>
      <p:sp>
        <p:nvSpPr>
          <p:cNvPr id="3" name="Content Placeholder 2"/>
          <p:cNvSpPr>
            <a:spLocks noGrp="1"/>
          </p:cNvSpPr>
          <p:nvPr>
            <p:ph idx="1"/>
          </p:nvPr>
        </p:nvSpPr>
        <p:spPr/>
        <p:txBody>
          <a:bodyPr>
            <a:normAutofit fontScale="92500" lnSpcReduction="20000"/>
          </a:bodyPr>
          <a:lstStyle/>
          <a:p>
            <a:r>
              <a:rPr lang="en-US" dirty="0" smtClean="0"/>
              <a:t>Statewide, the overall Group A crime rate fell 19% from 2012 to 2021.</a:t>
            </a:r>
          </a:p>
          <a:p>
            <a:r>
              <a:rPr lang="en-US" dirty="0" smtClean="0"/>
              <a:t>The overall Group A crime rate decreased 22% in Orange County during that time period, roughly comparable to the statewide reduction.</a:t>
            </a:r>
          </a:p>
          <a:p>
            <a:r>
              <a:rPr lang="en-US" dirty="0" smtClean="0"/>
              <a:t>Compared to nine other Virginia counties of comparable population size, Orange County’s drop in the overall Group A crime rate was twice as steep as the decrease in the average of peer counties (down 11%).</a:t>
            </a:r>
          </a:p>
          <a:p>
            <a:r>
              <a:rPr lang="en-US" dirty="0" smtClean="0"/>
              <a:t>Orange’s </a:t>
            </a:r>
            <a:r>
              <a:rPr lang="en-US" dirty="0"/>
              <a:t>rate fell </a:t>
            </a:r>
            <a:r>
              <a:rPr lang="en-US" dirty="0" smtClean="0"/>
              <a:t>well below </a:t>
            </a:r>
            <a:r>
              <a:rPr lang="en-US" dirty="0"/>
              <a:t>the average of peer counties in every year </a:t>
            </a:r>
            <a:r>
              <a:rPr lang="en-US" dirty="0" smtClean="0"/>
              <a:t>from 2012 to 2021. </a:t>
            </a:r>
          </a:p>
          <a:p>
            <a:r>
              <a:rPr lang="en-US" dirty="0" smtClean="0"/>
              <a:t>In 2021, Orange County’s Group A crime rate was 25.2 per 1000 residents, compared to a 40.1 average rate among peer counties, and an 44.0 statewide rate.  </a:t>
            </a:r>
          </a:p>
          <a:p>
            <a:r>
              <a:rPr lang="en-US" dirty="0" smtClean="0"/>
              <a:t>Orange’s 2021 Group A crime rate ranked 107</a:t>
            </a:r>
            <a:r>
              <a:rPr lang="en-US" baseline="30000" dirty="0" smtClean="0"/>
              <a:t>th</a:t>
            </a:r>
            <a:r>
              <a:rPr lang="en-US" dirty="0" smtClean="0"/>
              <a:t> among Virginia’s 133 jurisdictions, among the lowest in the Commonwealth.</a:t>
            </a:r>
          </a:p>
        </p:txBody>
      </p:sp>
    </p:spTree>
    <p:extLst>
      <p:ext uri="{BB962C8B-B14F-4D97-AF65-F5344CB8AC3E}">
        <p14:creationId xmlns:p14="http://schemas.microsoft.com/office/powerpoint/2010/main" val="3936257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375775556"/>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5735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49015874"/>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7722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23108940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06922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Orange’s Group A Crimes Against Person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Person rate per 1000 declined 12% from 2012 to 2021.</a:t>
            </a:r>
          </a:p>
          <a:p>
            <a:r>
              <a:rPr lang="en-US" dirty="0" smtClean="0"/>
              <a:t>The Crimes </a:t>
            </a:r>
            <a:r>
              <a:rPr lang="en-US" dirty="0"/>
              <a:t>Against </a:t>
            </a:r>
            <a:r>
              <a:rPr lang="en-US" dirty="0" smtClean="0"/>
              <a:t>Person rate in Orange County increased 32%, running counter to the statewide trend.</a:t>
            </a:r>
          </a:p>
          <a:p>
            <a:r>
              <a:rPr lang="en-US" dirty="0" smtClean="0"/>
              <a:t>By comparison, nine Virginia counties of comparable population size averaged a modest 3% increase in Crimes Against Person, far less than the increase in Orange County’s rate.</a:t>
            </a:r>
          </a:p>
          <a:p>
            <a:r>
              <a:rPr lang="en-US" dirty="0" smtClean="0"/>
              <a:t>However, Orange County’s </a:t>
            </a:r>
            <a:r>
              <a:rPr lang="en-US" dirty="0"/>
              <a:t>rate fell </a:t>
            </a:r>
            <a:r>
              <a:rPr lang="en-US" u="sng" dirty="0"/>
              <a:t>well below</a:t>
            </a:r>
            <a:r>
              <a:rPr lang="en-US" dirty="0"/>
              <a:t> the peer county average in every year studied</a:t>
            </a:r>
            <a:r>
              <a:rPr lang="en-US" dirty="0" smtClean="0"/>
              <a:t>.</a:t>
            </a:r>
          </a:p>
          <a:p>
            <a:r>
              <a:rPr lang="en-US" dirty="0"/>
              <a:t>In 2021, </a:t>
            </a:r>
            <a:r>
              <a:rPr lang="en-US" dirty="0" smtClean="0"/>
              <a:t>Orange </a:t>
            </a:r>
            <a:r>
              <a:rPr lang="en-US" dirty="0"/>
              <a:t>County’s </a:t>
            </a:r>
            <a:r>
              <a:rPr lang="en-US" dirty="0" smtClean="0"/>
              <a:t>Crimes Against Person </a:t>
            </a:r>
            <a:r>
              <a:rPr lang="en-US" dirty="0"/>
              <a:t>rate was </a:t>
            </a:r>
            <a:r>
              <a:rPr lang="en-US" dirty="0" smtClean="0"/>
              <a:t>6.9 </a:t>
            </a:r>
            <a:r>
              <a:rPr lang="en-US" dirty="0"/>
              <a:t>per 1000 residents, compared to a </a:t>
            </a:r>
            <a:r>
              <a:rPr lang="en-US" dirty="0" smtClean="0"/>
              <a:t>11.9 </a:t>
            </a:r>
            <a:r>
              <a:rPr lang="en-US" dirty="0"/>
              <a:t>average rate of peer counties, and </a:t>
            </a:r>
            <a:r>
              <a:rPr lang="en-US" dirty="0" smtClean="0"/>
              <a:t>an 12.0 statewide </a:t>
            </a:r>
            <a:r>
              <a:rPr lang="en-US" dirty="0"/>
              <a:t>rate.  </a:t>
            </a:r>
            <a:endParaRPr lang="en-US" dirty="0" smtClean="0"/>
          </a:p>
          <a:p>
            <a:r>
              <a:rPr lang="en-US" dirty="0" smtClean="0"/>
              <a:t>Despite a 32% increase from 2012, Orange County’s Crimes Against Person rate in 2021 ranked </a:t>
            </a:r>
            <a:r>
              <a:rPr lang="en-US" dirty="0" smtClean="0"/>
              <a:t>104</a:t>
            </a:r>
            <a:r>
              <a:rPr lang="en-US" baseline="30000" dirty="0" smtClean="0"/>
              <a:t>th</a:t>
            </a:r>
            <a:r>
              <a:rPr lang="en-US" dirty="0" smtClean="0"/>
              <a:t> </a:t>
            </a:r>
            <a:r>
              <a:rPr lang="en-US" dirty="0" smtClean="0"/>
              <a:t>among Virginia’s 133 jurisdictions, among the lowest in the Commonwealth.</a:t>
            </a:r>
          </a:p>
        </p:txBody>
      </p:sp>
    </p:spTree>
    <p:extLst>
      <p:ext uri="{BB962C8B-B14F-4D97-AF65-F5344CB8AC3E}">
        <p14:creationId xmlns:p14="http://schemas.microsoft.com/office/powerpoint/2010/main" val="7430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298358987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30282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64732921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894795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78737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Orange’s Group A Crimes Against Property Rate per 1000</a:t>
            </a:r>
            <a:endParaRPr lang="en-US" sz="3600" b="1"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r>
              <a:rPr lang="en-US" dirty="0" smtClean="0"/>
              <a:t>Statewide, the Crimes Against Property rate per 1000 declined 28% from 2012 to 2021.</a:t>
            </a:r>
          </a:p>
          <a:p>
            <a:r>
              <a:rPr lang="en-US" dirty="0" smtClean="0"/>
              <a:t>The Crimes </a:t>
            </a:r>
            <a:r>
              <a:rPr lang="en-US" dirty="0"/>
              <a:t>Against </a:t>
            </a:r>
            <a:r>
              <a:rPr lang="en-US" dirty="0" smtClean="0"/>
              <a:t>Property rate in Orange County dropped 43%, significantly sharper than the drop in the statewide rate.</a:t>
            </a:r>
          </a:p>
          <a:p>
            <a:r>
              <a:rPr lang="en-US" dirty="0"/>
              <a:t>N</a:t>
            </a:r>
            <a:r>
              <a:rPr lang="en-US" dirty="0" smtClean="0"/>
              <a:t>ine Virginia counties of comparable population size averaged a decrease in Crimes Against Property of 25%, in line with the statewide reduction, but well below the rate of decline in Orange County.</a:t>
            </a:r>
          </a:p>
          <a:p>
            <a:r>
              <a:rPr lang="en-US" dirty="0" smtClean="0"/>
              <a:t>Orange County’s </a:t>
            </a:r>
            <a:r>
              <a:rPr lang="en-US" dirty="0"/>
              <a:t>rate </a:t>
            </a:r>
            <a:r>
              <a:rPr lang="en-US" dirty="0" smtClean="0"/>
              <a:t>fell </a:t>
            </a:r>
            <a:r>
              <a:rPr lang="en-US" dirty="0"/>
              <a:t>below the peer county average in every year </a:t>
            </a:r>
            <a:r>
              <a:rPr lang="en-US" dirty="0" smtClean="0"/>
              <a:t>from 2012 to 2021.</a:t>
            </a:r>
          </a:p>
          <a:p>
            <a:r>
              <a:rPr lang="en-US" dirty="0" smtClean="0"/>
              <a:t>In 2021, Orange County’s Crimes Against Property rate was 12.5 per 1000 residents, compared to a rate of 21.7 per 1000 for the average of peer counties, and less than half the 25.9 per 1000 statewide rate.</a:t>
            </a:r>
          </a:p>
          <a:p>
            <a:r>
              <a:rPr lang="en-US" dirty="0" smtClean="0"/>
              <a:t>Orange’s Crimes Against Property rate in 2021 ranked 111</a:t>
            </a:r>
            <a:r>
              <a:rPr lang="en-US" baseline="30000" dirty="0" smtClean="0"/>
              <a:t>th</a:t>
            </a:r>
            <a:r>
              <a:rPr lang="en-US" dirty="0" smtClean="0"/>
              <a:t> among Virginia’s 133 jurisdictions, among the lowest in the Commonwealth.</a:t>
            </a:r>
          </a:p>
        </p:txBody>
      </p:sp>
    </p:spTree>
    <p:extLst>
      <p:ext uri="{BB962C8B-B14F-4D97-AF65-F5344CB8AC3E}">
        <p14:creationId xmlns:p14="http://schemas.microsoft.com/office/powerpoint/2010/main" val="2197989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8377"/>
            <a:ext cx="10515600" cy="1027611"/>
          </a:xfrm>
        </p:spPr>
        <p:txBody>
          <a:bodyPr>
            <a:normAutofit/>
          </a:bodyPr>
          <a:lstStyle/>
          <a:p>
            <a:r>
              <a:rPr lang="en-US" b="1" dirty="0" smtClean="0">
                <a:solidFill>
                  <a:srgbClr val="0070C0"/>
                </a:solidFill>
              </a:rPr>
              <a:t>Introduction</a:t>
            </a:r>
            <a:endParaRPr lang="en-US" b="1" dirty="0">
              <a:solidFill>
                <a:srgbClr val="0070C0"/>
              </a:solidFill>
            </a:endParaRPr>
          </a:p>
        </p:txBody>
      </p:sp>
      <p:sp>
        <p:nvSpPr>
          <p:cNvPr id="3" name="Content Placeholder 2"/>
          <p:cNvSpPr>
            <a:spLocks noGrp="1"/>
          </p:cNvSpPr>
          <p:nvPr>
            <p:ph idx="1"/>
          </p:nvPr>
        </p:nvSpPr>
        <p:spPr>
          <a:xfrm>
            <a:off x="838200" y="1184365"/>
            <a:ext cx="10515600" cy="5564777"/>
          </a:xfrm>
        </p:spPr>
        <p:txBody>
          <a:bodyPr>
            <a:noAutofit/>
          </a:bodyPr>
          <a:lstStyle/>
          <a:p>
            <a:r>
              <a:rPr lang="en-US" sz="2400" dirty="0" smtClean="0"/>
              <a:t>Each year, the Virginia Department of State Police publishes </a:t>
            </a:r>
            <a:r>
              <a:rPr lang="en-US" sz="2400" i="1" u="sng" dirty="0" smtClean="0"/>
              <a:t>Crime in Virginia</a:t>
            </a:r>
            <a:r>
              <a:rPr lang="en-US" sz="2400" dirty="0" smtClean="0"/>
              <a:t>, an analysis of statewide crime statistics for the most recent five-year period.  This publication can be found on the VSP website at:</a:t>
            </a:r>
          </a:p>
          <a:p>
            <a:pPr marL="0" indent="0">
              <a:buNone/>
            </a:pPr>
            <a:r>
              <a:rPr lang="en-US" sz="2400" b="1" dirty="0" smtClean="0">
                <a:solidFill>
                  <a:srgbClr val="0070C0"/>
                </a:solidFill>
                <a:hlinkClick r:id="rId2"/>
              </a:rPr>
              <a:t>https://vsp.virginia.gov/wp-content/uploads/2022/06/CrimeInVirginia2021.pdf</a:t>
            </a:r>
            <a:endParaRPr lang="en-US" sz="2400" dirty="0" smtClean="0"/>
          </a:p>
          <a:p>
            <a:r>
              <a:rPr lang="en-US" sz="2400" dirty="0" smtClean="0"/>
              <a:t>The Department of State Police also populates a public website with more than a decade of reported crime and arrest data by jurisdiction:</a:t>
            </a:r>
          </a:p>
          <a:p>
            <a:pPr marL="0" indent="0">
              <a:buNone/>
            </a:pPr>
            <a:r>
              <a:rPr lang="en-US" sz="2400" b="1" dirty="0" smtClean="0">
                <a:solidFill>
                  <a:srgbClr val="0070C0"/>
                </a:solidFill>
              </a:rPr>
              <a:t>https://va.beyond2020.com/va_public/Browse/browsetables.aspx</a:t>
            </a:r>
            <a:endParaRPr lang="en-US" sz="2400" dirty="0" smtClean="0"/>
          </a:p>
          <a:p>
            <a:r>
              <a:rPr lang="en-US" sz="2400" dirty="0" smtClean="0"/>
              <a:t>The following analysis utilized the Beyond2020.com data set to analyze reported crime rates per 1000 residents for Virginia as a whole from 2012 to 2021, compared to Orange County.</a:t>
            </a:r>
          </a:p>
          <a:p>
            <a:r>
              <a:rPr lang="en-US" sz="2400" dirty="0" smtClean="0"/>
              <a:t>2012-2021 crime rates for Orange County were also compared to the average rates of nine other Virginia counties of similar population size (Accomack, Amherst, Botetourt, Gloucester, Halifax, Isle of Wight, Prince George, Pulaski and Wise Counties). Louisa County, a fellow member of the CVRJ Authority, was omitted from the comparison group.</a:t>
            </a:r>
          </a:p>
        </p:txBody>
      </p:sp>
    </p:spTree>
    <p:extLst>
      <p:ext uri="{BB962C8B-B14F-4D97-AF65-F5344CB8AC3E}">
        <p14:creationId xmlns:p14="http://schemas.microsoft.com/office/powerpoint/2010/main" val="3329562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38133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3513208039"/>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430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60921172"/>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9271166" y="5461363"/>
            <a:ext cx="1901931" cy="369332"/>
          </a:xfrm>
          <a:prstGeom prst="rect">
            <a:avLst/>
          </a:prstGeom>
          <a:noFill/>
        </p:spPr>
        <p:txBody>
          <a:bodyPr wrap="none" rtlCol="0">
            <a:spAutoFit/>
          </a:bodyPr>
          <a:lstStyle/>
          <a:p>
            <a:r>
              <a:rPr lang="en-US" dirty="0" smtClean="0"/>
              <a:t>Orange down 43%</a:t>
            </a:r>
            <a:endParaRPr lang="en-US" dirty="0"/>
          </a:p>
        </p:txBody>
      </p:sp>
      <p:cxnSp>
        <p:nvCxnSpPr>
          <p:cNvPr id="5" name="Straight Arrow Connector 4"/>
          <p:cNvCxnSpPr/>
          <p:nvPr/>
        </p:nvCxnSpPr>
        <p:spPr>
          <a:xfrm flipV="1">
            <a:off x="10898777" y="4590506"/>
            <a:ext cx="522514" cy="870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7353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0070C0"/>
                </a:solidFill>
              </a:rPr>
              <a:t>Orange’s Group A Crimes Against Society Rates per 1000</a:t>
            </a:r>
            <a:endParaRPr lang="en-US" sz="3600" b="1" dirty="0">
              <a:solidFill>
                <a:srgbClr val="0070C0"/>
              </a:solidFill>
            </a:endParaRPr>
          </a:p>
        </p:txBody>
      </p:sp>
      <p:sp>
        <p:nvSpPr>
          <p:cNvPr id="3" name="Content Placeholder 2"/>
          <p:cNvSpPr>
            <a:spLocks noGrp="1"/>
          </p:cNvSpPr>
          <p:nvPr>
            <p:ph idx="1"/>
          </p:nvPr>
        </p:nvSpPr>
        <p:spPr>
          <a:xfrm>
            <a:off x="838200" y="1825625"/>
            <a:ext cx="10515600" cy="4836432"/>
          </a:xfrm>
        </p:spPr>
        <p:txBody>
          <a:bodyPr>
            <a:normAutofit fontScale="85000" lnSpcReduction="20000"/>
          </a:bodyPr>
          <a:lstStyle/>
          <a:p>
            <a:r>
              <a:rPr lang="en-US" dirty="0" smtClean="0"/>
              <a:t>Statewide, the Crimes Against Society rate per 1000 increased a modest 3% from 2012 to 2021.</a:t>
            </a:r>
          </a:p>
          <a:p>
            <a:r>
              <a:rPr lang="en-US" dirty="0" smtClean="0"/>
              <a:t>The Crimes </a:t>
            </a:r>
            <a:r>
              <a:rPr lang="en-US" dirty="0"/>
              <a:t>Against </a:t>
            </a:r>
            <a:r>
              <a:rPr lang="en-US" dirty="0" smtClean="0"/>
              <a:t>Society rate in Orange County dropped </a:t>
            </a:r>
            <a:r>
              <a:rPr lang="en-US" dirty="0"/>
              <a:t>5</a:t>
            </a:r>
            <a:r>
              <a:rPr lang="en-US" dirty="0" smtClean="0"/>
              <a:t>% during the same time period, with most of that decrease occurring after 2015.</a:t>
            </a:r>
          </a:p>
          <a:p>
            <a:r>
              <a:rPr lang="en-US" dirty="0" smtClean="0"/>
              <a:t>The nine Virginia counties of comparable population size averaged a 26% increase in Crimes Against Society, higher than the statewide increase, and counter to the the drop in Orange County.</a:t>
            </a:r>
          </a:p>
          <a:p>
            <a:r>
              <a:rPr lang="en-US" dirty="0" smtClean="0"/>
              <a:t>Orange County’s </a:t>
            </a:r>
            <a:r>
              <a:rPr lang="en-US" dirty="0"/>
              <a:t>rate </a:t>
            </a:r>
            <a:r>
              <a:rPr lang="en-US" dirty="0" smtClean="0"/>
              <a:t>fell </a:t>
            </a:r>
            <a:r>
              <a:rPr lang="en-US" dirty="0"/>
              <a:t>below the peer county average </a:t>
            </a:r>
            <a:r>
              <a:rPr lang="en-US" dirty="0" smtClean="0"/>
              <a:t>beginning in 2016, following four years of elevated Crimes Against Society rates </a:t>
            </a:r>
            <a:r>
              <a:rPr lang="en-US" dirty="0"/>
              <a:t>i</a:t>
            </a:r>
            <a:r>
              <a:rPr lang="en-US" dirty="0" smtClean="0"/>
              <a:t>n Orange County.</a:t>
            </a:r>
          </a:p>
          <a:p>
            <a:r>
              <a:rPr lang="en-US" dirty="0" smtClean="0"/>
              <a:t>In 2021, Orange County’s Crimes Against Society rate was 5.8 per 1000 residents, compared to a rate of 6.6 per 1000 for the average of peer counties, and 6.2 per 1000 statewide .</a:t>
            </a:r>
          </a:p>
          <a:p>
            <a:r>
              <a:rPr lang="en-US" dirty="0" smtClean="0"/>
              <a:t>Orange County’s Crimes Against Society rate in 2021 ranked 71</a:t>
            </a:r>
            <a:r>
              <a:rPr lang="en-US" baseline="30000" dirty="0" smtClean="0"/>
              <a:t>st</a:t>
            </a:r>
            <a:r>
              <a:rPr lang="en-US" dirty="0" smtClean="0"/>
              <a:t> among Virginia’s 133 jurisdictions, the highest rank of any of the eight CCJB jurisdictions in Central Virginia.</a:t>
            </a:r>
          </a:p>
        </p:txBody>
      </p:sp>
    </p:spTree>
    <p:extLst>
      <p:ext uri="{BB962C8B-B14F-4D97-AF65-F5344CB8AC3E}">
        <p14:creationId xmlns:p14="http://schemas.microsoft.com/office/powerpoint/2010/main" val="1883592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814349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2992614580"/>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9762309" y="1645920"/>
            <a:ext cx="1070229" cy="369332"/>
          </a:xfrm>
          <a:prstGeom prst="rect">
            <a:avLst/>
          </a:prstGeom>
          <a:noFill/>
        </p:spPr>
        <p:txBody>
          <a:bodyPr wrap="none" rtlCol="0">
            <a:spAutoFit/>
          </a:bodyPr>
          <a:lstStyle/>
          <a:p>
            <a:r>
              <a:rPr lang="en-US" dirty="0" smtClean="0"/>
              <a:t>Down 5%</a:t>
            </a:r>
            <a:endParaRPr lang="en-US" dirty="0"/>
          </a:p>
        </p:txBody>
      </p:sp>
      <p:cxnSp>
        <p:nvCxnSpPr>
          <p:cNvPr id="9" name="Straight Arrow Connector 8"/>
          <p:cNvCxnSpPr/>
          <p:nvPr/>
        </p:nvCxnSpPr>
        <p:spPr>
          <a:xfrm>
            <a:off x="10580914" y="1933303"/>
            <a:ext cx="844732" cy="12627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6629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8194766" y="1097280"/>
            <a:ext cx="2971519" cy="369332"/>
          </a:xfrm>
          <a:prstGeom prst="rect">
            <a:avLst/>
          </a:prstGeom>
          <a:noFill/>
        </p:spPr>
        <p:txBody>
          <a:bodyPr wrap="none" rtlCol="0">
            <a:spAutoFit/>
          </a:bodyPr>
          <a:lstStyle/>
          <a:p>
            <a:r>
              <a:rPr lang="en-US" dirty="0" smtClean="0"/>
              <a:t>Comparable counties up 26%</a:t>
            </a:r>
            <a:endParaRPr lang="en-US" dirty="0"/>
          </a:p>
        </p:txBody>
      </p:sp>
      <p:cxnSp>
        <p:nvCxnSpPr>
          <p:cNvPr id="5" name="Straight Arrow Connector 4"/>
          <p:cNvCxnSpPr/>
          <p:nvPr/>
        </p:nvCxnSpPr>
        <p:spPr>
          <a:xfrm>
            <a:off x="10816046" y="1402080"/>
            <a:ext cx="618308" cy="10798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457508" y="4659086"/>
            <a:ext cx="1976845" cy="369332"/>
          </a:xfrm>
          <a:prstGeom prst="rect">
            <a:avLst/>
          </a:prstGeom>
          <a:noFill/>
        </p:spPr>
        <p:txBody>
          <a:bodyPr wrap="square" rtlCol="0">
            <a:spAutoFit/>
          </a:bodyPr>
          <a:lstStyle/>
          <a:p>
            <a:r>
              <a:rPr lang="en-US" dirty="0" smtClean="0"/>
              <a:t>Orange down 5%</a:t>
            </a:r>
            <a:endParaRPr lang="en-US" dirty="0"/>
          </a:p>
        </p:txBody>
      </p:sp>
      <p:cxnSp>
        <p:nvCxnSpPr>
          <p:cNvPr id="9" name="Straight Arrow Connector 8"/>
          <p:cNvCxnSpPr/>
          <p:nvPr/>
        </p:nvCxnSpPr>
        <p:spPr>
          <a:xfrm flipV="1">
            <a:off x="10977153" y="3274423"/>
            <a:ext cx="457200" cy="1384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240058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9572"/>
          </a:xfrm>
        </p:spPr>
        <p:txBody>
          <a:bodyPr/>
          <a:lstStyle/>
          <a:p>
            <a:r>
              <a:rPr lang="en-US" b="1" dirty="0" smtClean="0">
                <a:solidFill>
                  <a:schemeClr val="accent5"/>
                </a:solidFill>
              </a:rPr>
              <a:t>Summary</a:t>
            </a:r>
            <a:endParaRPr lang="en-US" b="1" dirty="0">
              <a:solidFill>
                <a:schemeClr val="accent5"/>
              </a:solidFill>
            </a:endParaRPr>
          </a:p>
        </p:txBody>
      </p:sp>
      <p:sp>
        <p:nvSpPr>
          <p:cNvPr id="3" name="Content Placeholder 2"/>
          <p:cNvSpPr>
            <a:spLocks noGrp="1"/>
          </p:cNvSpPr>
          <p:nvPr>
            <p:ph idx="1"/>
          </p:nvPr>
        </p:nvSpPr>
        <p:spPr>
          <a:xfrm>
            <a:off x="838200" y="1515291"/>
            <a:ext cx="10515600" cy="5085806"/>
          </a:xfrm>
        </p:spPr>
        <p:txBody>
          <a:bodyPr>
            <a:normAutofit fontScale="92500" lnSpcReduction="20000"/>
          </a:bodyPr>
          <a:lstStyle/>
          <a:p>
            <a:r>
              <a:rPr lang="en-US" dirty="0" smtClean="0"/>
              <a:t>Orange County has among the lowest overall Group A crime rates in the Commonwealth, in a state with</a:t>
            </a:r>
            <a:r>
              <a:rPr lang="en-US" dirty="0"/>
              <a:t> </a:t>
            </a:r>
            <a:r>
              <a:rPr lang="en-US" dirty="0" smtClean="0"/>
              <a:t>among the lowest crime rates in the United States.</a:t>
            </a:r>
          </a:p>
          <a:p>
            <a:r>
              <a:rPr lang="en-US" dirty="0" smtClean="0"/>
              <a:t>The overall Group A crime rate trended downward 22% in Orange County over the past ten years, similar to a 19% decrease observed statewide.</a:t>
            </a:r>
          </a:p>
          <a:p>
            <a:r>
              <a:rPr lang="en-US" dirty="0" smtClean="0"/>
              <a:t>Decreases in the crime rate trend were observed in two of the three Group A crime categories from 2012 to 2021 (Crimes Against Property down a significant 43% and Crimes Against Society down a modest 5%). However, Crimes Against Person increased 32% during that time (although remaining well below the majority of other Virginia jurisdictions).</a:t>
            </a:r>
          </a:p>
          <a:p>
            <a:r>
              <a:rPr lang="en-US" dirty="0" smtClean="0"/>
              <a:t>Orange County’s overall Group A crime rate was well below the average of peer counties in every year from 2012 to 2021, and this was also true for Crimes Against Person and Crimes Against Property.  In the category of Crimes Against Society, Orange County’s rate was above that of peer counties from 2014 to 2017, but remained below the peer county average in recent years. </a:t>
            </a:r>
          </a:p>
          <a:p>
            <a:endParaRPr lang="en-US" dirty="0"/>
          </a:p>
        </p:txBody>
      </p:sp>
    </p:spTree>
    <p:extLst>
      <p:ext uri="{BB962C8B-B14F-4D97-AF65-F5344CB8AC3E}">
        <p14:creationId xmlns:p14="http://schemas.microsoft.com/office/powerpoint/2010/main" val="31299511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1709738"/>
            <a:ext cx="10515600" cy="1198925"/>
          </a:xfrm>
        </p:spPr>
        <p:txBody>
          <a:bodyPr/>
          <a:lstStyle/>
          <a:p>
            <a:r>
              <a:rPr lang="en-US" dirty="0" smtClean="0"/>
              <a:t>Prepared by:</a:t>
            </a:r>
            <a:endParaRPr lang="en-US" dirty="0"/>
          </a:p>
        </p:txBody>
      </p:sp>
      <p:sp>
        <p:nvSpPr>
          <p:cNvPr id="5" name="Text Placeholder 4"/>
          <p:cNvSpPr>
            <a:spLocks noGrp="1"/>
          </p:cNvSpPr>
          <p:nvPr>
            <p:ph type="body" idx="1"/>
          </p:nvPr>
        </p:nvSpPr>
        <p:spPr>
          <a:xfrm>
            <a:off x="831850" y="3570515"/>
            <a:ext cx="10515600" cy="2519136"/>
          </a:xfrm>
        </p:spPr>
        <p:txBody>
          <a:bodyPr>
            <a:normAutofit/>
          </a:bodyPr>
          <a:lstStyle/>
          <a:p>
            <a:r>
              <a:rPr lang="en-US" b="1" dirty="0" smtClean="0"/>
              <a:t>Neal S. Goodloe, MPA</a:t>
            </a:r>
          </a:p>
          <a:p>
            <a:r>
              <a:rPr lang="en-US" b="1" dirty="0" smtClean="0"/>
              <a:t>Criminal Justice Planner</a:t>
            </a:r>
          </a:p>
          <a:p>
            <a:r>
              <a:rPr lang="en-US" b="1" dirty="0" smtClean="0"/>
              <a:t>Jefferson Area Community Criminal Justice Board</a:t>
            </a:r>
          </a:p>
          <a:p>
            <a:r>
              <a:rPr lang="en-US" b="1" dirty="0" smtClean="0">
                <a:hlinkClick r:id="rId2"/>
              </a:rPr>
              <a:t>ngoodloe@oar-jacc.org</a:t>
            </a:r>
            <a:endParaRPr lang="en-US" b="1" dirty="0" smtClean="0"/>
          </a:p>
          <a:p>
            <a:r>
              <a:rPr lang="en-US" b="1" dirty="0" smtClean="0"/>
              <a:t>October 2022</a:t>
            </a:r>
          </a:p>
          <a:p>
            <a:endParaRPr lang="en-US" dirty="0"/>
          </a:p>
        </p:txBody>
      </p:sp>
    </p:spTree>
    <p:extLst>
      <p:ext uri="{BB962C8B-B14F-4D97-AF65-F5344CB8AC3E}">
        <p14:creationId xmlns:p14="http://schemas.microsoft.com/office/powerpoint/2010/main" val="1201935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05990"/>
          </a:xfrm>
        </p:spPr>
        <p:txBody>
          <a:bodyPr/>
          <a:lstStyle/>
          <a:p>
            <a:r>
              <a:rPr lang="en-US" b="1" dirty="0" smtClean="0">
                <a:solidFill>
                  <a:srgbClr val="0070C0"/>
                </a:solidFill>
              </a:rPr>
              <a:t>Definitions</a:t>
            </a:r>
            <a:endParaRPr lang="en-US" b="1" dirty="0">
              <a:solidFill>
                <a:srgbClr val="0070C0"/>
              </a:solidFill>
            </a:endParaRPr>
          </a:p>
        </p:txBody>
      </p:sp>
      <p:sp>
        <p:nvSpPr>
          <p:cNvPr id="3" name="Content Placeholder 2"/>
          <p:cNvSpPr>
            <a:spLocks noGrp="1"/>
          </p:cNvSpPr>
          <p:nvPr>
            <p:ph idx="1"/>
          </p:nvPr>
        </p:nvSpPr>
        <p:spPr>
          <a:xfrm>
            <a:off x="838200" y="1036320"/>
            <a:ext cx="10515600" cy="5556069"/>
          </a:xfrm>
        </p:spPr>
        <p:txBody>
          <a:bodyPr>
            <a:normAutofit fontScale="92500" lnSpcReduction="20000"/>
          </a:bodyPr>
          <a:lstStyle/>
          <a:p>
            <a:r>
              <a:rPr lang="en-US" dirty="0" smtClean="0"/>
              <a:t>“Reported Crime” is crime reported and known to law enforcement agencies, and is entered into the national Incident-Based Reporting (IBR) System. The entry of a reported crime into the IBR system does not need to result in an arrest, and is generally considered as a more accurate indicator of the true crime rate than is the arrest rate.</a:t>
            </a:r>
          </a:p>
          <a:p>
            <a:r>
              <a:rPr lang="en-US" dirty="0" smtClean="0"/>
              <a:t>Crime </a:t>
            </a:r>
            <a:r>
              <a:rPr lang="en-US" dirty="0"/>
              <a:t>Rate (per </a:t>
            </a:r>
            <a:r>
              <a:rPr lang="en-US" dirty="0" smtClean="0"/>
              <a:t>1,000):  This </a:t>
            </a:r>
            <a:r>
              <a:rPr lang="en-US" dirty="0"/>
              <a:t>measure </a:t>
            </a:r>
            <a:r>
              <a:rPr lang="en-US" dirty="0" smtClean="0"/>
              <a:t>provides </a:t>
            </a:r>
            <a:r>
              <a:rPr lang="en-US" dirty="0"/>
              <a:t>the number of </a:t>
            </a:r>
            <a:r>
              <a:rPr lang="en-US" dirty="0" smtClean="0"/>
              <a:t>reported crimes for </a:t>
            </a:r>
            <a:r>
              <a:rPr lang="en-US" dirty="0"/>
              <a:t>every 1,000 people living in a</a:t>
            </a:r>
            <a:r>
              <a:rPr lang="en-US" dirty="0" smtClean="0"/>
              <a:t> jurisdiction </a:t>
            </a:r>
            <a:r>
              <a:rPr lang="en-US" dirty="0"/>
              <a:t>for the selected year. It is calculated by dividing the number of </a:t>
            </a:r>
            <a:r>
              <a:rPr lang="en-US" dirty="0" smtClean="0"/>
              <a:t>reported crimes by </a:t>
            </a:r>
            <a:r>
              <a:rPr lang="en-US" dirty="0"/>
              <a:t>the estimated population, </a:t>
            </a:r>
            <a:r>
              <a:rPr lang="en-US" dirty="0" smtClean="0"/>
              <a:t>then </a:t>
            </a:r>
            <a:r>
              <a:rPr lang="en-US" dirty="0"/>
              <a:t>multiplying the result by 1,000</a:t>
            </a:r>
            <a:r>
              <a:rPr lang="en-US" dirty="0" smtClean="0"/>
              <a:t>.</a:t>
            </a:r>
          </a:p>
          <a:p>
            <a:r>
              <a:rPr lang="en-US" dirty="0" smtClean="0"/>
              <a:t>In this analysis, crime rates per 1,000 are provided for Group A offenses, in three primary categories:</a:t>
            </a:r>
          </a:p>
          <a:p>
            <a:pPr lvl="1">
              <a:buFont typeface="Courier New" panose="02070309020205020404" pitchFamily="49" charset="0"/>
              <a:buChar char="o"/>
            </a:pPr>
            <a:r>
              <a:rPr lang="en-US" sz="2600" dirty="0" smtClean="0">
                <a:solidFill>
                  <a:srgbClr val="0070C0"/>
                </a:solidFill>
              </a:rPr>
              <a:t>Crimes Against Person </a:t>
            </a:r>
            <a:r>
              <a:rPr lang="en-US" sz="2600" dirty="0" smtClean="0"/>
              <a:t>(including murder, aggravated assault, simple assault, kidnapping, human trafficking, rape and other sex offenses)</a:t>
            </a:r>
          </a:p>
          <a:p>
            <a:pPr lvl="1">
              <a:buFont typeface="Courier New" panose="02070309020205020404" pitchFamily="49" charset="0"/>
              <a:buChar char="o"/>
            </a:pPr>
            <a:r>
              <a:rPr lang="en-US" sz="2600" dirty="0" smtClean="0">
                <a:solidFill>
                  <a:srgbClr val="0070C0"/>
                </a:solidFill>
              </a:rPr>
              <a:t>Crimes Against Property </a:t>
            </a:r>
            <a:r>
              <a:rPr lang="en-US" sz="2600" dirty="0" smtClean="0"/>
              <a:t>(including arson, bribery, burglary, forgery, fraud, vandalism, embezzlement, extortion, robbery, larceny, motor vehicle theft and stolen property)</a:t>
            </a:r>
          </a:p>
          <a:p>
            <a:pPr lvl="1">
              <a:buFont typeface="Courier New" panose="02070309020205020404" pitchFamily="49" charset="0"/>
              <a:buChar char="o"/>
            </a:pPr>
            <a:r>
              <a:rPr lang="en-US" sz="2600" dirty="0" smtClean="0">
                <a:solidFill>
                  <a:srgbClr val="0070C0"/>
                </a:solidFill>
              </a:rPr>
              <a:t>Crimes against Society </a:t>
            </a:r>
            <a:r>
              <a:rPr lang="en-US" sz="2600" dirty="0" smtClean="0"/>
              <a:t>(including narcotics, weapons, illegal gambling, pornography, prostitution, and animal cruelty)</a:t>
            </a:r>
          </a:p>
          <a:p>
            <a:endParaRPr lang="en-US" dirty="0"/>
          </a:p>
          <a:p>
            <a:endParaRPr lang="en-US" dirty="0"/>
          </a:p>
        </p:txBody>
      </p:sp>
    </p:spTree>
    <p:extLst>
      <p:ext uri="{BB962C8B-B14F-4D97-AF65-F5344CB8AC3E}">
        <p14:creationId xmlns:p14="http://schemas.microsoft.com/office/powerpoint/2010/main" val="27836566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5"/>
                </a:solidFill>
              </a:rPr>
              <a:t>First, A Broader Perspective</a:t>
            </a:r>
            <a:endParaRPr lang="en-US" b="1" dirty="0">
              <a:solidFill>
                <a:schemeClr val="accent5"/>
              </a:solidFill>
            </a:endParaRPr>
          </a:p>
        </p:txBody>
      </p:sp>
      <p:sp>
        <p:nvSpPr>
          <p:cNvPr id="3" name="Content Placeholder 2"/>
          <p:cNvSpPr>
            <a:spLocks noGrp="1"/>
          </p:cNvSpPr>
          <p:nvPr>
            <p:ph idx="1"/>
          </p:nvPr>
        </p:nvSpPr>
        <p:spPr>
          <a:xfrm>
            <a:off x="838200" y="1825624"/>
            <a:ext cx="10515600" cy="4453255"/>
          </a:xfrm>
        </p:spPr>
        <p:txBody>
          <a:bodyPr>
            <a:normAutofit fontScale="85000" lnSpcReduction="10000"/>
          </a:bodyPr>
          <a:lstStyle/>
          <a:p>
            <a:r>
              <a:rPr lang="en-US" dirty="0" smtClean="0"/>
              <a:t>The peak crime rate in the United States was observed in 1991. The index crime rate in the US fell steadily from 1991 to 2019 (the last year of UCR index crime reporting).  The rate of decline from 1991 to 2019 was 58%.</a:t>
            </a:r>
          </a:p>
          <a:p>
            <a:r>
              <a:rPr lang="en-US" dirty="0"/>
              <a:t>I</a:t>
            </a:r>
            <a:r>
              <a:rPr lang="en-US" dirty="0" smtClean="0"/>
              <a:t>ndex violent crime (murder/non-negligent manslaughter, aggravated assault, robbery and rape) decreased by 52% from 1991 to 2019, while index property crime (larceny, burglary, arson and motor vehicle theft) fell 59%.  </a:t>
            </a:r>
          </a:p>
          <a:p>
            <a:r>
              <a:rPr lang="en-US" dirty="0" smtClean="0"/>
              <a:t>While index violent crime rates leveled off around 2014, index property crime rates continued to fall nationwide through 2019.</a:t>
            </a:r>
          </a:p>
          <a:p>
            <a:r>
              <a:rPr lang="en-US" dirty="0" smtClean="0"/>
              <a:t>Virginia </a:t>
            </a:r>
            <a:r>
              <a:rPr lang="en-US" dirty="0"/>
              <a:t>had </a:t>
            </a:r>
            <a:r>
              <a:rPr lang="en-US" u="sng" dirty="0"/>
              <a:t>among the lowest </a:t>
            </a:r>
            <a:r>
              <a:rPr lang="en-US" u="sng" dirty="0" smtClean="0"/>
              <a:t>index crime </a:t>
            </a:r>
            <a:r>
              <a:rPr lang="en-US" u="sng" dirty="0"/>
              <a:t>rates in the United </a:t>
            </a:r>
            <a:r>
              <a:rPr lang="en-US" u="sng" dirty="0" smtClean="0"/>
              <a:t>States </a:t>
            </a:r>
            <a:r>
              <a:rPr lang="en-US" dirty="0" smtClean="0"/>
              <a:t>in 2019, ranked 38</a:t>
            </a:r>
            <a:r>
              <a:rPr lang="en-US" baseline="30000" dirty="0" smtClean="0"/>
              <a:t>th</a:t>
            </a:r>
            <a:r>
              <a:rPr lang="en-US" dirty="0" smtClean="0"/>
              <a:t> in overall index crime, 45</a:t>
            </a:r>
            <a:r>
              <a:rPr lang="en-US" baseline="30000" dirty="0" smtClean="0"/>
              <a:t>th</a:t>
            </a:r>
            <a:r>
              <a:rPr lang="en-US" dirty="0" smtClean="0"/>
              <a:t> in index violent crime and 36</a:t>
            </a:r>
            <a:r>
              <a:rPr lang="en-US" baseline="30000" dirty="0" smtClean="0"/>
              <a:t>th</a:t>
            </a:r>
            <a:r>
              <a:rPr lang="en-US" dirty="0" smtClean="0"/>
              <a:t> in index property crime.</a:t>
            </a:r>
          </a:p>
          <a:p>
            <a:r>
              <a:rPr lang="en-US" dirty="0" smtClean="0"/>
              <a:t>Orange County’s crime data should therefore be considered with these trends in mind.</a:t>
            </a:r>
          </a:p>
          <a:p>
            <a:endParaRPr lang="en-US" dirty="0"/>
          </a:p>
        </p:txBody>
      </p:sp>
    </p:spTree>
    <p:extLst>
      <p:ext uri="{BB962C8B-B14F-4D97-AF65-F5344CB8AC3E}">
        <p14:creationId xmlns:p14="http://schemas.microsoft.com/office/powerpoint/2010/main" val="37958638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516390941"/>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795451" y="1036320"/>
            <a:ext cx="710451" cy="369332"/>
          </a:xfrm>
          <a:prstGeom prst="rect">
            <a:avLst/>
          </a:prstGeom>
          <a:noFill/>
        </p:spPr>
        <p:txBody>
          <a:bodyPr wrap="none" rtlCol="0">
            <a:spAutoFit/>
          </a:bodyPr>
          <a:lstStyle/>
          <a:p>
            <a:r>
              <a:rPr lang="en-US" dirty="0" smtClean="0"/>
              <a:t>5,898</a:t>
            </a:r>
            <a:endParaRPr lang="en-US" dirty="0"/>
          </a:p>
        </p:txBody>
      </p:sp>
      <p:sp>
        <p:nvSpPr>
          <p:cNvPr id="6" name="TextBox 5"/>
          <p:cNvSpPr txBox="1"/>
          <p:nvPr/>
        </p:nvSpPr>
        <p:spPr>
          <a:xfrm>
            <a:off x="11481549" y="3309257"/>
            <a:ext cx="710451" cy="369332"/>
          </a:xfrm>
          <a:prstGeom prst="rect">
            <a:avLst/>
          </a:prstGeom>
          <a:noFill/>
        </p:spPr>
        <p:txBody>
          <a:bodyPr wrap="none" rtlCol="0">
            <a:spAutoFit/>
          </a:bodyPr>
          <a:lstStyle/>
          <a:p>
            <a:r>
              <a:rPr lang="en-US" dirty="0" smtClean="0"/>
              <a:t>2,477</a:t>
            </a:r>
            <a:endParaRPr lang="en-US" dirty="0"/>
          </a:p>
        </p:txBody>
      </p:sp>
      <p:cxnSp>
        <p:nvCxnSpPr>
          <p:cNvPr id="8" name="Straight Arrow Connector 7"/>
          <p:cNvCxnSpPr/>
          <p:nvPr/>
        </p:nvCxnSpPr>
        <p:spPr>
          <a:xfrm>
            <a:off x="11895909" y="3678589"/>
            <a:ext cx="0" cy="5886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2"/>
          </p:cNvCxnSpPr>
          <p:nvPr/>
        </p:nvCxnSpPr>
        <p:spPr>
          <a:xfrm>
            <a:off x="3150677" y="1405652"/>
            <a:ext cx="0" cy="327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513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252363908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68239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25244057"/>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2943497" y="984069"/>
            <a:ext cx="710451" cy="369332"/>
          </a:xfrm>
          <a:prstGeom prst="rect">
            <a:avLst/>
          </a:prstGeom>
          <a:noFill/>
        </p:spPr>
        <p:txBody>
          <a:bodyPr wrap="none" rtlCol="0">
            <a:spAutoFit/>
          </a:bodyPr>
          <a:lstStyle/>
          <a:p>
            <a:r>
              <a:rPr lang="en-US" dirty="0" smtClean="0"/>
              <a:t>5,140</a:t>
            </a:r>
            <a:endParaRPr lang="en-US" dirty="0"/>
          </a:p>
        </p:txBody>
      </p:sp>
      <p:cxnSp>
        <p:nvCxnSpPr>
          <p:cNvPr id="5" name="Straight Arrow Connector 4"/>
          <p:cNvCxnSpPr>
            <a:stCxn id="3" idx="2"/>
          </p:cNvCxnSpPr>
          <p:nvPr/>
        </p:nvCxnSpPr>
        <p:spPr>
          <a:xfrm flipH="1">
            <a:off x="3298722" y="1353401"/>
            <a:ext cx="1" cy="3012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78760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4186865953"/>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81836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922907945"/>
              </p:ext>
            </p:extLst>
          </p:nvPr>
        </p:nvGraphicFramePr>
        <p:xfrm>
          <a:off x="0" y="0"/>
          <a:ext cx="12192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79336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5724</TotalTime>
  <Words>1634</Words>
  <Application>Microsoft Office PowerPoint</Application>
  <PresentationFormat>Widescreen</PresentationFormat>
  <Paragraphs>111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Courier New</vt:lpstr>
      <vt:lpstr>Office Theme</vt:lpstr>
      <vt:lpstr>Orange County Crime Trends</vt:lpstr>
      <vt:lpstr>Introduction</vt:lpstr>
      <vt:lpstr>Definitions</vt:lpstr>
      <vt:lpstr>First, A Broader Perspective</vt:lpstr>
      <vt:lpstr>PowerPoint Presentation</vt:lpstr>
      <vt:lpstr>PowerPoint Presentation</vt:lpstr>
      <vt:lpstr>PowerPoint Presentation</vt:lpstr>
      <vt:lpstr>PowerPoint Presentation</vt:lpstr>
      <vt:lpstr>PowerPoint Presentation</vt:lpstr>
      <vt:lpstr>PowerPoint Presentation</vt:lpstr>
      <vt:lpstr>Orange’s Group A Crime Rate per 1000 (2012-2021)</vt:lpstr>
      <vt:lpstr>PowerPoint Presentation</vt:lpstr>
      <vt:lpstr>PowerPoint Presentation</vt:lpstr>
      <vt:lpstr>PowerPoint Presentation</vt:lpstr>
      <vt:lpstr>Orange’s Group A Crimes Against Person Rate per 1000</vt:lpstr>
      <vt:lpstr>PowerPoint Presentation</vt:lpstr>
      <vt:lpstr>PowerPoint Presentation</vt:lpstr>
      <vt:lpstr>PowerPoint Presentation</vt:lpstr>
      <vt:lpstr>Orange’s Group A Crimes Against Property Rate per 1000</vt:lpstr>
      <vt:lpstr>PowerPoint Presentation</vt:lpstr>
      <vt:lpstr>PowerPoint Presentation</vt:lpstr>
      <vt:lpstr>PowerPoint Presentation</vt:lpstr>
      <vt:lpstr>Orange’s Group A Crimes Against Society Rates per 1000</vt:lpstr>
      <vt:lpstr>PowerPoint Presentation</vt:lpstr>
      <vt:lpstr>PowerPoint Presentation</vt:lpstr>
      <vt:lpstr>PowerPoint Presentation</vt:lpstr>
      <vt:lpstr>Summary</vt:lpstr>
      <vt:lpstr>Prepared by:</vt:lpstr>
    </vt:vector>
  </TitlesOfParts>
  <Company>OAR-JACC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Louisa County Crime Trends</dc:title>
  <dc:creator>Neal Goodloe</dc:creator>
  <cp:lastModifiedBy>Neal Goodloe</cp:lastModifiedBy>
  <cp:revision>51</cp:revision>
  <dcterms:created xsi:type="dcterms:W3CDTF">2022-10-03T16:33:18Z</dcterms:created>
  <dcterms:modified xsi:type="dcterms:W3CDTF">2022-10-27T16:59:57Z</dcterms:modified>
</cp:coreProperties>
</file>