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7.xml" ContentType="application/vnd.openxmlformats-officedocument.drawingml.chartshapes+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8.xml" ContentType="application/vnd.openxmlformats-officedocument.drawingml.chartshapes+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9.xml" ContentType="application/vnd.openxmlformats-officedocument.drawingml.chartshapes+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0.xml" ContentType="application/vnd.openxmlformats-officedocument.drawingml.chartshapes+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1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91" r:id="rId6"/>
    <p:sldId id="292" r:id="rId7"/>
    <p:sldId id="297" r:id="rId8"/>
    <p:sldId id="294" r:id="rId9"/>
    <p:sldId id="295" r:id="rId10"/>
    <p:sldId id="296" r:id="rId11"/>
    <p:sldId id="274" r:id="rId12"/>
    <p:sldId id="275" r:id="rId13"/>
    <p:sldId id="276" r:id="rId14"/>
    <p:sldId id="318" r:id="rId15"/>
    <p:sldId id="278" r:id="rId16"/>
    <p:sldId id="279" r:id="rId17"/>
    <p:sldId id="306" r:id="rId18"/>
    <p:sldId id="319" r:id="rId19"/>
    <p:sldId id="282" r:id="rId20"/>
    <p:sldId id="284" r:id="rId21"/>
    <p:sldId id="314" r:id="rId22"/>
    <p:sldId id="320" r:id="rId23"/>
    <p:sldId id="286" r:id="rId24"/>
    <p:sldId id="287" r:id="rId25"/>
    <p:sldId id="316" r:id="rId26"/>
    <p:sldId id="321"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88" d="100"/>
          <a:sy n="88"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OAR-AD18\Users\ngoodloe\Crime%20Rates\UCR%20Crime%20Rates%20per%20100,000\US%20Crime%20Rates%20per%20100,000%201984-2019.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Book8"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8.xml"/></Relationships>
</file>

<file path=ppt/charts/_rels/chart14.xml.rels><?xml version="1.0" encoding="UTF-8" standalone="yes"?>
<Relationships xmlns="http://schemas.openxmlformats.org/package/2006/relationships"><Relationship Id="rId3" Type="http://schemas.openxmlformats.org/officeDocument/2006/relationships/oleObject" Target="Book8"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9.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0.xml"/></Relationships>
</file>

<file path=ppt/charts/_rels/chart17.xml.rels><?xml version="1.0" encoding="UTF-8" standalone="yes"?>
<Relationships xmlns="http://schemas.openxmlformats.org/package/2006/relationships"><Relationship Id="rId3" Type="http://schemas.openxmlformats.org/officeDocument/2006/relationships/oleObject" Target="Book8"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11.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Book8"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smtClean="0"/>
              <a:t>United</a:t>
            </a:r>
            <a:r>
              <a:rPr lang="en-US" b="0" baseline="0" dirty="0" smtClean="0"/>
              <a:t> States</a:t>
            </a:r>
            <a:r>
              <a:rPr lang="en-US" b="0" dirty="0" smtClean="0"/>
              <a:t> </a:t>
            </a:r>
            <a:r>
              <a:rPr lang="en-US" b="0" dirty="0"/>
              <a:t>Index Crime Rate per </a:t>
            </a:r>
            <a:r>
              <a:rPr lang="en-US" b="0" dirty="0" smtClean="0"/>
              <a:t>100,000</a:t>
            </a:r>
          </a:p>
          <a:p>
            <a:pPr>
              <a:defRPr/>
            </a:pPr>
            <a:r>
              <a:rPr lang="en-US" b="0" dirty="0" smtClean="0"/>
              <a:t>(Down</a:t>
            </a:r>
            <a:r>
              <a:rPr lang="en-US" b="0" baseline="0" dirty="0" smtClean="0"/>
              <a:t> 58% from 1991 to 2019)</a:t>
            </a:r>
            <a:endParaRPr lang="en-US" b="0" dirty="0"/>
          </a:p>
        </c:rich>
      </c:tx>
      <c:layout/>
      <c:overlay val="0"/>
      <c:spPr>
        <a:noFill/>
        <a:ln w="25400">
          <a:noFill/>
        </a:ln>
      </c:spPr>
    </c:title>
    <c:autoTitleDeleted val="0"/>
    <c:plotArea>
      <c:layout/>
      <c:barChart>
        <c:barDir val="col"/>
        <c:grouping val="clustered"/>
        <c:varyColors val="0"/>
        <c:ser>
          <c:idx val="0"/>
          <c:order val="0"/>
          <c:tx>
            <c:strRef>
              <c:f>'US Index Crime Rate'!$F$1</c:f>
              <c:strCache>
                <c:ptCount val="1"/>
                <c:pt idx="0">
                  <c:v>Total Index Crime Rate per 100,000</c:v>
                </c:pt>
              </c:strCache>
            </c:strRef>
          </c:tx>
          <c:spPr>
            <a:solidFill>
              <a:srgbClr val="4F81BD"/>
            </a:solidFill>
            <a:ln w="25400">
              <a:noFill/>
            </a:ln>
          </c:spPr>
          <c:invertIfNegative val="0"/>
          <c:cat>
            <c:strRef>
              <c:f>'US Index Crime Rate'!$E$2:$E$37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Crime Rate'!$F$2:$F$37</c:f>
              <c:numCache>
                <c:formatCode>#,##0.0</c:formatCode>
                <c:ptCount val="36"/>
                <c:pt idx="0">
                  <c:v>5038.3801283208004</c:v>
                </c:pt>
                <c:pt idx="1">
                  <c:v>5224.5119072684593</c:v>
                </c:pt>
                <c:pt idx="2">
                  <c:v>5501.8990380938531</c:v>
                </c:pt>
                <c:pt idx="3">
                  <c:v>5575.454342488747</c:v>
                </c:pt>
                <c:pt idx="4">
                  <c:v>5694.5374112028003</c:v>
                </c:pt>
                <c:pt idx="5">
                  <c:v>5774.0432137317657</c:v>
                </c:pt>
                <c:pt idx="6">
                  <c:v>5802.6769479360892</c:v>
                </c:pt>
                <c:pt idx="7">
                  <c:v>5898.3544013015717</c:v>
                </c:pt>
                <c:pt idx="8">
                  <c:v>5661.3763246452327</c:v>
                </c:pt>
                <c:pt idx="9">
                  <c:v>5487.1017520313089</c:v>
                </c:pt>
                <c:pt idx="10">
                  <c:v>5373.8343973136771</c:v>
                </c:pt>
                <c:pt idx="11">
                  <c:v>5274.9445178149153</c:v>
                </c:pt>
                <c:pt idx="12">
                  <c:v>5087.6355055744143</c:v>
                </c:pt>
                <c:pt idx="13">
                  <c:v>4927.3258911625608</c:v>
                </c:pt>
                <c:pt idx="14">
                  <c:v>4620.0948245304889</c:v>
                </c:pt>
                <c:pt idx="15">
                  <c:v>4266.5089710961402</c:v>
                </c:pt>
                <c:pt idx="16">
                  <c:v>4124.8</c:v>
                </c:pt>
                <c:pt idx="17">
                  <c:v>4162.6000000000004</c:v>
                </c:pt>
                <c:pt idx="18">
                  <c:v>4125</c:v>
                </c:pt>
                <c:pt idx="19">
                  <c:v>4067</c:v>
                </c:pt>
                <c:pt idx="20">
                  <c:v>3977.2999999999997</c:v>
                </c:pt>
                <c:pt idx="21">
                  <c:v>3900.5</c:v>
                </c:pt>
                <c:pt idx="22">
                  <c:v>3825.9</c:v>
                </c:pt>
                <c:pt idx="23">
                  <c:v>3748.2000000000003</c:v>
                </c:pt>
                <c:pt idx="24">
                  <c:v>3673.2</c:v>
                </c:pt>
                <c:pt idx="25">
                  <c:v>3473.2000000000003</c:v>
                </c:pt>
                <c:pt idx="26">
                  <c:v>3350.4</c:v>
                </c:pt>
                <c:pt idx="27">
                  <c:v>3292.5</c:v>
                </c:pt>
                <c:pt idx="28">
                  <c:v>3255.8</c:v>
                </c:pt>
                <c:pt idx="29">
                  <c:v>3102.7</c:v>
                </c:pt>
                <c:pt idx="30">
                  <c:v>2935.7</c:v>
                </c:pt>
                <c:pt idx="31">
                  <c:v>2874.2</c:v>
                </c:pt>
                <c:pt idx="32">
                  <c:v>2838.2</c:v>
                </c:pt>
                <c:pt idx="33">
                  <c:v>2746.7000000000003</c:v>
                </c:pt>
                <c:pt idx="34">
                  <c:v>2580.2000000000003</c:v>
                </c:pt>
                <c:pt idx="35">
                  <c:v>2476.6</c:v>
                </c:pt>
              </c:numCache>
            </c:numRef>
          </c:val>
          <c:extLst>
            <c:ext xmlns:c16="http://schemas.microsoft.com/office/drawing/2014/chart" uri="{C3380CC4-5D6E-409C-BE32-E72D297353CC}">
              <c16:uniqueId val="{00000000-4D08-46D3-8155-232BF5814DED}"/>
            </c:ext>
          </c:extLst>
        </c:ser>
        <c:dLbls>
          <c:showLegendKey val="0"/>
          <c:showVal val="0"/>
          <c:showCatName val="0"/>
          <c:showSerName val="0"/>
          <c:showPercent val="0"/>
          <c:showBubbleSize val="0"/>
        </c:dLbls>
        <c:gapWidth val="219"/>
        <c:overlap val="-27"/>
        <c:axId val="838650495"/>
        <c:axId val="1"/>
      </c:barChart>
      <c:catAx>
        <c:axId val="83865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vert="horz"/>
          <a:lstStyle/>
          <a:p>
            <a:pPr>
              <a:defRPr/>
            </a:pPr>
            <a:endParaRPr lang="en-US"/>
          </a:p>
        </c:txPr>
        <c:crossAx val="83865049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Sheet1!$A$5</c:f>
              <c:strCache>
                <c:ptCount val="1"/>
                <c:pt idx="0">
                  <c:v>Nelson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Sheet1!$B$4:$K$4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Sheet1!$B$5:$K$5</c:f>
              <c:numCache>
                <c:formatCode>General</c:formatCode>
                <c:ptCount val="10"/>
                <c:pt idx="0">
                  <c:v>9.2200000000000006</c:v>
                </c:pt>
                <c:pt idx="1">
                  <c:v>6.25</c:v>
                </c:pt>
                <c:pt idx="2">
                  <c:v>5.77</c:v>
                </c:pt>
                <c:pt idx="3">
                  <c:v>3.74</c:v>
                </c:pt>
                <c:pt idx="4" formatCode="#,##0.00">
                  <c:v>12</c:v>
                </c:pt>
                <c:pt idx="5" formatCode="#,##0.00">
                  <c:v>12.9223314039575</c:v>
                </c:pt>
                <c:pt idx="6">
                  <c:v>12.13</c:v>
                </c:pt>
                <c:pt idx="7">
                  <c:v>15.55</c:v>
                </c:pt>
                <c:pt idx="8">
                  <c:v>15.77</c:v>
                </c:pt>
                <c:pt idx="9">
                  <c:v>12.69</c:v>
                </c:pt>
              </c:numCache>
            </c:numRef>
          </c:val>
          <c:smooth val="0"/>
          <c:extLst>
            <c:ext xmlns:c16="http://schemas.microsoft.com/office/drawing/2014/chart" uri="{C3380CC4-5D6E-409C-BE32-E72D297353CC}">
              <c16:uniqueId val="{00000000-B10A-4FC0-AED2-F6EFF9281CC5}"/>
            </c:ext>
          </c:extLst>
        </c:ser>
        <c:dLbls>
          <c:showLegendKey val="0"/>
          <c:showVal val="0"/>
          <c:showCatName val="0"/>
          <c:showSerName val="0"/>
          <c:showPercent val="0"/>
          <c:showBubbleSize val="0"/>
        </c:dLbls>
        <c:smooth val="0"/>
        <c:axId val="1144168415"/>
        <c:axId val="1144170495"/>
      </c:lineChart>
      <c:catAx>
        <c:axId val="1144168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44170495"/>
        <c:crosses val="autoZero"/>
        <c:auto val="1"/>
        <c:lblAlgn val="ctr"/>
        <c:lblOffset val="100"/>
        <c:noMultiLvlLbl val="0"/>
      </c:catAx>
      <c:valAx>
        <c:axId val="1144170495"/>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4416841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Crimes Against Person per 1000 Residents</a:t>
            </a:r>
          </a:p>
          <a:p>
            <a:pPr>
              <a:defRPr/>
            </a:pPr>
            <a:r>
              <a:rPr lang="en-US" dirty="0"/>
              <a:t>Nelson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Comparables'!$A$20</c:f>
              <c:strCache>
                <c:ptCount val="1"/>
                <c:pt idx="0">
                  <c:v>Nelson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Comparables'!$B$19:$K$19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Comparables'!$B$20:$K$20</c:f>
              <c:numCache>
                <c:formatCode>#,##0.00</c:formatCode>
                <c:ptCount val="10"/>
                <c:pt idx="0">
                  <c:v>9.2187292744395801</c:v>
                </c:pt>
                <c:pt idx="1">
                  <c:v>6.2537422659836297</c:v>
                </c:pt>
                <c:pt idx="2">
                  <c:v>5.7715271328114603</c:v>
                </c:pt>
                <c:pt idx="3">
                  <c:v>3.73507636897219</c:v>
                </c:pt>
                <c:pt idx="4">
                  <c:v>11.9986518368723</c:v>
                </c:pt>
                <c:pt idx="5">
                  <c:v>12.9223314039575</c:v>
                </c:pt>
                <c:pt idx="6">
                  <c:v>12.132650310056601</c:v>
                </c:pt>
                <c:pt idx="7">
                  <c:v>15.5468433148574</c:v>
                </c:pt>
                <c:pt idx="8">
                  <c:v>15.7675791733763</c:v>
                </c:pt>
                <c:pt idx="9">
                  <c:v>12.685560053981099</c:v>
                </c:pt>
              </c:numCache>
            </c:numRef>
          </c:val>
          <c:smooth val="0"/>
          <c:extLst>
            <c:ext xmlns:c16="http://schemas.microsoft.com/office/drawing/2014/chart" uri="{C3380CC4-5D6E-409C-BE32-E72D297353CC}">
              <c16:uniqueId val="{00000000-3C46-462E-A21E-E32BB6F1FE36}"/>
            </c:ext>
          </c:extLst>
        </c:ser>
        <c:ser>
          <c:idx val="1"/>
          <c:order val="1"/>
          <c:tx>
            <c:strRef>
              <c:f>'Madison-Nelson vs. Comparables'!$A$21</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Comparables'!$B$19:$K$19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Comparables'!$B$21:$K$21</c:f>
              <c:numCache>
                <c:formatCode>General</c:formatCode>
                <c:ptCount val="10"/>
                <c:pt idx="0">
                  <c:v>8.5399999999999991</c:v>
                </c:pt>
                <c:pt idx="1">
                  <c:v>6.68</c:v>
                </c:pt>
                <c:pt idx="2">
                  <c:v>7.72</c:v>
                </c:pt>
                <c:pt idx="3">
                  <c:v>7.52</c:v>
                </c:pt>
                <c:pt idx="4">
                  <c:v>8.76</c:v>
                </c:pt>
                <c:pt idx="5">
                  <c:v>7.54</c:v>
                </c:pt>
                <c:pt idx="6">
                  <c:v>7.1</c:v>
                </c:pt>
                <c:pt idx="7">
                  <c:v>7.86</c:v>
                </c:pt>
                <c:pt idx="8">
                  <c:v>8.02</c:v>
                </c:pt>
                <c:pt idx="9">
                  <c:v>8.4600000000000009</c:v>
                </c:pt>
              </c:numCache>
            </c:numRef>
          </c:val>
          <c:smooth val="0"/>
          <c:extLst>
            <c:ext xmlns:c16="http://schemas.microsoft.com/office/drawing/2014/chart" uri="{C3380CC4-5D6E-409C-BE32-E72D297353CC}">
              <c16:uniqueId val="{00000001-3C46-462E-A21E-E32BB6F1FE36}"/>
            </c:ext>
          </c:extLst>
        </c:ser>
        <c:dLbls>
          <c:showLegendKey val="0"/>
          <c:showVal val="0"/>
          <c:showCatName val="0"/>
          <c:showSerName val="0"/>
          <c:showPercent val="0"/>
          <c:showBubbleSize val="0"/>
        </c:dLbls>
        <c:smooth val="0"/>
        <c:axId val="644736736"/>
        <c:axId val="644739872"/>
      </c:lineChart>
      <c:catAx>
        <c:axId val="64473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9872"/>
        <c:crosses val="autoZero"/>
        <c:auto val="1"/>
        <c:lblAlgn val="ctr"/>
        <c:lblOffset val="100"/>
        <c:noMultiLvlLbl val="0"/>
      </c:catAx>
      <c:valAx>
        <c:axId val="644739872"/>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6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c:f>
              <c:strCache>
                <c:ptCount val="1"/>
                <c:pt idx="0">
                  <c:v>Nelson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Sheet1!$B$7:$K$7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Sheet1!$B$8:$K$8</c:f>
              <c:numCache>
                <c:formatCode>#,##0.00</c:formatCode>
                <c:ptCount val="10"/>
                <c:pt idx="0">
                  <c:v>26.528717336516799</c:v>
                </c:pt>
                <c:pt idx="1">
                  <c:v>21.755039584858</c:v>
                </c:pt>
                <c:pt idx="2">
                  <c:v>19.437441953031701</c:v>
                </c:pt>
                <c:pt idx="3">
                  <c:v>19.809244314013199</c:v>
                </c:pt>
                <c:pt idx="4">
                  <c:v>18.874283788338399</c:v>
                </c:pt>
                <c:pt idx="5">
                  <c:v>19.3834971059362</c:v>
                </c:pt>
                <c:pt idx="6">
                  <c:v>25.411162038285301</c:v>
                </c:pt>
                <c:pt idx="7">
                  <c:v>22.306340408273599</c:v>
                </c:pt>
                <c:pt idx="8">
                  <c:v>28.314546430488502</c:v>
                </c:pt>
                <c:pt idx="9">
                  <c:v>28.205128205128201</c:v>
                </c:pt>
              </c:numCache>
            </c:numRef>
          </c:val>
          <c:smooth val="0"/>
          <c:extLst>
            <c:ext xmlns:c16="http://schemas.microsoft.com/office/drawing/2014/chart" uri="{C3380CC4-5D6E-409C-BE32-E72D297353CC}">
              <c16:uniqueId val="{00000000-DE87-4056-ABE5-325EFF44BFE0}"/>
            </c:ext>
          </c:extLst>
        </c:ser>
        <c:dLbls>
          <c:showLegendKey val="0"/>
          <c:showVal val="0"/>
          <c:showCatName val="0"/>
          <c:showSerName val="0"/>
          <c:showPercent val="0"/>
          <c:showBubbleSize val="0"/>
        </c:dLbls>
        <c:smooth val="0"/>
        <c:axId val="1269004239"/>
        <c:axId val="1269010063"/>
      </c:lineChart>
      <c:catAx>
        <c:axId val="126900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69010063"/>
        <c:crosses val="autoZero"/>
        <c:auto val="1"/>
        <c:lblAlgn val="ctr"/>
        <c:lblOffset val="100"/>
        <c:noMultiLvlLbl val="0"/>
      </c:catAx>
      <c:valAx>
        <c:axId val="1269010063"/>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6900423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Property per 1000 Residents</a:t>
            </a:r>
          </a:p>
          <a:p>
            <a:pPr>
              <a:defRPr/>
            </a:pPr>
            <a:r>
              <a:rPr lang="en-US"/>
              <a:t>Nelson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Comparables'!$A$41</c:f>
              <c:strCache>
                <c:ptCount val="1"/>
                <c:pt idx="0">
                  <c:v>Nelson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Comparables'!$B$40:$K$40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Comparables'!$B$41:$K$41</c:f>
              <c:numCache>
                <c:formatCode>#,##0.00</c:formatCode>
                <c:ptCount val="10"/>
                <c:pt idx="0">
                  <c:v>26.528717336516799</c:v>
                </c:pt>
                <c:pt idx="1">
                  <c:v>21.755039584858</c:v>
                </c:pt>
                <c:pt idx="2">
                  <c:v>19.437441953031701</c:v>
                </c:pt>
                <c:pt idx="3">
                  <c:v>19.809244314013199</c:v>
                </c:pt>
                <c:pt idx="4">
                  <c:v>18.874283788338399</c:v>
                </c:pt>
                <c:pt idx="5">
                  <c:v>19.3834971059362</c:v>
                </c:pt>
                <c:pt idx="6">
                  <c:v>25.411162038285301</c:v>
                </c:pt>
                <c:pt idx="7">
                  <c:v>22.306340408273599</c:v>
                </c:pt>
                <c:pt idx="8">
                  <c:v>28.314546430488502</c:v>
                </c:pt>
                <c:pt idx="9">
                  <c:v>28.205128205128201</c:v>
                </c:pt>
              </c:numCache>
            </c:numRef>
          </c:val>
          <c:smooth val="0"/>
          <c:extLst>
            <c:ext xmlns:c16="http://schemas.microsoft.com/office/drawing/2014/chart" uri="{C3380CC4-5D6E-409C-BE32-E72D297353CC}">
              <c16:uniqueId val="{00000000-24F5-494A-924D-DF2EF8921673}"/>
            </c:ext>
          </c:extLst>
        </c:ser>
        <c:ser>
          <c:idx val="1"/>
          <c:order val="1"/>
          <c:tx>
            <c:strRef>
              <c:f>'Madison-Nelson vs. Comparables'!$A$42</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Comparables'!$B$40:$K$40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Comparables'!$B$42:$K$42</c:f>
              <c:numCache>
                <c:formatCode>General</c:formatCode>
                <c:ptCount val="10"/>
                <c:pt idx="0">
                  <c:v>17.93</c:v>
                </c:pt>
                <c:pt idx="1">
                  <c:v>18.05</c:v>
                </c:pt>
                <c:pt idx="2">
                  <c:v>16.27</c:v>
                </c:pt>
                <c:pt idx="3">
                  <c:v>17.3</c:v>
                </c:pt>
                <c:pt idx="4">
                  <c:v>15.35</c:v>
                </c:pt>
                <c:pt idx="5">
                  <c:v>15.81</c:v>
                </c:pt>
                <c:pt idx="6">
                  <c:v>14.38</c:v>
                </c:pt>
                <c:pt idx="7">
                  <c:v>13.84</c:v>
                </c:pt>
                <c:pt idx="8">
                  <c:v>13.81</c:v>
                </c:pt>
                <c:pt idx="9">
                  <c:v>13.99</c:v>
                </c:pt>
              </c:numCache>
            </c:numRef>
          </c:val>
          <c:smooth val="0"/>
          <c:extLst>
            <c:ext xmlns:c16="http://schemas.microsoft.com/office/drawing/2014/chart" uri="{C3380CC4-5D6E-409C-BE32-E72D297353CC}">
              <c16:uniqueId val="{00000001-24F5-494A-924D-DF2EF8921673}"/>
            </c:ext>
          </c:extLst>
        </c:ser>
        <c:dLbls>
          <c:showLegendKey val="0"/>
          <c:showVal val="0"/>
          <c:showCatName val="0"/>
          <c:showSerName val="0"/>
          <c:showPercent val="0"/>
          <c:showBubbleSize val="0"/>
        </c:dLbls>
        <c:smooth val="0"/>
        <c:axId val="644741440"/>
        <c:axId val="644741832"/>
      </c:lineChart>
      <c:catAx>
        <c:axId val="64474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41832"/>
        <c:crosses val="autoZero"/>
        <c:auto val="1"/>
        <c:lblAlgn val="ctr"/>
        <c:lblOffset val="100"/>
        <c:noMultiLvlLbl val="0"/>
      </c:catAx>
      <c:valAx>
        <c:axId val="644741832"/>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41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Sheet1!$A$11</c:f>
              <c:strCache>
                <c:ptCount val="1"/>
                <c:pt idx="0">
                  <c:v>Nelson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Sheet1!$B$10:$K$10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Sheet1!$B$11:$K$11</c:f>
              <c:numCache>
                <c:formatCode>#,##0.00</c:formatCode>
                <c:ptCount val="10"/>
                <c:pt idx="0">
                  <c:v>4.3109165671839804</c:v>
                </c:pt>
                <c:pt idx="1">
                  <c:v>5.9210964007717397</c:v>
                </c:pt>
                <c:pt idx="2">
                  <c:v>4.9754544248374701</c:v>
                </c:pt>
                <c:pt idx="3">
                  <c:v>4.2019609150937098</c:v>
                </c:pt>
                <c:pt idx="4">
                  <c:v>9.1001011122345794</c:v>
                </c:pt>
                <c:pt idx="5">
                  <c:v>12.7877237851662</c:v>
                </c:pt>
                <c:pt idx="6">
                  <c:v>13.278511728228599</c:v>
                </c:pt>
                <c:pt idx="7">
                  <c:v>9.5308909017169103</c:v>
                </c:pt>
                <c:pt idx="8">
                  <c:v>6.5083199141170196</c:v>
                </c:pt>
                <c:pt idx="9">
                  <c:v>4.79082321187584</c:v>
                </c:pt>
              </c:numCache>
            </c:numRef>
          </c:val>
          <c:smooth val="0"/>
          <c:extLst>
            <c:ext xmlns:c16="http://schemas.microsoft.com/office/drawing/2014/chart" uri="{C3380CC4-5D6E-409C-BE32-E72D297353CC}">
              <c16:uniqueId val="{00000000-2ED4-48B2-A91C-48C3F062964A}"/>
            </c:ext>
          </c:extLst>
        </c:ser>
        <c:dLbls>
          <c:showLegendKey val="0"/>
          <c:showVal val="0"/>
          <c:showCatName val="0"/>
          <c:showSerName val="0"/>
          <c:showPercent val="0"/>
          <c:showBubbleSize val="0"/>
        </c:dLbls>
        <c:smooth val="0"/>
        <c:axId val="1150919775"/>
        <c:axId val="1150898975"/>
      </c:lineChart>
      <c:catAx>
        <c:axId val="1150919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898975"/>
        <c:crosses val="autoZero"/>
        <c:auto val="1"/>
        <c:lblAlgn val="ctr"/>
        <c:lblOffset val="100"/>
        <c:noMultiLvlLbl val="0"/>
      </c:catAx>
      <c:valAx>
        <c:axId val="1150898975"/>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9197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Nelson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Comparables'!$A$62</c:f>
              <c:strCache>
                <c:ptCount val="1"/>
                <c:pt idx="0">
                  <c:v>Nelson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Comparables'!$B$61:$K$61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Comparables'!$B$62:$K$62</c:f>
              <c:numCache>
                <c:formatCode>#,##0.00</c:formatCode>
                <c:ptCount val="10"/>
                <c:pt idx="0">
                  <c:v>4.3109165671839804</c:v>
                </c:pt>
                <c:pt idx="1">
                  <c:v>5.9210964007717397</c:v>
                </c:pt>
                <c:pt idx="2">
                  <c:v>4.9754544248374701</c:v>
                </c:pt>
                <c:pt idx="3">
                  <c:v>4.2019609150937098</c:v>
                </c:pt>
                <c:pt idx="4">
                  <c:v>9.1001011122345794</c:v>
                </c:pt>
                <c:pt idx="5">
                  <c:v>12.7877237851662</c:v>
                </c:pt>
                <c:pt idx="6">
                  <c:v>13.278511728228599</c:v>
                </c:pt>
                <c:pt idx="7">
                  <c:v>9.5308909017169103</c:v>
                </c:pt>
                <c:pt idx="8">
                  <c:v>6.5083199141170196</c:v>
                </c:pt>
                <c:pt idx="9">
                  <c:v>4.79082321187584</c:v>
                </c:pt>
              </c:numCache>
            </c:numRef>
          </c:val>
          <c:smooth val="0"/>
          <c:extLst>
            <c:ext xmlns:c16="http://schemas.microsoft.com/office/drawing/2014/chart" uri="{C3380CC4-5D6E-409C-BE32-E72D297353CC}">
              <c16:uniqueId val="{00000000-6630-41A9-8D9D-046C46F9634E}"/>
            </c:ext>
          </c:extLst>
        </c:ser>
        <c:ser>
          <c:idx val="1"/>
          <c:order val="1"/>
          <c:tx>
            <c:strRef>
              <c:f>'Madison-Nelson vs. Comparables'!$A$63</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Comparables'!$B$61:$K$61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Comparables'!$B$63:$K$63</c:f>
              <c:numCache>
                <c:formatCode>General</c:formatCode>
                <c:ptCount val="10"/>
                <c:pt idx="0">
                  <c:v>5.38</c:v>
                </c:pt>
                <c:pt idx="1">
                  <c:v>6.08</c:v>
                </c:pt>
                <c:pt idx="2">
                  <c:v>6.81</c:v>
                </c:pt>
                <c:pt idx="3">
                  <c:v>7.27</c:v>
                </c:pt>
                <c:pt idx="4">
                  <c:v>7.53</c:v>
                </c:pt>
                <c:pt idx="5">
                  <c:v>7.89</c:v>
                </c:pt>
                <c:pt idx="6">
                  <c:v>10.33</c:v>
                </c:pt>
                <c:pt idx="7">
                  <c:v>8.83</c:v>
                </c:pt>
                <c:pt idx="8">
                  <c:v>6.96</c:v>
                </c:pt>
                <c:pt idx="9">
                  <c:v>5.59</c:v>
                </c:pt>
              </c:numCache>
            </c:numRef>
          </c:val>
          <c:smooth val="0"/>
          <c:extLst>
            <c:ext xmlns:c16="http://schemas.microsoft.com/office/drawing/2014/chart" uri="{C3380CC4-5D6E-409C-BE32-E72D297353CC}">
              <c16:uniqueId val="{00000001-6630-41A9-8D9D-046C46F9634E}"/>
            </c:ext>
          </c:extLst>
        </c:ser>
        <c:dLbls>
          <c:showLegendKey val="0"/>
          <c:showVal val="0"/>
          <c:showCatName val="0"/>
          <c:showSerName val="0"/>
          <c:showPercent val="0"/>
          <c:showBubbleSize val="0"/>
        </c:dLbls>
        <c:smooth val="0"/>
        <c:axId val="644750064"/>
        <c:axId val="644748104"/>
      </c:lineChart>
      <c:catAx>
        <c:axId val="644750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48104"/>
        <c:crosses val="autoZero"/>
        <c:auto val="1"/>
        <c:lblAlgn val="ctr"/>
        <c:lblOffset val="100"/>
        <c:noMultiLvlLbl val="0"/>
      </c:catAx>
      <c:valAx>
        <c:axId val="644748104"/>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50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US Index Violent Crime per 100,000 </a:t>
            </a:r>
            <a:r>
              <a:rPr lang="en-US" dirty="0" smtClean="0"/>
              <a:t>Residents</a:t>
            </a:r>
          </a:p>
          <a:p>
            <a:pPr algn="ctr" rtl="0">
              <a:defRPr/>
            </a:pPr>
            <a:r>
              <a:rPr lang="en-US" dirty="0" smtClean="0"/>
              <a:t>(Down 52% from 1991 to 2019) </a:t>
            </a:r>
            <a:endParaRPr lang="en-US" dirty="0"/>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Violent Crime Rate'!$B$1</c:f>
              <c:strCache>
                <c:ptCount val="1"/>
                <c:pt idx="0">
                  <c:v>Violent 
crime 
rate </c:v>
                </c:pt>
              </c:strCache>
            </c:strRef>
          </c:tx>
          <c:spPr>
            <a:solidFill>
              <a:schemeClr val="accent1"/>
            </a:solidFill>
            <a:ln>
              <a:noFill/>
            </a:ln>
            <a:effectLst/>
          </c:spPr>
          <c:invertIfNegative val="0"/>
          <c:cat>
            <c:strRef>
              <c:f>'US Index Violent Crime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Violent Crime Rate'!$B$2:$B$37</c:f>
              <c:numCache>
                <c:formatCode>#,##0.0</c:formatCode>
                <c:ptCount val="36"/>
                <c:pt idx="0">
                  <c:v>539.92686489062976</c:v>
                </c:pt>
                <c:pt idx="1">
                  <c:v>558.06398010758016</c:v>
                </c:pt>
                <c:pt idx="2">
                  <c:v>620.14371234374073</c:v>
                </c:pt>
                <c:pt idx="3">
                  <c:v>612.49148836431721</c:v>
                </c:pt>
                <c:pt idx="4">
                  <c:v>640.58385322847676</c:v>
                </c:pt>
                <c:pt idx="5">
                  <c:v>666.89981975877652</c:v>
                </c:pt>
                <c:pt idx="6">
                  <c:v>729.61393657153383</c:v>
                </c:pt>
                <c:pt idx="7">
                  <c:v>758.17709980728694</c:v>
                </c:pt>
                <c:pt idx="8">
                  <c:v>757.66626693936541</c:v>
                </c:pt>
                <c:pt idx="9">
                  <c:v>747.14776723804414</c:v>
                </c:pt>
                <c:pt idx="10">
                  <c:v>713.5909260836969</c:v>
                </c:pt>
                <c:pt idx="11">
                  <c:v>684.46330935387573</c:v>
                </c:pt>
                <c:pt idx="12">
                  <c:v>636.63578447347675</c:v>
                </c:pt>
                <c:pt idx="13">
                  <c:v>610.97690718610716</c:v>
                </c:pt>
                <c:pt idx="14">
                  <c:v>567.58495269990942</c:v>
                </c:pt>
                <c:pt idx="15">
                  <c:v>522.95271128184288</c:v>
                </c:pt>
                <c:pt idx="16" formatCode="0.00">
                  <c:v>506.5</c:v>
                </c:pt>
                <c:pt idx="17" formatCode="0.00">
                  <c:v>504.5</c:v>
                </c:pt>
                <c:pt idx="18" formatCode="0.00">
                  <c:v>494.4</c:v>
                </c:pt>
                <c:pt idx="19" formatCode="0.00">
                  <c:v>475.8</c:v>
                </c:pt>
                <c:pt idx="20" formatCode="0.00">
                  <c:v>463.2</c:v>
                </c:pt>
                <c:pt idx="21" formatCode="0.00">
                  <c:v>469</c:v>
                </c:pt>
                <c:pt idx="22" formatCode="0.00">
                  <c:v>479.3</c:v>
                </c:pt>
                <c:pt idx="23" formatCode="0.00">
                  <c:v>471.8</c:v>
                </c:pt>
                <c:pt idx="24" formatCode="0.00">
                  <c:v>458.6</c:v>
                </c:pt>
                <c:pt idx="25" formatCode="0.00">
                  <c:v>431.9</c:v>
                </c:pt>
                <c:pt idx="26" formatCode="0.00">
                  <c:v>404.5</c:v>
                </c:pt>
                <c:pt idx="27" formatCode="0.00">
                  <c:v>387.1</c:v>
                </c:pt>
                <c:pt idx="28" formatCode="0.00">
                  <c:v>387.8</c:v>
                </c:pt>
                <c:pt idx="29" formatCode="0.00">
                  <c:v>369.1</c:v>
                </c:pt>
                <c:pt idx="30" formatCode="0.00">
                  <c:v>361.6</c:v>
                </c:pt>
                <c:pt idx="31" formatCode="0.00">
                  <c:v>373.7</c:v>
                </c:pt>
                <c:pt idx="32" formatCode="0.00">
                  <c:v>386.6</c:v>
                </c:pt>
                <c:pt idx="33" formatCode="0.00">
                  <c:v>383.8</c:v>
                </c:pt>
                <c:pt idx="34" formatCode="0.00">
                  <c:v>370.4</c:v>
                </c:pt>
                <c:pt idx="35" formatCode="0.00">
                  <c:v>366.7</c:v>
                </c:pt>
              </c:numCache>
            </c:numRef>
          </c:val>
          <c:extLst>
            <c:ext xmlns:c16="http://schemas.microsoft.com/office/drawing/2014/chart" uri="{C3380CC4-5D6E-409C-BE32-E72D297353CC}">
              <c16:uniqueId val="{00000000-F214-4425-BAF5-961BCF0DD023}"/>
            </c:ext>
          </c:extLst>
        </c:ser>
        <c:dLbls>
          <c:showLegendKey val="0"/>
          <c:showVal val="0"/>
          <c:showCatName val="0"/>
          <c:showSerName val="0"/>
          <c:showPercent val="0"/>
          <c:showBubbleSize val="0"/>
        </c:dLbls>
        <c:gapWidth val="219"/>
        <c:overlap val="-27"/>
        <c:axId val="941876959"/>
        <c:axId val="941876127"/>
      </c:barChart>
      <c:catAx>
        <c:axId val="94187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127"/>
        <c:crosses val="autoZero"/>
        <c:auto val="1"/>
        <c:lblAlgn val="ctr"/>
        <c:lblOffset val="100"/>
        <c:noMultiLvlLbl val="0"/>
      </c:catAx>
      <c:valAx>
        <c:axId val="941876127"/>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9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Index Property Crime Rate per </a:t>
            </a:r>
            <a:r>
              <a:rPr lang="en-US" dirty="0" smtClean="0"/>
              <a:t>100,000</a:t>
            </a:r>
          </a:p>
          <a:p>
            <a:pPr>
              <a:defRPr/>
            </a:pPr>
            <a:r>
              <a:rPr lang="en-US" dirty="0" smtClean="0"/>
              <a:t>(Down 59% from 1991</a:t>
            </a:r>
            <a:r>
              <a:rPr lang="en-US" baseline="0" dirty="0" smtClean="0"/>
              <a:t> to 2019)</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Property Rate'!$B$1</c:f>
              <c:strCache>
                <c:ptCount val="1"/>
                <c:pt idx="0">
                  <c:v>Index Property Crime Rate per 100,000</c:v>
                </c:pt>
              </c:strCache>
            </c:strRef>
          </c:tx>
          <c:spPr>
            <a:solidFill>
              <a:schemeClr val="accent1"/>
            </a:solidFill>
            <a:ln>
              <a:noFill/>
            </a:ln>
            <a:effectLst/>
          </c:spPr>
          <c:invertIfNegative val="0"/>
          <c:cat>
            <c:strRef>
              <c:f>'US Index Property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Property Rate'!$B$2:$B$37</c:f>
              <c:numCache>
                <c:formatCode>#,##0.0</c:formatCode>
                <c:ptCount val="36"/>
                <c:pt idx="0">
                  <c:v>4498.4532634301704</c:v>
                </c:pt>
                <c:pt idx="1">
                  <c:v>4666.4479271608789</c:v>
                </c:pt>
                <c:pt idx="2">
                  <c:v>4881.7553257501122</c:v>
                </c:pt>
                <c:pt idx="3">
                  <c:v>4962.9628541244301</c:v>
                </c:pt>
                <c:pt idx="4">
                  <c:v>5053.9535579743233</c:v>
                </c:pt>
                <c:pt idx="5">
                  <c:v>5107.1433939729895</c:v>
                </c:pt>
                <c:pt idx="6">
                  <c:v>5073.0630113645557</c:v>
                </c:pt>
                <c:pt idx="7">
                  <c:v>5140.1773014942846</c:v>
                </c:pt>
                <c:pt idx="8">
                  <c:v>4903.7100577058673</c:v>
                </c:pt>
                <c:pt idx="9">
                  <c:v>4739.9539847932647</c:v>
                </c:pt>
                <c:pt idx="10">
                  <c:v>4660.2434712299801</c:v>
                </c:pt>
                <c:pt idx="11">
                  <c:v>4590.4812084610394</c:v>
                </c:pt>
                <c:pt idx="12">
                  <c:v>4450.9997211009377</c:v>
                </c:pt>
                <c:pt idx="13">
                  <c:v>4316.3489839764534</c:v>
                </c:pt>
                <c:pt idx="14">
                  <c:v>4052.5098718305794</c:v>
                </c:pt>
                <c:pt idx="15">
                  <c:v>3743.5562598142969</c:v>
                </c:pt>
                <c:pt idx="16">
                  <c:v>3618.3</c:v>
                </c:pt>
                <c:pt idx="17">
                  <c:v>3658.1</c:v>
                </c:pt>
                <c:pt idx="18">
                  <c:v>3630.6</c:v>
                </c:pt>
                <c:pt idx="19">
                  <c:v>3591.2</c:v>
                </c:pt>
                <c:pt idx="20">
                  <c:v>3514.1</c:v>
                </c:pt>
                <c:pt idx="21">
                  <c:v>3431.5</c:v>
                </c:pt>
                <c:pt idx="22">
                  <c:v>3346.6</c:v>
                </c:pt>
                <c:pt idx="23">
                  <c:v>3276.4</c:v>
                </c:pt>
                <c:pt idx="24">
                  <c:v>3214.6</c:v>
                </c:pt>
                <c:pt idx="25">
                  <c:v>3041.3</c:v>
                </c:pt>
                <c:pt idx="26">
                  <c:v>2945.9</c:v>
                </c:pt>
                <c:pt idx="27">
                  <c:v>2905.4</c:v>
                </c:pt>
                <c:pt idx="28">
                  <c:v>2868</c:v>
                </c:pt>
                <c:pt idx="29">
                  <c:v>2733.6</c:v>
                </c:pt>
                <c:pt idx="30">
                  <c:v>2574.1</c:v>
                </c:pt>
                <c:pt idx="31">
                  <c:v>2500.5</c:v>
                </c:pt>
                <c:pt idx="32">
                  <c:v>2451.6</c:v>
                </c:pt>
                <c:pt idx="33">
                  <c:v>2362.9</c:v>
                </c:pt>
                <c:pt idx="34">
                  <c:v>2209.8000000000002</c:v>
                </c:pt>
                <c:pt idx="35">
                  <c:v>2109.9</c:v>
                </c:pt>
              </c:numCache>
            </c:numRef>
          </c:val>
          <c:extLst>
            <c:ext xmlns:c16="http://schemas.microsoft.com/office/drawing/2014/chart" uri="{C3380CC4-5D6E-409C-BE32-E72D297353CC}">
              <c16:uniqueId val="{00000000-0D84-406F-8826-50D162C4FD58}"/>
            </c:ext>
          </c:extLst>
        </c:ser>
        <c:dLbls>
          <c:showLegendKey val="0"/>
          <c:showVal val="0"/>
          <c:showCatName val="0"/>
          <c:showSerName val="0"/>
          <c:showPercent val="0"/>
          <c:showBubbleSize val="0"/>
        </c:dLbls>
        <c:gapWidth val="219"/>
        <c:overlap val="-27"/>
        <c:axId val="1741571727"/>
        <c:axId val="1741553007"/>
      </c:barChart>
      <c:catAx>
        <c:axId val="174157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53007"/>
        <c:crosses val="autoZero"/>
        <c:auto val="1"/>
        <c:lblAlgn val="ctr"/>
        <c:lblOffset val="100"/>
        <c:noMultiLvlLbl val="0"/>
      </c:catAx>
      <c:valAx>
        <c:axId val="1741553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7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Total Index Crime Rate per </a:t>
            </a:r>
            <a:r>
              <a:rPr lang="en-US" dirty="0" smtClean="0"/>
              <a:t>100,000</a:t>
            </a:r>
          </a:p>
          <a:p>
            <a:pPr>
              <a:defRPr/>
            </a:pPr>
            <a:r>
              <a:rPr lang="en-US" dirty="0" smtClean="0"/>
              <a:t>(Virginia ranked 38</a:t>
            </a:r>
            <a:r>
              <a:rPr lang="en-US" baseline="30000" dirty="0" smtClean="0"/>
              <a:t>th</a:t>
            </a:r>
            <a:r>
              <a:rPr lang="en-US" dirty="0" smtClean="0"/>
              <a:t>)</a:t>
            </a:r>
            <a:endParaRPr lang="en-US" dirty="0"/>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Total Rate'!$E$1</c:f>
              <c:strCache>
                <c:ptCount val="1"/>
                <c:pt idx="0">
                  <c:v>Rate per 100,000</c:v>
                </c:pt>
              </c:strCache>
            </c:strRef>
          </c:tx>
          <c:spPr>
            <a:solidFill>
              <a:schemeClr val="accent1"/>
            </a:solidFill>
            <a:ln>
              <a:noFill/>
            </a:ln>
            <a:effectLst/>
          </c:spPr>
          <c:invertIfNegative val="0"/>
          <c:dPt>
            <c:idx val="37"/>
            <c:invertIfNegative val="0"/>
            <c:bubble3D val="0"/>
            <c:spPr>
              <a:solidFill>
                <a:srgbClr val="FF0000"/>
              </a:solidFill>
              <a:ln>
                <a:noFill/>
              </a:ln>
              <a:effectLst/>
            </c:spPr>
            <c:extLst>
              <c:ext xmlns:c16="http://schemas.microsoft.com/office/drawing/2014/chart" uri="{C3380CC4-5D6E-409C-BE32-E72D297353CC}">
                <c16:uniqueId val="{00000001-D41F-4A74-8F94-0B745CE04B04}"/>
              </c:ext>
            </c:extLst>
          </c:dPt>
          <c:cat>
            <c:strRef>
              <c:f>'FBI Index Total Rate'!$D$2:$D$51</c:f>
              <c:strCache>
                <c:ptCount val="50"/>
                <c:pt idx="0">
                  <c:v>New Mexico</c:v>
                </c:pt>
                <c:pt idx="1">
                  <c:v>Alaska</c:v>
                </c:pt>
                <c:pt idx="2">
                  <c:v>Louisiana</c:v>
                </c:pt>
                <c:pt idx="3">
                  <c:v>South Carolina</c:v>
                </c:pt>
                <c:pt idx="4">
                  <c:v>Arkansas</c:v>
                </c:pt>
                <c:pt idx="5">
                  <c:v>Oklahoma</c:v>
                </c:pt>
                <c:pt idx="6">
                  <c:v>Tennessee</c:v>
                </c:pt>
                <c:pt idx="7">
                  <c:v>Alabama</c:v>
                </c:pt>
                <c:pt idx="8">
                  <c:v>Missouri</c:v>
                </c:pt>
                <c:pt idx="9">
                  <c:v>Hawaii</c:v>
                </c:pt>
                <c:pt idx="10">
                  <c:v>Oregon</c:v>
                </c:pt>
                <c:pt idx="11">
                  <c:v>Washington</c:v>
                </c:pt>
                <c:pt idx="12">
                  <c:v>Colorado</c:v>
                </c:pt>
                <c:pt idx="13">
                  <c:v>Arizona</c:v>
                </c:pt>
                <c:pt idx="14">
                  <c:v>Nevada</c:v>
                </c:pt>
                <c:pt idx="15">
                  <c:v>Texas</c:v>
                </c:pt>
                <c:pt idx="16">
                  <c:v>California</c:v>
                </c:pt>
                <c:pt idx="17">
                  <c:v>North Carolina</c:v>
                </c:pt>
                <c:pt idx="18">
                  <c:v>Kansas</c:v>
                </c:pt>
                <c:pt idx="19">
                  <c:v>Georgia</c:v>
                </c:pt>
                <c:pt idx="20">
                  <c:v>Delaware</c:v>
                </c:pt>
                <c:pt idx="21">
                  <c:v>Mississippi</c:v>
                </c:pt>
                <c:pt idx="22">
                  <c:v>Montana</c:v>
                </c:pt>
                <c:pt idx="23">
                  <c:v>Florida</c:v>
                </c:pt>
                <c:pt idx="24">
                  <c:v>Utah</c:v>
                </c:pt>
                <c:pt idx="25">
                  <c:v>Maryland</c:v>
                </c:pt>
                <c:pt idx="26">
                  <c:v>Ohio</c:v>
                </c:pt>
                <c:pt idx="27">
                  <c:v>Indiana</c:v>
                </c:pt>
                <c:pt idx="28">
                  <c:v>Nebraska</c:v>
                </c:pt>
                <c:pt idx="29">
                  <c:v>Minnesota</c:v>
                </c:pt>
                <c:pt idx="30">
                  <c:v>North Dakota</c:v>
                </c:pt>
                <c:pt idx="31">
                  <c:v>Illinois</c:v>
                </c:pt>
                <c:pt idx="32">
                  <c:v>South Dakota</c:v>
                </c:pt>
                <c:pt idx="33">
                  <c:v>Kentucky</c:v>
                </c:pt>
                <c:pt idx="34">
                  <c:v>Michigan</c:v>
                </c:pt>
                <c:pt idx="35">
                  <c:v>Iowa</c:v>
                </c:pt>
                <c:pt idx="36">
                  <c:v>West Virginia</c:v>
                </c:pt>
                <c:pt idx="37">
                  <c:v>Virginia</c:v>
                </c:pt>
                <c:pt idx="38">
                  <c:v>Wyoming</c:v>
                </c:pt>
                <c:pt idx="39">
                  <c:v>Wisconsin</c:v>
                </c:pt>
                <c:pt idx="40">
                  <c:v>Rhode Island</c:v>
                </c:pt>
                <c:pt idx="41">
                  <c:v>New York</c:v>
                </c:pt>
                <c:pt idx="42">
                  <c:v>Pennsylvania</c:v>
                </c:pt>
                <c:pt idx="43">
                  <c:v>Vermont</c:v>
                </c:pt>
                <c:pt idx="44">
                  <c:v>Connecticut</c:v>
                </c:pt>
                <c:pt idx="45">
                  <c:v>New Jersey</c:v>
                </c:pt>
                <c:pt idx="46">
                  <c:v>Massachusetts</c:v>
                </c:pt>
                <c:pt idx="47">
                  <c:v>Idaho</c:v>
                </c:pt>
                <c:pt idx="48">
                  <c:v>New Hampshire</c:v>
                </c:pt>
                <c:pt idx="49">
                  <c:v>Maine</c:v>
                </c:pt>
              </c:strCache>
            </c:strRef>
          </c:cat>
          <c:val>
            <c:numRef>
              <c:f>'FBI Index Total Rate'!$E$2:$E$51</c:f>
              <c:numCache>
                <c:formatCode>General</c:formatCode>
                <c:ptCount val="50"/>
                <c:pt idx="0">
                  <c:v>3944.9568848961931</c:v>
                </c:pt>
                <c:pt idx="1">
                  <c:v>3777.8947296475271</c:v>
                </c:pt>
                <c:pt idx="2">
                  <c:v>3711.2851203989685</c:v>
                </c:pt>
                <c:pt idx="3">
                  <c:v>3451.5803363713735</c:v>
                </c:pt>
                <c:pt idx="4">
                  <c:v>3442.6689075897575</c:v>
                </c:pt>
                <c:pt idx="5">
                  <c:v>3277.0773402180607</c:v>
                </c:pt>
                <c:pt idx="6">
                  <c:v>3247.8305575461982</c:v>
                </c:pt>
                <c:pt idx="7">
                  <c:v>3185.2561141380547</c:v>
                </c:pt>
                <c:pt idx="8">
                  <c:v>3133.6579427082488</c:v>
                </c:pt>
                <c:pt idx="9">
                  <c:v>3126.6950684807666</c:v>
                </c:pt>
                <c:pt idx="10">
                  <c:v>3015.0054401210887</c:v>
                </c:pt>
                <c:pt idx="11">
                  <c:v>2975.7607887596055</c:v>
                </c:pt>
                <c:pt idx="12">
                  <c:v>2971.6069637503783</c:v>
                </c:pt>
                <c:pt idx="13">
                  <c:v>2895.8262836705971</c:v>
                </c:pt>
                <c:pt idx="14">
                  <c:v>2815.9288036060511</c:v>
                </c:pt>
                <c:pt idx="15">
                  <c:v>2809.6335476062964</c:v>
                </c:pt>
                <c:pt idx="16">
                  <c:v>2772.4205747674587</c:v>
                </c:pt>
                <c:pt idx="17">
                  <c:v>2729.1066700076008</c:v>
                </c:pt>
                <c:pt idx="18">
                  <c:v>2725.2812432851383</c:v>
                </c:pt>
                <c:pt idx="19">
                  <c:v>2716.4689586164177</c:v>
                </c:pt>
                <c:pt idx="20">
                  <c:v>2674.7754075936264</c:v>
                </c:pt>
                <c:pt idx="21">
                  <c:v>2653.731382400545</c:v>
                </c:pt>
                <c:pt idx="22">
                  <c:v>2598.1073712220873</c:v>
                </c:pt>
                <c:pt idx="23">
                  <c:v>2524.0834264801733</c:v>
                </c:pt>
                <c:pt idx="24">
                  <c:v>2404.8661897629349</c:v>
                </c:pt>
                <c:pt idx="25">
                  <c:v>2404.3118391975759</c:v>
                </c:pt>
                <c:pt idx="26">
                  <c:v>2348.8549161184351</c:v>
                </c:pt>
                <c:pt idx="27">
                  <c:v>2341.8727168560617</c:v>
                </c:pt>
                <c:pt idx="28">
                  <c:v>2340.2508674488522</c:v>
                </c:pt>
                <c:pt idx="29">
                  <c:v>2315.1865228085803</c:v>
                </c:pt>
                <c:pt idx="30">
                  <c:v>2261.6270067264868</c:v>
                </c:pt>
                <c:pt idx="31">
                  <c:v>2253.3856815054442</c:v>
                </c:pt>
                <c:pt idx="32">
                  <c:v>2169.9886622981285</c:v>
                </c:pt>
                <c:pt idx="33">
                  <c:v>2114.5236009887026</c:v>
                </c:pt>
                <c:pt idx="34">
                  <c:v>2022.4781430233757</c:v>
                </c:pt>
                <c:pt idx="35">
                  <c:v>2000.2408821357369</c:v>
                </c:pt>
                <c:pt idx="36">
                  <c:v>1899.9557513976254</c:v>
                </c:pt>
                <c:pt idx="37">
                  <c:v>1850.690040054975</c:v>
                </c:pt>
                <c:pt idx="38">
                  <c:v>1788.4819069768246</c:v>
                </c:pt>
                <c:pt idx="39">
                  <c:v>1764.5884865332951</c:v>
                </c:pt>
                <c:pt idx="40">
                  <c:v>1755.8698120848321</c:v>
                </c:pt>
                <c:pt idx="41">
                  <c:v>1731.91427523218</c:v>
                </c:pt>
                <c:pt idx="42">
                  <c:v>1709.8358700355077</c:v>
                </c:pt>
                <c:pt idx="43">
                  <c:v>1626.6312386917075</c:v>
                </c:pt>
                <c:pt idx="44">
                  <c:v>1610.1929522083356</c:v>
                </c:pt>
                <c:pt idx="45">
                  <c:v>1542.5475023614672</c:v>
                </c:pt>
                <c:pt idx="46">
                  <c:v>1507.3624197189324</c:v>
                </c:pt>
                <c:pt idx="47">
                  <c:v>1443.3162755691596</c:v>
                </c:pt>
                <c:pt idx="48">
                  <c:v>1361.7599622272674</c:v>
                </c:pt>
                <c:pt idx="49">
                  <c:v>1360.7228621675749</c:v>
                </c:pt>
              </c:numCache>
            </c:numRef>
          </c:val>
          <c:extLst>
            <c:ext xmlns:c16="http://schemas.microsoft.com/office/drawing/2014/chart" uri="{C3380CC4-5D6E-409C-BE32-E72D297353CC}">
              <c16:uniqueId val="{00000000-D41F-4A74-8F94-0B745CE04B04}"/>
            </c:ext>
          </c:extLst>
        </c:ser>
        <c:dLbls>
          <c:showLegendKey val="0"/>
          <c:showVal val="0"/>
          <c:showCatName val="0"/>
          <c:showSerName val="0"/>
          <c:showPercent val="0"/>
          <c:showBubbleSize val="0"/>
        </c:dLbls>
        <c:gapWidth val="219"/>
        <c:overlap val="-27"/>
        <c:axId val="917810176"/>
        <c:axId val="917817664"/>
      </c:barChart>
      <c:catAx>
        <c:axId val="91781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7664"/>
        <c:crosses val="autoZero"/>
        <c:auto val="1"/>
        <c:lblAlgn val="ctr"/>
        <c:lblOffset val="100"/>
        <c:noMultiLvlLbl val="0"/>
      </c:catAx>
      <c:valAx>
        <c:axId val="91781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01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Violent Crime Rate per </a:t>
            </a:r>
            <a:r>
              <a:rPr lang="en-US" dirty="0" smtClean="0"/>
              <a:t>100,000</a:t>
            </a:r>
          </a:p>
          <a:p>
            <a:pPr>
              <a:defRPr/>
            </a:pPr>
            <a:r>
              <a:rPr lang="en-US" dirty="0" smtClean="0"/>
              <a:t>(Virginia ranked 45</a:t>
            </a:r>
            <a:r>
              <a:rPr lang="en-US" baseline="30000" dirty="0" smtClean="0"/>
              <a:t>th</a:t>
            </a:r>
            <a:r>
              <a:rPr lang="en-US" dirty="0" smtClean="0"/>
              <a:t>)</a:t>
            </a:r>
            <a:endParaRPr lang="en-US" dirty="0"/>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Violent Rate'!$E$1</c:f>
              <c:strCache>
                <c:ptCount val="1"/>
                <c:pt idx="0">
                  <c:v>Rate per 100,000</c:v>
                </c:pt>
              </c:strCache>
            </c:strRef>
          </c:tx>
          <c:spPr>
            <a:solidFill>
              <a:schemeClr val="accent1"/>
            </a:solidFill>
            <a:ln>
              <a:noFill/>
            </a:ln>
            <a:effectLst/>
          </c:spPr>
          <c:invertIfNegative val="0"/>
          <c:dPt>
            <c:idx val="44"/>
            <c:invertIfNegative val="0"/>
            <c:bubble3D val="0"/>
            <c:spPr>
              <a:solidFill>
                <a:srgbClr val="FF0000"/>
              </a:solidFill>
              <a:ln>
                <a:noFill/>
              </a:ln>
              <a:effectLst/>
            </c:spPr>
            <c:extLst>
              <c:ext xmlns:c16="http://schemas.microsoft.com/office/drawing/2014/chart" uri="{C3380CC4-5D6E-409C-BE32-E72D297353CC}">
                <c16:uniqueId val="{00000001-BCBB-4655-A779-DF8978835114}"/>
              </c:ext>
            </c:extLst>
          </c:dPt>
          <c:cat>
            <c:strRef>
              <c:f>'FBI Index Violent Rate'!$D$2:$D$51</c:f>
              <c:strCache>
                <c:ptCount val="50"/>
                <c:pt idx="0">
                  <c:v>Alaska</c:v>
                </c:pt>
                <c:pt idx="1">
                  <c:v>New Mexico</c:v>
                </c:pt>
                <c:pt idx="2">
                  <c:v>Tennessee</c:v>
                </c:pt>
                <c:pt idx="3">
                  <c:v>Arkansas</c:v>
                </c:pt>
                <c:pt idx="4">
                  <c:v>Louisiana</c:v>
                </c:pt>
                <c:pt idx="5">
                  <c:v>South Carolina</c:v>
                </c:pt>
                <c:pt idx="6">
                  <c:v>Alabama</c:v>
                </c:pt>
                <c:pt idx="7">
                  <c:v>Missouri</c:v>
                </c:pt>
                <c:pt idx="8">
                  <c:v>Nevada</c:v>
                </c:pt>
                <c:pt idx="9">
                  <c:v>Arizona</c:v>
                </c:pt>
                <c:pt idx="10">
                  <c:v>Maryland</c:v>
                </c:pt>
                <c:pt idx="11">
                  <c:v>California</c:v>
                </c:pt>
                <c:pt idx="12">
                  <c:v>Michigan</c:v>
                </c:pt>
                <c:pt idx="13">
                  <c:v>Oklahoma</c:v>
                </c:pt>
                <c:pt idx="14">
                  <c:v>Delaware</c:v>
                </c:pt>
                <c:pt idx="15">
                  <c:v>Texas</c:v>
                </c:pt>
                <c:pt idx="16">
                  <c:v>Kansas</c:v>
                </c:pt>
                <c:pt idx="17">
                  <c:v>Illinois</c:v>
                </c:pt>
                <c:pt idx="18">
                  <c:v>Montana</c:v>
                </c:pt>
                <c:pt idx="19">
                  <c:v>South Dakota</c:v>
                </c:pt>
                <c:pt idx="20">
                  <c:v>Colorado</c:v>
                </c:pt>
                <c:pt idx="21">
                  <c:v>Florida</c:v>
                </c:pt>
                <c:pt idx="22">
                  <c:v>North Carolina</c:v>
                </c:pt>
                <c:pt idx="23">
                  <c:v>Indiana</c:v>
                </c:pt>
                <c:pt idx="24">
                  <c:v>New York</c:v>
                </c:pt>
                <c:pt idx="25">
                  <c:v>Georgia</c:v>
                </c:pt>
                <c:pt idx="26">
                  <c:v>Massachusetts</c:v>
                </c:pt>
                <c:pt idx="27">
                  <c:v>West Virginia</c:v>
                </c:pt>
                <c:pt idx="28">
                  <c:v>Pennsylvania</c:v>
                </c:pt>
                <c:pt idx="29">
                  <c:v>Nebraska</c:v>
                </c:pt>
                <c:pt idx="30">
                  <c:v>Washington</c:v>
                </c:pt>
                <c:pt idx="31">
                  <c:v>Wisconsin</c:v>
                </c:pt>
                <c:pt idx="32">
                  <c:v>Ohio</c:v>
                </c:pt>
                <c:pt idx="33">
                  <c:v>Hawaii</c:v>
                </c:pt>
                <c:pt idx="34">
                  <c:v>North Dakota</c:v>
                </c:pt>
                <c:pt idx="35">
                  <c:v>Oregon</c:v>
                </c:pt>
                <c:pt idx="36">
                  <c:v>Mississippi</c:v>
                </c:pt>
                <c:pt idx="37">
                  <c:v>Iowa</c:v>
                </c:pt>
                <c:pt idx="38">
                  <c:v>Minnesota</c:v>
                </c:pt>
                <c:pt idx="39">
                  <c:v>Utah</c:v>
                </c:pt>
                <c:pt idx="40">
                  <c:v>Idaho</c:v>
                </c:pt>
                <c:pt idx="41">
                  <c:v>Rhode Island</c:v>
                </c:pt>
                <c:pt idx="42">
                  <c:v>Wyoming</c:v>
                </c:pt>
                <c:pt idx="43">
                  <c:v>Kentucky</c:v>
                </c:pt>
                <c:pt idx="44">
                  <c:v>Virginia</c:v>
                </c:pt>
                <c:pt idx="45">
                  <c:v>New Jersey</c:v>
                </c:pt>
                <c:pt idx="46">
                  <c:v>Vermont</c:v>
                </c:pt>
                <c:pt idx="47">
                  <c:v>Connecticut</c:v>
                </c:pt>
                <c:pt idx="48">
                  <c:v>New Hampshire</c:v>
                </c:pt>
                <c:pt idx="49">
                  <c:v>Maine</c:v>
                </c:pt>
              </c:strCache>
            </c:strRef>
          </c:cat>
          <c:val>
            <c:numRef>
              <c:f>'FBI Index Violent Rate'!$E$2:$E$51</c:f>
              <c:numCache>
                <c:formatCode>General</c:formatCode>
                <c:ptCount val="50"/>
                <c:pt idx="0">
                  <c:v>867.06901147571239</c:v>
                </c:pt>
                <c:pt idx="1">
                  <c:v>832.20901656739773</c:v>
                </c:pt>
                <c:pt idx="2">
                  <c:v>595.1964322478824</c:v>
                </c:pt>
                <c:pt idx="3">
                  <c:v>584.63041337343304</c:v>
                </c:pt>
                <c:pt idx="4">
                  <c:v>549.32526586465224</c:v>
                </c:pt>
                <c:pt idx="5">
                  <c:v>511.25387815287468</c:v>
                </c:pt>
                <c:pt idx="6">
                  <c:v>510.81083010329002</c:v>
                </c:pt>
                <c:pt idx="7">
                  <c:v>494.99562357391403</c:v>
                </c:pt>
                <c:pt idx="8">
                  <c:v>493.8061578699261</c:v>
                </c:pt>
                <c:pt idx="9">
                  <c:v>455.31375927927957</c:v>
                </c:pt>
                <c:pt idx="10">
                  <c:v>454.14246205555042</c:v>
                </c:pt>
                <c:pt idx="11">
                  <c:v>441.20777512315618</c:v>
                </c:pt>
                <c:pt idx="12">
                  <c:v>437.43492071629737</c:v>
                </c:pt>
                <c:pt idx="13">
                  <c:v>431.79492596736242</c:v>
                </c:pt>
                <c:pt idx="14">
                  <c:v>422.58699233079062</c:v>
                </c:pt>
                <c:pt idx="15">
                  <c:v>418.93536533689041</c:v>
                </c:pt>
                <c:pt idx="16">
                  <c:v>410.80364148869643</c:v>
                </c:pt>
                <c:pt idx="17">
                  <c:v>406.89495219353245</c:v>
                </c:pt>
                <c:pt idx="18">
                  <c:v>404.94845515158431</c:v>
                </c:pt>
                <c:pt idx="19">
                  <c:v>399.02380465241407</c:v>
                </c:pt>
                <c:pt idx="20">
                  <c:v>380.95165327946967</c:v>
                </c:pt>
                <c:pt idx="21">
                  <c:v>378.39182033004687</c:v>
                </c:pt>
                <c:pt idx="22">
                  <c:v>371.80289555270531</c:v>
                </c:pt>
                <c:pt idx="23">
                  <c:v>370.84355098965142</c:v>
                </c:pt>
                <c:pt idx="24">
                  <c:v>358.61814708371389</c:v>
                </c:pt>
                <c:pt idx="25">
                  <c:v>340.66646869018973</c:v>
                </c:pt>
                <c:pt idx="26">
                  <c:v>327.57330682337027</c:v>
                </c:pt>
                <c:pt idx="27">
                  <c:v>316.60349290543689</c:v>
                </c:pt>
                <c:pt idx="28">
                  <c:v>306.42113502831472</c:v>
                </c:pt>
                <c:pt idx="29">
                  <c:v>300.91893747337684</c:v>
                </c:pt>
                <c:pt idx="30">
                  <c:v>293.85836412934498</c:v>
                </c:pt>
                <c:pt idx="31">
                  <c:v>293.17635889045715</c:v>
                </c:pt>
                <c:pt idx="32">
                  <c:v>293.17056060774564</c:v>
                </c:pt>
                <c:pt idx="33">
                  <c:v>285.4777833024454</c:v>
                </c:pt>
                <c:pt idx="34">
                  <c:v>284.62251102928633</c:v>
                </c:pt>
                <c:pt idx="35">
                  <c:v>284.39421424332528</c:v>
                </c:pt>
                <c:pt idx="36">
                  <c:v>277.94307341467112</c:v>
                </c:pt>
                <c:pt idx="37">
                  <c:v>266.55510020379893</c:v>
                </c:pt>
                <c:pt idx="38">
                  <c:v>236.39840330007348</c:v>
                </c:pt>
                <c:pt idx="39">
                  <c:v>235.5926060166727</c:v>
                </c:pt>
                <c:pt idx="40">
                  <c:v>223.83069446270844</c:v>
                </c:pt>
                <c:pt idx="41">
                  <c:v>221.07666791584737</c:v>
                </c:pt>
                <c:pt idx="42">
                  <c:v>217.36163066146705</c:v>
                </c:pt>
                <c:pt idx="43">
                  <c:v>217.13764637653651</c:v>
                </c:pt>
                <c:pt idx="44">
                  <c:v>207.9896957642529</c:v>
                </c:pt>
                <c:pt idx="45">
                  <c:v>206.8746559125621</c:v>
                </c:pt>
                <c:pt idx="46">
                  <c:v>202.24715499792464</c:v>
                </c:pt>
                <c:pt idx="47">
                  <c:v>183.60373232225064</c:v>
                </c:pt>
                <c:pt idx="48">
                  <c:v>152.53241313779179</c:v>
                </c:pt>
                <c:pt idx="49">
                  <c:v>115.16040624544343</c:v>
                </c:pt>
              </c:numCache>
            </c:numRef>
          </c:val>
          <c:extLst>
            <c:ext xmlns:c16="http://schemas.microsoft.com/office/drawing/2014/chart" uri="{C3380CC4-5D6E-409C-BE32-E72D297353CC}">
              <c16:uniqueId val="{00000000-BCBB-4655-A779-DF8978835114}"/>
            </c:ext>
          </c:extLst>
        </c:ser>
        <c:dLbls>
          <c:showLegendKey val="0"/>
          <c:showVal val="0"/>
          <c:showCatName val="0"/>
          <c:showSerName val="0"/>
          <c:showPercent val="0"/>
          <c:showBubbleSize val="0"/>
        </c:dLbls>
        <c:gapWidth val="219"/>
        <c:overlap val="-27"/>
        <c:axId val="917811424"/>
        <c:axId val="917818912"/>
      </c:barChart>
      <c:catAx>
        <c:axId val="9178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8912"/>
        <c:crosses val="autoZero"/>
        <c:auto val="1"/>
        <c:lblAlgn val="ctr"/>
        <c:lblOffset val="100"/>
        <c:noMultiLvlLbl val="0"/>
      </c:catAx>
      <c:valAx>
        <c:axId val="91781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14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Property Crime Rate per </a:t>
            </a:r>
            <a:r>
              <a:rPr lang="en-US" dirty="0" smtClean="0"/>
              <a:t>100,000</a:t>
            </a:r>
          </a:p>
          <a:p>
            <a:pPr>
              <a:defRPr/>
            </a:pPr>
            <a:r>
              <a:rPr lang="en-US" dirty="0" smtClean="0"/>
              <a:t>(Virginia</a:t>
            </a:r>
            <a:r>
              <a:rPr lang="en-US" baseline="0" dirty="0" smtClean="0"/>
              <a:t> ranked 36</a:t>
            </a:r>
            <a:r>
              <a:rPr lang="en-US" baseline="30000" dirty="0" smtClean="0"/>
              <a:t>th</a:t>
            </a:r>
            <a:r>
              <a:rPr lang="en-US" baseline="0" dirty="0" smtClean="0"/>
              <a:t>)</a:t>
            </a:r>
            <a:endParaRPr lang="en-US" dirty="0"/>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Property Rate'!$E$1</c:f>
              <c:strCache>
                <c:ptCount val="1"/>
                <c:pt idx="0">
                  <c:v>Rate per 100,000</c:v>
                </c:pt>
              </c:strCache>
            </c:strRef>
          </c:tx>
          <c:spPr>
            <a:solidFill>
              <a:schemeClr val="accent1"/>
            </a:solidFill>
            <a:ln>
              <a:noFill/>
            </a:ln>
            <a:effectLst/>
          </c:spPr>
          <c:invertIfNegative val="0"/>
          <c:dPt>
            <c:idx val="35"/>
            <c:invertIfNegative val="0"/>
            <c:bubble3D val="0"/>
            <c:spPr>
              <a:solidFill>
                <a:srgbClr val="FF0000"/>
              </a:solidFill>
              <a:ln>
                <a:noFill/>
              </a:ln>
              <a:effectLst/>
            </c:spPr>
            <c:extLst>
              <c:ext xmlns:c16="http://schemas.microsoft.com/office/drawing/2014/chart" uri="{C3380CC4-5D6E-409C-BE32-E72D297353CC}">
                <c16:uniqueId val="{00000001-E0AD-466B-A7A0-9A1721C982D9}"/>
              </c:ext>
            </c:extLst>
          </c:dPt>
          <c:cat>
            <c:strRef>
              <c:f>'FBI Index Property Rate'!$D$2:$D$51</c:f>
              <c:strCache>
                <c:ptCount val="50"/>
                <c:pt idx="0">
                  <c:v>Louisiana</c:v>
                </c:pt>
                <c:pt idx="1">
                  <c:v>New Mexico</c:v>
                </c:pt>
                <c:pt idx="2">
                  <c:v>South Carolina</c:v>
                </c:pt>
                <c:pt idx="3">
                  <c:v>Alaska</c:v>
                </c:pt>
                <c:pt idx="4">
                  <c:v>Arkansas</c:v>
                </c:pt>
                <c:pt idx="5">
                  <c:v>Oklahoma</c:v>
                </c:pt>
                <c:pt idx="6">
                  <c:v>Hawaii</c:v>
                </c:pt>
                <c:pt idx="7">
                  <c:v>Oregon</c:v>
                </c:pt>
                <c:pt idx="8">
                  <c:v>Washington</c:v>
                </c:pt>
                <c:pt idx="9">
                  <c:v>Alabama</c:v>
                </c:pt>
                <c:pt idx="10">
                  <c:v>Tennessee</c:v>
                </c:pt>
                <c:pt idx="11">
                  <c:v>Missouri</c:v>
                </c:pt>
                <c:pt idx="12">
                  <c:v>Colorado</c:v>
                </c:pt>
                <c:pt idx="13">
                  <c:v>Arizona</c:v>
                </c:pt>
                <c:pt idx="14">
                  <c:v>Texas</c:v>
                </c:pt>
                <c:pt idx="15">
                  <c:v>Georgia</c:v>
                </c:pt>
                <c:pt idx="16">
                  <c:v>Mississippi</c:v>
                </c:pt>
                <c:pt idx="17">
                  <c:v>North Carolina</c:v>
                </c:pt>
                <c:pt idx="18">
                  <c:v>California</c:v>
                </c:pt>
                <c:pt idx="19">
                  <c:v>Nevada</c:v>
                </c:pt>
                <c:pt idx="20">
                  <c:v>Kansas</c:v>
                </c:pt>
                <c:pt idx="21">
                  <c:v>Delaware</c:v>
                </c:pt>
                <c:pt idx="22">
                  <c:v>Montana</c:v>
                </c:pt>
                <c:pt idx="23">
                  <c:v>Utah</c:v>
                </c:pt>
                <c:pt idx="24">
                  <c:v>Florida</c:v>
                </c:pt>
                <c:pt idx="25">
                  <c:v>Minnesota</c:v>
                </c:pt>
                <c:pt idx="26">
                  <c:v>Ohio</c:v>
                </c:pt>
                <c:pt idx="27">
                  <c:v>Nebraska</c:v>
                </c:pt>
                <c:pt idx="28">
                  <c:v>North Dakota</c:v>
                </c:pt>
                <c:pt idx="29">
                  <c:v>Indiana</c:v>
                </c:pt>
                <c:pt idx="30">
                  <c:v>Maryland</c:v>
                </c:pt>
                <c:pt idx="31">
                  <c:v>Kentucky</c:v>
                </c:pt>
                <c:pt idx="32">
                  <c:v>Illinois</c:v>
                </c:pt>
                <c:pt idx="33">
                  <c:v>South Dakota</c:v>
                </c:pt>
                <c:pt idx="34">
                  <c:v>Iowa</c:v>
                </c:pt>
                <c:pt idx="35">
                  <c:v>Virginia</c:v>
                </c:pt>
                <c:pt idx="36">
                  <c:v>Michigan</c:v>
                </c:pt>
                <c:pt idx="37">
                  <c:v>West Virginia</c:v>
                </c:pt>
                <c:pt idx="38">
                  <c:v>Wyoming</c:v>
                </c:pt>
                <c:pt idx="39">
                  <c:v>Rhode Island</c:v>
                </c:pt>
                <c:pt idx="40">
                  <c:v>Wisconsin</c:v>
                </c:pt>
                <c:pt idx="41">
                  <c:v>Connecticut</c:v>
                </c:pt>
                <c:pt idx="42">
                  <c:v>Vermont</c:v>
                </c:pt>
                <c:pt idx="43">
                  <c:v>Pennsylvania</c:v>
                </c:pt>
                <c:pt idx="44">
                  <c:v>New York</c:v>
                </c:pt>
                <c:pt idx="45">
                  <c:v>New Jersey</c:v>
                </c:pt>
                <c:pt idx="46">
                  <c:v>Maine</c:v>
                </c:pt>
                <c:pt idx="47">
                  <c:v>Idaho</c:v>
                </c:pt>
                <c:pt idx="48">
                  <c:v>New Hampshire</c:v>
                </c:pt>
                <c:pt idx="49">
                  <c:v>Massachusetts</c:v>
                </c:pt>
              </c:strCache>
            </c:strRef>
          </c:cat>
          <c:val>
            <c:numRef>
              <c:f>'FBI Index Property Rate'!$E$2:$E$51</c:f>
              <c:numCache>
                <c:formatCode>General</c:formatCode>
                <c:ptCount val="50"/>
                <c:pt idx="0">
                  <c:v>3161.959854534316</c:v>
                </c:pt>
                <c:pt idx="1">
                  <c:v>3112.7478683287954</c:v>
                </c:pt>
                <c:pt idx="2">
                  <c:v>2940.3264582184988</c:v>
                </c:pt>
                <c:pt idx="3">
                  <c:v>2910.8257181718145</c:v>
                </c:pt>
                <c:pt idx="4">
                  <c:v>2858.0384942163246</c:v>
                </c:pt>
                <c:pt idx="5">
                  <c:v>2845.2824142506984</c:v>
                </c:pt>
                <c:pt idx="6">
                  <c:v>2841.2172851783212</c:v>
                </c:pt>
                <c:pt idx="7">
                  <c:v>2730.6112258777634</c:v>
                </c:pt>
                <c:pt idx="8">
                  <c:v>2681.9024246302606</c:v>
                </c:pt>
                <c:pt idx="9">
                  <c:v>2674.4452840347649</c:v>
                </c:pt>
                <c:pt idx="10">
                  <c:v>2652.6341252983157</c:v>
                </c:pt>
                <c:pt idx="11">
                  <c:v>2638.6623191343347</c:v>
                </c:pt>
                <c:pt idx="12">
                  <c:v>2590.6553104709087</c:v>
                </c:pt>
                <c:pt idx="13">
                  <c:v>2440.5125243913176</c:v>
                </c:pt>
                <c:pt idx="14">
                  <c:v>2390.6981822694061</c:v>
                </c:pt>
                <c:pt idx="15">
                  <c:v>2375.8024899262277</c:v>
                </c:pt>
                <c:pt idx="16">
                  <c:v>2375.7883089858738</c:v>
                </c:pt>
                <c:pt idx="17">
                  <c:v>2357.3037744548956</c:v>
                </c:pt>
                <c:pt idx="18">
                  <c:v>2331.2127996443023</c:v>
                </c:pt>
                <c:pt idx="19">
                  <c:v>2322.1226457361249</c:v>
                </c:pt>
                <c:pt idx="20">
                  <c:v>2314.4776017964418</c:v>
                </c:pt>
                <c:pt idx="21">
                  <c:v>2252.1884152628359</c:v>
                </c:pt>
                <c:pt idx="22">
                  <c:v>2193.158916070503</c:v>
                </c:pt>
                <c:pt idx="23">
                  <c:v>2169.2735837462624</c:v>
                </c:pt>
                <c:pt idx="24">
                  <c:v>2145.6916061501265</c:v>
                </c:pt>
                <c:pt idx="25">
                  <c:v>2078.788119508507</c:v>
                </c:pt>
                <c:pt idx="26">
                  <c:v>2055.6843555106893</c:v>
                </c:pt>
                <c:pt idx="27">
                  <c:v>2039.3319299754755</c:v>
                </c:pt>
                <c:pt idx="28">
                  <c:v>1977.0044956972006</c:v>
                </c:pt>
                <c:pt idx="29">
                  <c:v>1971.0291658664103</c:v>
                </c:pt>
                <c:pt idx="30">
                  <c:v>1950.1693771420255</c:v>
                </c:pt>
                <c:pt idx="31">
                  <c:v>1897.3859546121662</c:v>
                </c:pt>
                <c:pt idx="32">
                  <c:v>1846.4907293119118</c:v>
                </c:pt>
                <c:pt idx="33">
                  <c:v>1770.9648576457143</c:v>
                </c:pt>
                <c:pt idx="34">
                  <c:v>1733.685781931938</c:v>
                </c:pt>
                <c:pt idx="35">
                  <c:v>1642.7003442907221</c:v>
                </c:pt>
                <c:pt idx="36">
                  <c:v>1585.0432223070782</c:v>
                </c:pt>
                <c:pt idx="37">
                  <c:v>1583.3522584921884</c:v>
                </c:pt>
                <c:pt idx="38">
                  <c:v>1571.1202763153576</c:v>
                </c:pt>
                <c:pt idx="39">
                  <c:v>1534.7931441689848</c:v>
                </c:pt>
                <c:pt idx="40">
                  <c:v>1471.412127642838</c:v>
                </c:pt>
                <c:pt idx="41">
                  <c:v>1426.5892198860849</c:v>
                </c:pt>
                <c:pt idx="42">
                  <c:v>1424.3840836937829</c:v>
                </c:pt>
                <c:pt idx="43">
                  <c:v>1403.414735007193</c:v>
                </c:pt>
                <c:pt idx="44">
                  <c:v>1373.2961281484661</c:v>
                </c:pt>
                <c:pt idx="45">
                  <c:v>1335.6728464489051</c:v>
                </c:pt>
                <c:pt idx="46">
                  <c:v>1245.5624559221314</c:v>
                </c:pt>
                <c:pt idx="47">
                  <c:v>1219.4855811064513</c:v>
                </c:pt>
                <c:pt idx="48">
                  <c:v>1209.2275490894756</c:v>
                </c:pt>
                <c:pt idx="49">
                  <c:v>1179.7891128955621</c:v>
                </c:pt>
              </c:numCache>
            </c:numRef>
          </c:val>
          <c:extLst>
            <c:ext xmlns:c16="http://schemas.microsoft.com/office/drawing/2014/chart" uri="{C3380CC4-5D6E-409C-BE32-E72D297353CC}">
              <c16:uniqueId val="{00000000-E0AD-466B-A7A0-9A1721C982D9}"/>
            </c:ext>
          </c:extLst>
        </c:ser>
        <c:dLbls>
          <c:showLegendKey val="0"/>
          <c:showVal val="0"/>
          <c:showCatName val="0"/>
          <c:showSerName val="0"/>
          <c:showPercent val="0"/>
          <c:showBubbleSize val="0"/>
        </c:dLbls>
        <c:gapWidth val="219"/>
        <c:overlap val="-27"/>
        <c:axId val="917814752"/>
        <c:axId val="917821824"/>
      </c:barChart>
      <c:catAx>
        <c:axId val="91781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21824"/>
        <c:crosses val="autoZero"/>
        <c:auto val="1"/>
        <c:lblAlgn val="ctr"/>
        <c:lblOffset val="100"/>
        <c:noMultiLvlLbl val="0"/>
      </c:catAx>
      <c:valAx>
        <c:axId val="91782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47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Nelson Group A Crime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Sheet1!$B$1:$K$1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Sheet1!$B$2:$K$2</c:f>
              <c:numCache>
                <c:formatCode>#,##0.00</c:formatCode>
                <c:ptCount val="10"/>
                <c:pt idx="0">
                  <c:v>40.058363178140297</c:v>
                </c:pt>
                <c:pt idx="1">
                  <c:v>33.929878251613303</c:v>
                </c:pt>
                <c:pt idx="2">
                  <c:v>30.184423510680599</c:v>
                </c:pt>
                <c:pt idx="3">
                  <c:v>27.746281598079101</c:v>
                </c:pt>
                <c:pt idx="4">
                  <c:v>39.973036737445199</c:v>
                </c:pt>
                <c:pt idx="5">
                  <c:v>45.093552295059901</c:v>
                </c:pt>
                <c:pt idx="6">
                  <c:v>50.822324076570503</c:v>
                </c:pt>
                <c:pt idx="7">
                  <c:v>47.384074624847898</c:v>
                </c:pt>
                <c:pt idx="8">
                  <c:v>50.590445517981699</c:v>
                </c:pt>
                <c:pt idx="9">
                  <c:v>45.6815114709852</c:v>
                </c:pt>
              </c:numCache>
            </c:numRef>
          </c:val>
          <c:smooth val="0"/>
          <c:extLst>
            <c:ext xmlns:c16="http://schemas.microsoft.com/office/drawing/2014/chart" uri="{C3380CC4-5D6E-409C-BE32-E72D297353CC}">
              <c16:uniqueId val="{00000000-7D35-4BCF-BF21-33F1E4AF5565}"/>
            </c:ext>
          </c:extLst>
        </c:ser>
        <c:dLbls>
          <c:showLegendKey val="0"/>
          <c:showVal val="0"/>
          <c:showCatName val="0"/>
          <c:showSerName val="0"/>
          <c:showPercent val="0"/>
          <c:showBubbleSize val="0"/>
        </c:dLbls>
        <c:smooth val="0"/>
        <c:axId val="1098809775"/>
        <c:axId val="1098812271"/>
      </c:lineChart>
      <c:catAx>
        <c:axId val="1098809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98812271"/>
        <c:crosses val="autoZero"/>
        <c:auto val="1"/>
        <c:lblAlgn val="ctr"/>
        <c:lblOffset val="100"/>
        <c:noMultiLvlLbl val="0"/>
      </c:catAx>
      <c:valAx>
        <c:axId val="1098812271"/>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988097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sz="2000" b="0" i="0" baseline="0" dirty="0" smtClean="0">
                <a:effectLst/>
              </a:rPr>
              <a:t>Total Group A Crime per 1000 Residents</a:t>
            </a:r>
            <a:endParaRPr lang="en-US" sz="2000" dirty="0" smtClean="0">
              <a:effectLst/>
            </a:endParaRPr>
          </a:p>
          <a:p>
            <a:pPr algn="ctr" rtl="0">
              <a:defRPr/>
            </a:pPr>
            <a:r>
              <a:rPr lang="en-US" sz="2000" b="0" i="0" baseline="0" dirty="0" smtClean="0">
                <a:effectLst/>
              </a:rPr>
              <a:t>Nelson vs. Average of Comparable Counties</a:t>
            </a:r>
            <a:endParaRPr lang="en-US" sz="2000" dirty="0" smtClean="0">
              <a:effectLst/>
            </a:endParaRP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Comparables'!$A$70</c:f>
              <c:strCache>
                <c:ptCount val="1"/>
                <c:pt idx="0">
                  <c:v>Nelson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Comparables'!$B$69:$K$69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Comparables'!$B$70:$K$70</c:f>
              <c:numCache>
                <c:formatCode>#,##0.00</c:formatCode>
                <c:ptCount val="10"/>
                <c:pt idx="0">
                  <c:v>40.058363178140361</c:v>
                </c:pt>
                <c:pt idx="1">
                  <c:v>33.929878251613367</c:v>
                </c:pt>
                <c:pt idx="2">
                  <c:v>30.184423510680631</c:v>
                </c:pt>
                <c:pt idx="3">
                  <c:v>27.746281598079101</c:v>
                </c:pt>
                <c:pt idx="4">
                  <c:v>39.973036737445284</c:v>
                </c:pt>
                <c:pt idx="5">
                  <c:v>45.093552295059901</c:v>
                </c:pt>
                <c:pt idx="6">
                  <c:v>50.822324076570503</c:v>
                </c:pt>
                <c:pt idx="7">
                  <c:v>47.384074624847905</c:v>
                </c:pt>
                <c:pt idx="8">
                  <c:v>50.59044551798182</c:v>
                </c:pt>
                <c:pt idx="9">
                  <c:v>45.681511470985136</c:v>
                </c:pt>
              </c:numCache>
            </c:numRef>
          </c:val>
          <c:smooth val="0"/>
          <c:extLst>
            <c:ext xmlns:c16="http://schemas.microsoft.com/office/drawing/2014/chart" uri="{C3380CC4-5D6E-409C-BE32-E72D297353CC}">
              <c16:uniqueId val="{00000000-0BBD-4FB1-B7E5-E554E97E7F3F}"/>
            </c:ext>
          </c:extLst>
        </c:ser>
        <c:ser>
          <c:idx val="1"/>
          <c:order val="1"/>
          <c:tx>
            <c:strRef>
              <c:f>'Madison-Nelson vs. Comparables'!$A$71</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Comparables'!$B$69:$K$69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Comparables'!$B$71:$K$71</c:f>
              <c:numCache>
                <c:formatCode>General</c:formatCode>
                <c:ptCount val="10"/>
                <c:pt idx="0">
                  <c:v>31.849999999999998</c:v>
                </c:pt>
                <c:pt idx="1">
                  <c:v>30.810000000000002</c:v>
                </c:pt>
                <c:pt idx="2">
                  <c:v>30.799999999999997</c:v>
                </c:pt>
                <c:pt idx="3">
                  <c:v>32.090000000000003</c:v>
                </c:pt>
                <c:pt idx="4">
                  <c:v>31.64</c:v>
                </c:pt>
                <c:pt idx="5">
                  <c:v>31.240000000000002</c:v>
                </c:pt>
                <c:pt idx="6">
                  <c:v>31.810000000000002</c:v>
                </c:pt>
                <c:pt idx="7">
                  <c:v>30.53</c:v>
                </c:pt>
                <c:pt idx="8">
                  <c:v>28.79</c:v>
                </c:pt>
                <c:pt idx="9">
                  <c:v>28.040000000000003</c:v>
                </c:pt>
              </c:numCache>
            </c:numRef>
          </c:val>
          <c:smooth val="0"/>
          <c:extLst>
            <c:ext xmlns:c16="http://schemas.microsoft.com/office/drawing/2014/chart" uri="{C3380CC4-5D6E-409C-BE32-E72D297353CC}">
              <c16:uniqueId val="{00000001-0BBD-4FB1-B7E5-E554E97E7F3F}"/>
            </c:ext>
          </c:extLst>
        </c:ser>
        <c:dLbls>
          <c:showLegendKey val="0"/>
          <c:showVal val="0"/>
          <c:showCatName val="0"/>
          <c:showSerName val="0"/>
          <c:showPercent val="0"/>
          <c:showBubbleSize val="0"/>
        </c:dLbls>
        <c:smooth val="0"/>
        <c:axId val="1666498160"/>
        <c:axId val="1666509392"/>
      </c:lineChart>
      <c:catAx>
        <c:axId val="166649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66509392"/>
        <c:crosses val="autoZero"/>
        <c:auto val="1"/>
        <c:lblAlgn val="ctr"/>
        <c:lblOffset val="100"/>
        <c:noMultiLvlLbl val="0"/>
      </c:catAx>
      <c:valAx>
        <c:axId val="1666509392"/>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66498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i="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0.22571</cdr:x>
      <cdr:y>0.13968</cdr:y>
    </cdr:from>
    <cdr:to>
      <cdr:x>0.30071</cdr:x>
      <cdr:y>0.27302</cdr:y>
    </cdr:to>
    <cdr:sp macro="" textlink="">
      <cdr:nvSpPr>
        <cdr:cNvPr id="2" name="TextBox 1"/>
        <cdr:cNvSpPr txBox="1"/>
      </cdr:nvSpPr>
      <cdr:spPr>
        <a:xfrm xmlns:a="http://schemas.openxmlformats.org/drawingml/2006/main">
          <a:off x="2751909" y="9579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758</a:t>
          </a:r>
          <a:endParaRPr lang="en-US" sz="1800" dirty="0"/>
        </a:p>
      </cdr:txBody>
    </cdr:sp>
  </cdr:relSizeAnchor>
  <cdr:relSizeAnchor xmlns:cdr="http://schemas.openxmlformats.org/drawingml/2006/chartDrawing">
    <cdr:from>
      <cdr:x>0.24714</cdr:x>
      <cdr:y>0.18413</cdr:y>
    </cdr:from>
    <cdr:to>
      <cdr:x>0.24714</cdr:x>
      <cdr:y>0.25524</cdr:y>
    </cdr:to>
    <cdr:cxnSp macro="">
      <cdr:nvCxnSpPr>
        <cdr:cNvPr id="4" name="Straight Arrow Connector 3"/>
        <cdr:cNvCxnSpPr/>
      </cdr:nvCxnSpPr>
      <cdr:spPr>
        <a:xfrm xmlns:a="http://schemas.openxmlformats.org/drawingml/2006/main">
          <a:off x="3013166" y="1262743"/>
          <a:ext cx="0" cy="4876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0.95143</cdr:x>
      <cdr:y>0.46857</cdr:y>
    </cdr:from>
    <cdr:to>
      <cdr:x>1</cdr:x>
      <cdr:y>0.5273</cdr:y>
    </cdr:to>
    <cdr:sp macro="" textlink="">
      <cdr:nvSpPr>
        <cdr:cNvPr id="6" name="TextBox 5"/>
        <cdr:cNvSpPr txBox="1"/>
      </cdr:nvSpPr>
      <cdr:spPr>
        <a:xfrm xmlns:a="http://schemas.openxmlformats.org/drawingml/2006/main">
          <a:off x="11599816" y="3213463"/>
          <a:ext cx="592183" cy="402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367</a:t>
          </a:r>
          <a:endParaRPr lang="en-US" sz="1800" dirty="0"/>
        </a:p>
      </cdr:txBody>
    </cdr:sp>
  </cdr:relSizeAnchor>
  <cdr:relSizeAnchor xmlns:cdr="http://schemas.openxmlformats.org/drawingml/2006/chartDrawing">
    <cdr:from>
      <cdr:x>0.975</cdr:x>
      <cdr:y>0.51302</cdr:y>
    </cdr:from>
    <cdr:to>
      <cdr:x>0.975</cdr:x>
      <cdr:y>0.58667</cdr:y>
    </cdr:to>
    <cdr:cxnSp macro="">
      <cdr:nvCxnSpPr>
        <cdr:cNvPr id="8" name="Straight Arrow Connector 7"/>
        <cdr:cNvCxnSpPr/>
      </cdr:nvCxnSpPr>
      <cdr:spPr>
        <a:xfrm xmlns:a="http://schemas.openxmlformats.org/drawingml/2006/main">
          <a:off x="11887200" y="3518263"/>
          <a:ext cx="0" cy="5050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0.82891</cdr:x>
      <cdr:y>0.20012</cdr:y>
    </cdr:from>
    <cdr:to>
      <cdr:x>0.90391</cdr:x>
      <cdr:y>0.33346</cdr:y>
    </cdr:to>
    <cdr:sp macro="" textlink="">
      <cdr:nvSpPr>
        <cdr:cNvPr id="2" name="TextBox 1"/>
        <cdr:cNvSpPr txBox="1"/>
      </cdr:nvSpPr>
      <cdr:spPr>
        <a:xfrm xmlns:a="http://schemas.openxmlformats.org/drawingml/2006/main">
          <a:off x="10106025" y="1372392"/>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0.87091</cdr:x>
      <cdr:y>0.24341</cdr:y>
    </cdr:from>
    <cdr:to>
      <cdr:x>0.93663</cdr:x>
      <cdr:y>0.4542</cdr:y>
    </cdr:to>
    <cdr:cxnSp macro="">
      <cdr:nvCxnSpPr>
        <cdr:cNvPr id="4" name="Straight Arrow Connector 3"/>
        <cdr:cNvCxnSpPr/>
      </cdr:nvCxnSpPr>
      <cdr:spPr>
        <a:xfrm xmlns:a="http://schemas.openxmlformats.org/drawingml/2006/main">
          <a:off x="10618180" y="1669336"/>
          <a:ext cx="801259" cy="144559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0.79</cdr:x>
      <cdr:y>0.23746</cdr:y>
    </cdr:from>
    <cdr:to>
      <cdr:x>0.865</cdr:x>
      <cdr:y>0.37079</cdr:y>
    </cdr:to>
    <cdr:sp macro="" textlink="">
      <cdr:nvSpPr>
        <cdr:cNvPr id="2" name="TextBox 1"/>
        <cdr:cNvSpPr txBox="1"/>
      </cdr:nvSpPr>
      <cdr:spPr>
        <a:xfrm xmlns:a="http://schemas.openxmlformats.org/drawingml/2006/main">
          <a:off x="9631698" y="1628508"/>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Nelson up 56%</a:t>
          </a:r>
          <a:endParaRPr lang="en-US" sz="1800" dirty="0"/>
        </a:p>
      </cdr:txBody>
    </cdr:sp>
  </cdr:relSizeAnchor>
  <cdr:relSizeAnchor xmlns:cdr="http://schemas.openxmlformats.org/drawingml/2006/chartDrawing">
    <cdr:from>
      <cdr:x>0.89429</cdr:x>
      <cdr:y>0.28444</cdr:y>
    </cdr:from>
    <cdr:to>
      <cdr:x>0.94071</cdr:x>
      <cdr:y>0.44444</cdr:y>
    </cdr:to>
    <cdr:cxnSp macro="">
      <cdr:nvCxnSpPr>
        <cdr:cNvPr id="4" name="Straight Arrow Connector 3"/>
        <cdr:cNvCxnSpPr/>
      </cdr:nvCxnSpPr>
      <cdr:spPr>
        <a:xfrm xmlns:a="http://schemas.openxmlformats.org/drawingml/2006/main">
          <a:off x="10903131" y="1950720"/>
          <a:ext cx="566023" cy="109726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0.67714</cdr:x>
      <cdr:y>0.69079</cdr:y>
    </cdr:from>
    <cdr:to>
      <cdr:x>0.75214</cdr:x>
      <cdr:y>0.82413</cdr:y>
    </cdr:to>
    <cdr:sp macro="" textlink="">
      <cdr:nvSpPr>
        <cdr:cNvPr id="6" name="TextBox 5"/>
        <cdr:cNvSpPr txBox="1"/>
      </cdr:nvSpPr>
      <cdr:spPr>
        <a:xfrm xmlns:a="http://schemas.openxmlformats.org/drawingml/2006/main">
          <a:off x="8255726" y="47374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up 25%</a:t>
          </a:r>
          <a:endParaRPr lang="en-US" sz="1800" dirty="0"/>
        </a:p>
      </cdr:txBody>
    </cdr:sp>
  </cdr:relSizeAnchor>
  <cdr:relSizeAnchor xmlns:cdr="http://schemas.openxmlformats.org/drawingml/2006/chartDrawing">
    <cdr:from>
      <cdr:x>0.88714</cdr:x>
      <cdr:y>0.50921</cdr:y>
    </cdr:from>
    <cdr:to>
      <cdr:x>0.93786</cdr:x>
      <cdr:y>0.69206</cdr:y>
    </cdr:to>
    <cdr:cxnSp macro="">
      <cdr:nvCxnSpPr>
        <cdr:cNvPr id="8" name="Straight Arrow Connector 7"/>
        <cdr:cNvCxnSpPr/>
      </cdr:nvCxnSpPr>
      <cdr:spPr>
        <a:xfrm xmlns:a="http://schemas.openxmlformats.org/drawingml/2006/main" flipV="1">
          <a:off x="10816011" y="3492137"/>
          <a:ext cx="618343" cy="125401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0.94357</cdr:x>
      <cdr:y>0.51937</cdr:y>
    </cdr:from>
    <cdr:to>
      <cdr:x>1</cdr:x>
      <cdr:y>0.64254</cdr:y>
    </cdr:to>
    <cdr:sp macro="" textlink="">
      <cdr:nvSpPr>
        <cdr:cNvPr id="2" name="TextBox 1"/>
        <cdr:cNvSpPr txBox="1"/>
      </cdr:nvSpPr>
      <cdr:spPr>
        <a:xfrm xmlns:a="http://schemas.openxmlformats.org/drawingml/2006/main">
          <a:off x="11504023" y="3561806"/>
          <a:ext cx="687976" cy="8447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2,110</a:t>
          </a:r>
          <a:endParaRPr lang="en-US" sz="1800" dirty="0"/>
        </a:p>
      </cdr:txBody>
    </cdr:sp>
  </cdr:relSizeAnchor>
  <cdr:relSizeAnchor xmlns:cdr="http://schemas.openxmlformats.org/drawingml/2006/chartDrawing">
    <cdr:from>
      <cdr:x>0.97571</cdr:x>
      <cdr:y>0.56762</cdr:y>
    </cdr:from>
    <cdr:to>
      <cdr:x>0.97643</cdr:x>
      <cdr:y>0.61968</cdr:y>
    </cdr:to>
    <cdr:cxnSp macro="">
      <cdr:nvCxnSpPr>
        <cdr:cNvPr id="4" name="Straight Arrow Connector 3"/>
        <cdr:cNvCxnSpPr/>
      </cdr:nvCxnSpPr>
      <cdr:spPr>
        <a:xfrm xmlns:a="http://schemas.openxmlformats.org/drawingml/2006/main">
          <a:off x="11895908" y="3892732"/>
          <a:ext cx="8710" cy="357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0.79929</cdr:x>
      <cdr:y>0.12571</cdr:y>
    </cdr:from>
    <cdr:to>
      <cdr:x>0.87429</cdr:x>
      <cdr:y>0.25905</cdr:y>
    </cdr:to>
    <cdr:sp macro="" textlink="">
      <cdr:nvSpPr>
        <cdr:cNvPr id="2" name="TextBox 1"/>
        <cdr:cNvSpPr txBox="1"/>
      </cdr:nvSpPr>
      <cdr:spPr>
        <a:xfrm xmlns:a="http://schemas.openxmlformats.org/drawingml/2006/main">
          <a:off x="9744944" y="862119"/>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0.87071</cdr:x>
      <cdr:y>0.16889</cdr:y>
    </cdr:from>
    <cdr:to>
      <cdr:x>0.93786</cdr:x>
      <cdr:y>0.36571</cdr:y>
    </cdr:to>
    <cdr:cxnSp macro="">
      <cdr:nvCxnSpPr>
        <cdr:cNvPr id="4" name="Straight Arrow Connector 3"/>
        <cdr:cNvCxnSpPr/>
      </cdr:nvCxnSpPr>
      <cdr:spPr>
        <a:xfrm xmlns:a="http://schemas.openxmlformats.org/drawingml/2006/main">
          <a:off x="10615696" y="1158248"/>
          <a:ext cx="818693" cy="134979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0.83125</cdr:x>
      <cdr:y>0.12778</cdr:y>
    </cdr:from>
    <cdr:to>
      <cdr:x>0.90625</cdr:x>
      <cdr:y>0.26111</cdr:y>
    </cdr:to>
    <cdr:sp macro="" textlink="">
      <cdr:nvSpPr>
        <cdr:cNvPr id="2" name="TextBox 1"/>
        <cdr:cNvSpPr txBox="1"/>
      </cdr:nvSpPr>
      <cdr:spPr>
        <a:xfrm xmlns:a="http://schemas.openxmlformats.org/drawingml/2006/main">
          <a:off x="10134600" y="8763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56%</a:t>
          </a:r>
          <a:endParaRPr lang="en-US" sz="1800" dirty="0"/>
        </a:p>
      </cdr:txBody>
    </cdr:sp>
  </cdr:relSizeAnchor>
  <cdr:relSizeAnchor xmlns:cdr="http://schemas.openxmlformats.org/drawingml/2006/chartDrawing">
    <cdr:from>
      <cdr:x>0.88281</cdr:x>
      <cdr:y>0.17083</cdr:y>
    </cdr:from>
    <cdr:to>
      <cdr:x>0.93125</cdr:x>
      <cdr:y>0.32083</cdr:y>
    </cdr:to>
    <cdr:cxnSp macro="">
      <cdr:nvCxnSpPr>
        <cdr:cNvPr id="4" name="Straight Arrow Connector 3"/>
        <cdr:cNvCxnSpPr/>
      </cdr:nvCxnSpPr>
      <cdr:spPr>
        <a:xfrm xmlns:a="http://schemas.openxmlformats.org/drawingml/2006/main">
          <a:off x="10763250" y="1171575"/>
          <a:ext cx="590550" cy="10287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0.79391</cdr:x>
      <cdr:y>0.16698</cdr:y>
    </cdr:from>
    <cdr:to>
      <cdr:x>0.86891</cdr:x>
      <cdr:y>0.30032</cdr:y>
    </cdr:to>
    <cdr:sp macro="" textlink="">
      <cdr:nvSpPr>
        <cdr:cNvPr id="2" name="TextBox 1"/>
        <cdr:cNvSpPr txBox="1"/>
      </cdr:nvSpPr>
      <cdr:spPr>
        <a:xfrm xmlns:a="http://schemas.openxmlformats.org/drawingml/2006/main">
          <a:off x="9679305" y="1145164"/>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Nelson up 56%</a:t>
          </a:r>
          <a:endParaRPr lang="en-US" sz="1800" dirty="0"/>
        </a:p>
      </cdr:txBody>
    </cdr:sp>
  </cdr:relSizeAnchor>
  <cdr:relSizeAnchor xmlns:cdr="http://schemas.openxmlformats.org/drawingml/2006/chartDrawing">
    <cdr:from>
      <cdr:x>0.90234</cdr:x>
      <cdr:y>0.2125</cdr:y>
    </cdr:from>
    <cdr:to>
      <cdr:x>0.94572</cdr:x>
      <cdr:y>0.33984</cdr:y>
    </cdr:to>
    <cdr:cxnSp macro="">
      <cdr:nvCxnSpPr>
        <cdr:cNvPr id="4" name="Straight Arrow Connector 3"/>
        <cdr:cNvCxnSpPr/>
      </cdr:nvCxnSpPr>
      <cdr:spPr>
        <a:xfrm xmlns:a="http://schemas.openxmlformats.org/drawingml/2006/main">
          <a:off x="11001375" y="1457325"/>
          <a:ext cx="528800" cy="87332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0.81429</cdr:x>
      <cdr:y>0.1181</cdr:y>
    </cdr:from>
    <cdr:to>
      <cdr:x>0.88929</cdr:x>
      <cdr:y>0.25143</cdr:y>
    </cdr:to>
    <cdr:sp macro="" textlink="">
      <cdr:nvSpPr>
        <cdr:cNvPr id="2" name="TextBox 1"/>
        <cdr:cNvSpPr txBox="1"/>
      </cdr:nvSpPr>
      <cdr:spPr>
        <a:xfrm xmlns:a="http://schemas.openxmlformats.org/drawingml/2006/main">
          <a:off x="9927772"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0.16254</cdr:y>
    </cdr:from>
    <cdr:to>
      <cdr:x>0.93857</cdr:x>
      <cdr:y>0.29587</cdr:y>
    </cdr:to>
    <cdr:cxnSp macro="">
      <cdr:nvCxnSpPr>
        <cdr:cNvPr id="4" name="Straight Arrow Connector 3"/>
        <cdr:cNvCxnSpPr/>
      </cdr:nvCxnSpPr>
      <cdr:spPr>
        <a:xfrm xmlns:a="http://schemas.openxmlformats.org/drawingml/2006/main">
          <a:off x="10833463" y="1114697"/>
          <a:ext cx="6096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0.77239</cdr:x>
      <cdr:y>0.06107</cdr:y>
    </cdr:from>
    <cdr:to>
      <cdr:x>0.84739</cdr:x>
      <cdr:y>0.1944</cdr:y>
    </cdr:to>
    <cdr:sp macro="" textlink="">
      <cdr:nvSpPr>
        <cdr:cNvPr id="2" name="TextBox 1"/>
        <cdr:cNvSpPr txBox="1"/>
      </cdr:nvSpPr>
      <cdr:spPr>
        <a:xfrm xmlns:a="http://schemas.openxmlformats.org/drawingml/2006/main">
          <a:off x="9417039" y="418818"/>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Nelson up </a:t>
          </a:r>
          <a:r>
            <a:rPr lang="en-US" sz="1800" dirty="0" smtClean="0"/>
            <a:t>153</a:t>
          </a:r>
          <a:r>
            <a:rPr lang="en-US" sz="1800" dirty="0" smtClean="0"/>
            <a:t>%</a:t>
          </a:r>
          <a:endParaRPr lang="en-US" sz="1800" dirty="0"/>
        </a:p>
      </cdr:txBody>
    </cdr:sp>
  </cdr:relSizeAnchor>
  <cdr:relSizeAnchor xmlns:cdr="http://schemas.openxmlformats.org/drawingml/2006/chartDrawing">
    <cdr:from>
      <cdr:x>0.89219</cdr:x>
      <cdr:y>0.10694</cdr:y>
    </cdr:from>
    <cdr:to>
      <cdr:x>0.9392</cdr:x>
      <cdr:y>0.16889</cdr:y>
    </cdr:to>
    <cdr:cxnSp macro="">
      <cdr:nvCxnSpPr>
        <cdr:cNvPr id="4" name="Straight Arrow Connector 3"/>
        <cdr:cNvCxnSpPr/>
      </cdr:nvCxnSpPr>
      <cdr:spPr>
        <a:xfrm xmlns:a="http://schemas.openxmlformats.org/drawingml/2006/main">
          <a:off x="10877550" y="733425"/>
          <a:ext cx="573150" cy="42481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0.79571</cdr:x>
      <cdr:y>0.1181</cdr:y>
    </cdr:from>
    <cdr:to>
      <cdr:x>0.87071</cdr:x>
      <cdr:y>0.25143</cdr:y>
    </cdr:to>
    <cdr:sp macro="" textlink="">
      <cdr:nvSpPr>
        <cdr:cNvPr id="2" name="TextBox 1"/>
        <cdr:cNvSpPr txBox="1"/>
      </cdr:nvSpPr>
      <cdr:spPr>
        <a:xfrm xmlns:a="http://schemas.openxmlformats.org/drawingml/2006/main">
          <a:off x="9701348" y="8098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0.87143</cdr:x>
      <cdr:y>0.15873</cdr:y>
    </cdr:from>
    <cdr:to>
      <cdr:x>0.93429</cdr:x>
      <cdr:y>0.37968</cdr:y>
    </cdr:to>
    <cdr:cxnSp macro="">
      <cdr:nvCxnSpPr>
        <cdr:cNvPr id="4" name="Straight Arrow Connector 3"/>
        <cdr:cNvCxnSpPr/>
      </cdr:nvCxnSpPr>
      <cdr:spPr>
        <a:xfrm xmlns:a="http://schemas.openxmlformats.org/drawingml/2006/main">
          <a:off x="10624457" y="1088571"/>
          <a:ext cx="766354"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0.77429</cdr:x>
      <cdr:y>0.16635</cdr:y>
    </cdr:from>
    <cdr:to>
      <cdr:x>0.84929</cdr:x>
      <cdr:y>0.29968</cdr:y>
    </cdr:to>
    <cdr:sp macro="" textlink="">
      <cdr:nvSpPr>
        <cdr:cNvPr id="2" name="TextBox 1"/>
        <cdr:cNvSpPr txBox="1"/>
      </cdr:nvSpPr>
      <cdr:spPr>
        <a:xfrm xmlns:a="http://schemas.openxmlformats.org/drawingml/2006/main">
          <a:off x="9440092" y="114082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Nelson up 25%</a:t>
          </a:r>
          <a:endParaRPr lang="en-US" sz="1800" dirty="0"/>
        </a:p>
      </cdr:txBody>
    </cdr:sp>
  </cdr:relSizeAnchor>
  <cdr:relSizeAnchor xmlns:cdr="http://schemas.openxmlformats.org/drawingml/2006/chartDrawing">
    <cdr:from>
      <cdr:x>0.88214</cdr:x>
      <cdr:y>0.21206</cdr:y>
    </cdr:from>
    <cdr:to>
      <cdr:x>0.93286</cdr:x>
      <cdr:y>0.39365</cdr:y>
    </cdr:to>
    <cdr:cxnSp macro="">
      <cdr:nvCxnSpPr>
        <cdr:cNvPr id="4" name="Straight Arrow Connector 3"/>
        <cdr:cNvCxnSpPr/>
      </cdr:nvCxnSpPr>
      <cdr:spPr>
        <a:xfrm xmlns:a="http://schemas.openxmlformats.org/drawingml/2006/main">
          <a:off x="10755086" y="1454331"/>
          <a:ext cx="618308" cy="12453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0.66571</cdr:x>
      <cdr:y>0.71111</cdr:y>
    </cdr:from>
    <cdr:to>
      <cdr:x>0.74071</cdr:x>
      <cdr:y>0.84444</cdr:y>
    </cdr:to>
    <cdr:sp macro="" textlink="">
      <cdr:nvSpPr>
        <cdr:cNvPr id="6" name="TextBox 5"/>
        <cdr:cNvSpPr txBox="1"/>
      </cdr:nvSpPr>
      <cdr:spPr>
        <a:xfrm xmlns:a="http://schemas.openxmlformats.org/drawingml/2006/main">
          <a:off x="8116388" y="4876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down 27%</a:t>
          </a:r>
          <a:endParaRPr lang="en-US" sz="1800" dirty="0"/>
        </a:p>
      </cdr:txBody>
    </cdr:sp>
  </cdr:relSizeAnchor>
  <cdr:relSizeAnchor xmlns:cdr="http://schemas.openxmlformats.org/drawingml/2006/chartDrawing">
    <cdr:from>
      <cdr:x>0.90429</cdr:x>
      <cdr:y>0.63111</cdr:y>
    </cdr:from>
    <cdr:to>
      <cdr:x>0.94</cdr:x>
      <cdr:y>0.71365</cdr:y>
    </cdr:to>
    <cdr:cxnSp macro="">
      <cdr:nvCxnSpPr>
        <cdr:cNvPr id="8" name="Straight Arrow Connector 7"/>
        <cdr:cNvCxnSpPr/>
      </cdr:nvCxnSpPr>
      <cdr:spPr>
        <a:xfrm xmlns:a="http://schemas.openxmlformats.org/drawingml/2006/main" flipV="1">
          <a:off x="11025051" y="4328160"/>
          <a:ext cx="435429" cy="56605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solidFill>
              </a:rPr>
              <a:t>Nelson </a:t>
            </a:r>
            <a:r>
              <a:rPr lang="en-US" b="1" dirty="0" smtClean="0">
                <a:solidFill>
                  <a:schemeClr val="accent5"/>
                </a:solidFill>
              </a:rPr>
              <a:t>County Crime Trends</a:t>
            </a:r>
            <a:endParaRPr lang="en-US" b="1" dirty="0">
              <a:solidFill>
                <a:schemeClr val="accent5"/>
              </a:solidFill>
            </a:endParaRPr>
          </a:p>
        </p:txBody>
      </p:sp>
      <p:sp>
        <p:nvSpPr>
          <p:cNvPr id="3" name="Subtitle 2"/>
          <p:cNvSpPr>
            <a:spLocks noGrp="1"/>
          </p:cNvSpPr>
          <p:nvPr>
            <p:ph type="subTitle" idx="1"/>
          </p:nvPr>
        </p:nvSpPr>
        <p:spPr/>
        <p:txBody>
          <a:bodyPr/>
          <a:lstStyle/>
          <a:p>
            <a:r>
              <a:rPr lang="en-US" dirty="0" smtClean="0"/>
              <a:t>2012-2021</a:t>
            </a:r>
            <a:endParaRPr lang="en-US"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15347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00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Nelson’s </a:t>
            </a:r>
            <a:r>
              <a:rPr lang="en-US" sz="4000" b="1" dirty="0" smtClean="0">
                <a:solidFill>
                  <a:srgbClr val="0070C0"/>
                </a:solidFill>
              </a:rPr>
              <a:t>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overall Group A crime rate fell 19% from 2012 to 2021.</a:t>
            </a:r>
          </a:p>
          <a:p>
            <a:r>
              <a:rPr lang="en-US" dirty="0" smtClean="0"/>
              <a:t>The overall Group A crime rate </a:t>
            </a:r>
            <a:r>
              <a:rPr lang="en-US" dirty="0" smtClean="0"/>
              <a:t>in</a:t>
            </a:r>
            <a:r>
              <a:rPr lang="en-US" dirty="0" smtClean="0"/>
              <a:t>creased 56% </a:t>
            </a:r>
            <a:r>
              <a:rPr lang="en-US" dirty="0" smtClean="0"/>
              <a:t>in </a:t>
            </a:r>
            <a:r>
              <a:rPr lang="en-US" dirty="0" smtClean="0"/>
              <a:t>Nelson </a:t>
            </a:r>
            <a:r>
              <a:rPr lang="en-US" dirty="0" smtClean="0"/>
              <a:t>County during that time </a:t>
            </a:r>
            <a:r>
              <a:rPr lang="en-US" dirty="0" smtClean="0"/>
              <a:t>period, running counter to the statewide trend.</a:t>
            </a:r>
            <a:endParaRPr lang="en-US" dirty="0" smtClean="0"/>
          </a:p>
          <a:p>
            <a:r>
              <a:rPr lang="en-US" dirty="0" smtClean="0"/>
              <a:t>The nine Virginia counties of comparable population size </a:t>
            </a:r>
            <a:r>
              <a:rPr lang="en-US" dirty="0" smtClean="0"/>
              <a:t>to Nelson County had </a:t>
            </a:r>
            <a:r>
              <a:rPr lang="en-US" dirty="0" smtClean="0"/>
              <a:t>an average decrease in the Group A crime rate of </a:t>
            </a:r>
            <a:r>
              <a:rPr lang="en-US" dirty="0" smtClean="0"/>
              <a:t>8%.</a:t>
            </a:r>
          </a:p>
          <a:p>
            <a:r>
              <a:rPr lang="en-US" dirty="0" smtClean="0"/>
              <a:t>Nelson’s </a:t>
            </a:r>
            <a:r>
              <a:rPr lang="en-US" dirty="0" smtClean="0"/>
              <a:t>Group A crime rate </a:t>
            </a:r>
            <a:r>
              <a:rPr lang="en-US" dirty="0" smtClean="0"/>
              <a:t>rose above</a:t>
            </a:r>
            <a:r>
              <a:rPr lang="en-US" dirty="0" smtClean="0"/>
              <a:t> </a:t>
            </a:r>
            <a:r>
              <a:rPr lang="en-US" dirty="0" smtClean="0"/>
              <a:t>the </a:t>
            </a:r>
            <a:r>
              <a:rPr lang="en-US" dirty="0"/>
              <a:t>average of peer </a:t>
            </a:r>
            <a:r>
              <a:rPr lang="en-US" dirty="0" smtClean="0"/>
              <a:t>counties, </a:t>
            </a:r>
            <a:r>
              <a:rPr lang="en-US" dirty="0" smtClean="0"/>
              <a:t>beginning in 2016</a:t>
            </a:r>
            <a:r>
              <a:rPr lang="en-US" dirty="0" smtClean="0"/>
              <a:t>. </a:t>
            </a:r>
            <a:endParaRPr lang="en-US" dirty="0" smtClean="0"/>
          </a:p>
          <a:p>
            <a:r>
              <a:rPr lang="en-US" dirty="0" smtClean="0"/>
              <a:t>In 2021, </a:t>
            </a:r>
            <a:r>
              <a:rPr lang="en-US" dirty="0" smtClean="0"/>
              <a:t>Nelson </a:t>
            </a:r>
            <a:r>
              <a:rPr lang="en-US" dirty="0" smtClean="0"/>
              <a:t>County’s Group A crime rate was </a:t>
            </a:r>
            <a:r>
              <a:rPr lang="en-US" dirty="0" smtClean="0"/>
              <a:t>45.7</a:t>
            </a:r>
            <a:r>
              <a:rPr lang="en-US" dirty="0" smtClean="0"/>
              <a:t> </a:t>
            </a:r>
            <a:r>
              <a:rPr lang="en-US" dirty="0" smtClean="0"/>
              <a:t>per 1000 residents, </a:t>
            </a:r>
            <a:r>
              <a:rPr lang="en-US" dirty="0" smtClean="0"/>
              <a:t>well </a:t>
            </a:r>
            <a:r>
              <a:rPr lang="en-US" dirty="0" smtClean="0"/>
              <a:t>above</a:t>
            </a:r>
            <a:r>
              <a:rPr lang="en-US" dirty="0" smtClean="0"/>
              <a:t> </a:t>
            </a:r>
            <a:r>
              <a:rPr lang="en-US" dirty="0" smtClean="0"/>
              <a:t>the 28.0 per 1000 average rate among peer counties, and </a:t>
            </a:r>
            <a:r>
              <a:rPr lang="en-US" dirty="0" smtClean="0"/>
              <a:t>slightly above</a:t>
            </a:r>
            <a:r>
              <a:rPr lang="en-US" dirty="0" smtClean="0"/>
              <a:t> </a:t>
            </a:r>
            <a:r>
              <a:rPr lang="en-US" dirty="0" smtClean="0"/>
              <a:t>the 44.0 per 1000 statewide rate.  </a:t>
            </a:r>
          </a:p>
          <a:p>
            <a:r>
              <a:rPr lang="en-US" dirty="0" smtClean="0"/>
              <a:t>Nelson </a:t>
            </a:r>
            <a:r>
              <a:rPr lang="en-US" dirty="0" smtClean="0"/>
              <a:t>County’s 2021 overall Group A crime rate ranked </a:t>
            </a:r>
            <a:r>
              <a:rPr lang="en-US" dirty="0" smtClean="0"/>
              <a:t>40</a:t>
            </a:r>
            <a:r>
              <a:rPr lang="en-US" baseline="30000" dirty="0" smtClean="0"/>
              <a:t>th</a:t>
            </a:r>
            <a:r>
              <a:rPr lang="en-US" dirty="0" smtClean="0"/>
              <a:t> </a:t>
            </a:r>
            <a:r>
              <a:rPr lang="en-US" dirty="0" smtClean="0"/>
              <a:t>among Virginia’s 133 jurisdictions, among the </a:t>
            </a:r>
            <a:r>
              <a:rPr lang="en-US" dirty="0" smtClean="0"/>
              <a:t>top third ranked cities and counties</a:t>
            </a:r>
            <a:r>
              <a:rPr lang="en-US" dirty="0" smtClean="0"/>
              <a:t> </a:t>
            </a:r>
            <a:r>
              <a:rPr lang="en-US" dirty="0" smtClean="0"/>
              <a:t>in the Commonwealth.</a:t>
            </a:r>
          </a:p>
        </p:txBody>
      </p:sp>
    </p:spTree>
    <p:extLst>
      <p:ext uri="{BB962C8B-B14F-4D97-AF65-F5344CB8AC3E}">
        <p14:creationId xmlns:p14="http://schemas.microsoft.com/office/powerpoint/2010/main" val="39362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57755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50118089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1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609474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47834" y="4724672"/>
            <a:ext cx="3087640" cy="369332"/>
          </a:xfrm>
          <a:prstGeom prst="rect">
            <a:avLst/>
          </a:prstGeom>
          <a:noFill/>
        </p:spPr>
        <p:txBody>
          <a:bodyPr wrap="none" rtlCol="0">
            <a:spAutoFit/>
          </a:bodyPr>
          <a:lstStyle/>
          <a:p>
            <a:r>
              <a:rPr lang="en-US" dirty="0" smtClean="0"/>
              <a:t>Comparable counties down 8%</a:t>
            </a:r>
            <a:endParaRPr lang="en-US" dirty="0"/>
          </a:p>
        </p:txBody>
      </p:sp>
      <p:cxnSp>
        <p:nvCxnSpPr>
          <p:cNvPr id="5" name="Straight Arrow Connector 4"/>
          <p:cNvCxnSpPr/>
          <p:nvPr/>
        </p:nvCxnSpPr>
        <p:spPr>
          <a:xfrm flipV="1">
            <a:off x="11049000" y="3850822"/>
            <a:ext cx="384538" cy="87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622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Nelson’s </a:t>
            </a:r>
            <a:r>
              <a:rPr lang="en-US" sz="3600" b="1" dirty="0" smtClean="0">
                <a:solidFill>
                  <a:srgbClr val="0070C0"/>
                </a:solidFill>
              </a:rPr>
              <a:t>Group A Crimes Against Person Rate per 1000</a:t>
            </a:r>
            <a:endParaRPr lang="en-US" sz="3600" b="1" dirty="0">
              <a:solidFill>
                <a:srgbClr val="0070C0"/>
              </a:solidFill>
            </a:endParaRPr>
          </a:p>
        </p:txBody>
      </p:sp>
      <p:sp>
        <p:nvSpPr>
          <p:cNvPr id="3" name="Content Placeholder 2"/>
          <p:cNvSpPr>
            <a:spLocks noGrp="1"/>
          </p:cNvSpPr>
          <p:nvPr>
            <p:ph idx="1"/>
          </p:nvPr>
        </p:nvSpPr>
        <p:spPr>
          <a:xfrm>
            <a:off x="838200" y="1825625"/>
            <a:ext cx="10515600" cy="4566466"/>
          </a:xfrm>
        </p:spPr>
        <p:txBody>
          <a:bodyPr>
            <a:normAutofit fontScale="92500" lnSpcReduction="2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a:t>
            </a:r>
            <a:r>
              <a:rPr lang="en-US" dirty="0" smtClean="0"/>
              <a:t>Nelson </a:t>
            </a:r>
            <a:r>
              <a:rPr lang="en-US" dirty="0" smtClean="0"/>
              <a:t>County </a:t>
            </a:r>
            <a:r>
              <a:rPr lang="en-US" dirty="0" smtClean="0"/>
              <a:t>in</a:t>
            </a:r>
            <a:r>
              <a:rPr lang="en-US" dirty="0" smtClean="0"/>
              <a:t>creased 153% during the same time period, with all of that increase occurring after 2015.</a:t>
            </a:r>
            <a:endParaRPr lang="en-US" dirty="0" smtClean="0"/>
          </a:p>
          <a:p>
            <a:r>
              <a:rPr lang="en-US" dirty="0" smtClean="0"/>
              <a:t>By comparison, nine Virginia counties of comparable population size averaged a </a:t>
            </a:r>
            <a:r>
              <a:rPr lang="en-US" dirty="0"/>
              <a:t>5</a:t>
            </a:r>
            <a:r>
              <a:rPr lang="en-US" dirty="0" smtClean="0"/>
              <a:t>% increase in Crimes Against Person.</a:t>
            </a:r>
          </a:p>
          <a:p>
            <a:r>
              <a:rPr lang="en-US" dirty="0" smtClean="0"/>
              <a:t>Nelson </a:t>
            </a:r>
            <a:r>
              <a:rPr lang="en-US" dirty="0" smtClean="0"/>
              <a:t>County’s </a:t>
            </a:r>
            <a:r>
              <a:rPr lang="en-US" dirty="0"/>
              <a:t>rate </a:t>
            </a:r>
            <a:r>
              <a:rPr lang="en-US" dirty="0" smtClean="0"/>
              <a:t>was above the </a:t>
            </a:r>
            <a:r>
              <a:rPr lang="en-US" dirty="0"/>
              <a:t>peer county </a:t>
            </a:r>
            <a:r>
              <a:rPr lang="en-US" dirty="0" smtClean="0"/>
              <a:t>average in </a:t>
            </a:r>
            <a:r>
              <a:rPr lang="en-US" dirty="0" smtClean="0"/>
              <a:t>seven</a:t>
            </a:r>
            <a:r>
              <a:rPr lang="en-US" dirty="0" smtClean="0"/>
              <a:t> </a:t>
            </a:r>
            <a:r>
              <a:rPr lang="en-US" dirty="0" smtClean="0"/>
              <a:t>of the ten years studied.</a:t>
            </a:r>
          </a:p>
          <a:p>
            <a:r>
              <a:rPr lang="en-US" dirty="0"/>
              <a:t>In 2021, </a:t>
            </a:r>
            <a:r>
              <a:rPr lang="en-US" dirty="0" smtClean="0"/>
              <a:t>Nelson </a:t>
            </a:r>
            <a:r>
              <a:rPr lang="en-US" dirty="0"/>
              <a:t>County’s </a:t>
            </a:r>
            <a:r>
              <a:rPr lang="en-US" dirty="0" smtClean="0"/>
              <a:t>Crimes Against Person </a:t>
            </a:r>
            <a:r>
              <a:rPr lang="en-US" dirty="0"/>
              <a:t>rate was </a:t>
            </a:r>
            <a:r>
              <a:rPr lang="en-US" dirty="0" smtClean="0"/>
              <a:t>12.7</a:t>
            </a:r>
            <a:r>
              <a:rPr lang="en-US" dirty="0" smtClean="0"/>
              <a:t> </a:t>
            </a:r>
            <a:r>
              <a:rPr lang="en-US" dirty="0"/>
              <a:t>per 1000 </a:t>
            </a:r>
            <a:r>
              <a:rPr lang="en-US" dirty="0" smtClean="0"/>
              <a:t>residents, </a:t>
            </a:r>
            <a:r>
              <a:rPr lang="en-US" dirty="0" smtClean="0"/>
              <a:t>above</a:t>
            </a:r>
            <a:r>
              <a:rPr lang="en-US" dirty="0" smtClean="0"/>
              <a:t> </a:t>
            </a:r>
            <a:r>
              <a:rPr lang="en-US" dirty="0" smtClean="0"/>
              <a:t>the average of 8.5 per 1000 among comparable </a:t>
            </a:r>
            <a:r>
              <a:rPr lang="en-US" dirty="0" smtClean="0"/>
              <a:t>counties and </a:t>
            </a:r>
            <a:r>
              <a:rPr lang="en-US" dirty="0" smtClean="0"/>
              <a:t>the 11.9 per 1000 statewide </a:t>
            </a:r>
            <a:r>
              <a:rPr lang="en-US" dirty="0"/>
              <a:t>rate.  </a:t>
            </a:r>
            <a:endParaRPr lang="en-US" dirty="0" smtClean="0"/>
          </a:p>
          <a:p>
            <a:r>
              <a:rPr lang="en-US" dirty="0" smtClean="0"/>
              <a:t>Nelson’s </a:t>
            </a:r>
            <a:r>
              <a:rPr lang="en-US" dirty="0" smtClean="0"/>
              <a:t>Crimes Against Person rate in 2021 ranked </a:t>
            </a:r>
            <a:r>
              <a:rPr lang="en-US" dirty="0" smtClean="0"/>
              <a:t>37</a:t>
            </a:r>
            <a:r>
              <a:rPr lang="en-US" baseline="30000" dirty="0" smtClean="0"/>
              <a:t>th</a:t>
            </a:r>
            <a:r>
              <a:rPr lang="en-US" dirty="0" smtClean="0"/>
              <a:t> </a:t>
            </a:r>
            <a:r>
              <a:rPr lang="en-US" dirty="0" smtClean="0"/>
              <a:t>among Virginia’s 133 jurisdictions, placing it in </a:t>
            </a:r>
            <a:r>
              <a:rPr lang="en-US" dirty="0" smtClean="0"/>
              <a:t>the top third of</a:t>
            </a:r>
            <a:r>
              <a:rPr lang="en-US" dirty="0" smtClean="0"/>
              <a:t> </a:t>
            </a:r>
            <a:r>
              <a:rPr lang="en-US" dirty="0" smtClean="0"/>
              <a:t>Virginia cities and counties.</a:t>
            </a:r>
          </a:p>
        </p:txBody>
      </p:sp>
    </p:spTree>
    <p:extLst>
      <p:ext uri="{BB962C8B-B14F-4D97-AF65-F5344CB8AC3E}">
        <p14:creationId xmlns:p14="http://schemas.microsoft.com/office/powerpoint/2010/main" val="74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35898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24466517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829800" y="2371725"/>
            <a:ext cx="1023037" cy="369332"/>
          </a:xfrm>
          <a:prstGeom prst="rect">
            <a:avLst/>
          </a:prstGeom>
          <a:noFill/>
        </p:spPr>
        <p:txBody>
          <a:bodyPr wrap="none" rtlCol="0">
            <a:spAutoFit/>
          </a:bodyPr>
          <a:lstStyle/>
          <a:p>
            <a:r>
              <a:rPr lang="en-US" dirty="0" smtClean="0"/>
              <a:t>Up 153%</a:t>
            </a:r>
            <a:endParaRPr lang="en-US" dirty="0"/>
          </a:p>
        </p:txBody>
      </p:sp>
      <p:cxnSp>
        <p:nvCxnSpPr>
          <p:cNvPr id="5" name="Straight Arrow Connector 4"/>
          <p:cNvCxnSpPr/>
          <p:nvPr/>
        </p:nvCxnSpPr>
        <p:spPr>
          <a:xfrm flipV="1">
            <a:off x="10546080" y="913039"/>
            <a:ext cx="901337" cy="1458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195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6607575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597264" y="4333875"/>
            <a:ext cx="2801601" cy="369332"/>
          </a:xfrm>
          <a:prstGeom prst="rect">
            <a:avLst/>
          </a:prstGeom>
          <a:noFill/>
        </p:spPr>
        <p:txBody>
          <a:bodyPr wrap="none" rtlCol="0">
            <a:spAutoFit/>
          </a:bodyPr>
          <a:lstStyle/>
          <a:p>
            <a:r>
              <a:rPr lang="en-US" dirty="0" smtClean="0"/>
              <a:t>Comparable counties up 5%</a:t>
            </a:r>
            <a:endParaRPr lang="en-US" dirty="0"/>
          </a:p>
        </p:txBody>
      </p:sp>
      <p:cxnSp>
        <p:nvCxnSpPr>
          <p:cNvPr id="5" name="Straight Arrow Connector 4"/>
          <p:cNvCxnSpPr/>
          <p:nvPr/>
        </p:nvCxnSpPr>
        <p:spPr>
          <a:xfrm flipV="1">
            <a:off x="11115675" y="3429001"/>
            <a:ext cx="350954" cy="904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834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Nelson’s </a:t>
            </a:r>
            <a:r>
              <a:rPr lang="en-US" sz="3600" b="1" dirty="0" smtClean="0">
                <a:solidFill>
                  <a:srgbClr val="0070C0"/>
                </a:solidFill>
              </a:rPr>
              <a:t>Group A Crimes Against Property Rate per 1000</a:t>
            </a:r>
            <a:endParaRPr lang="en-US" sz="3600" b="1" dirty="0">
              <a:solidFill>
                <a:srgbClr val="0070C0"/>
              </a:solidFill>
            </a:endParaRPr>
          </a:p>
        </p:txBody>
      </p:sp>
      <p:sp>
        <p:nvSpPr>
          <p:cNvPr id="3" name="Content Placeholder 2"/>
          <p:cNvSpPr>
            <a:spLocks noGrp="1"/>
          </p:cNvSpPr>
          <p:nvPr>
            <p:ph idx="1"/>
          </p:nvPr>
        </p:nvSpPr>
        <p:spPr>
          <a:xfrm>
            <a:off x="838200" y="1825625"/>
            <a:ext cx="10515600" cy="4627426"/>
          </a:xfrm>
        </p:spPr>
        <p:txBody>
          <a:bodyPr>
            <a:normAutofit fontScale="92500" lnSpcReduction="2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a:t>
            </a:r>
            <a:r>
              <a:rPr lang="en-US" dirty="0" smtClean="0"/>
              <a:t>Nelson </a:t>
            </a:r>
            <a:r>
              <a:rPr lang="en-US" dirty="0" smtClean="0"/>
              <a:t>County </a:t>
            </a:r>
            <a:r>
              <a:rPr lang="en-US" dirty="0" smtClean="0"/>
              <a:t>increased 25% during the same time frame.</a:t>
            </a:r>
          </a:p>
          <a:p>
            <a:r>
              <a:rPr lang="en-US" dirty="0" smtClean="0"/>
              <a:t>Nine </a:t>
            </a:r>
            <a:r>
              <a:rPr lang="en-US" dirty="0" smtClean="0"/>
              <a:t>peer counties averaged a decrease in Crimes Against Property of 27%, similar </a:t>
            </a:r>
            <a:r>
              <a:rPr lang="en-US" dirty="0" smtClean="0"/>
              <a:t>to </a:t>
            </a:r>
            <a:r>
              <a:rPr lang="en-US" dirty="0" smtClean="0"/>
              <a:t>the statewide decrease.</a:t>
            </a:r>
          </a:p>
          <a:p>
            <a:r>
              <a:rPr lang="en-US" dirty="0" smtClean="0"/>
              <a:t>Nelson County’s </a:t>
            </a:r>
            <a:r>
              <a:rPr lang="en-US" dirty="0"/>
              <a:t>rate </a:t>
            </a:r>
            <a:r>
              <a:rPr lang="en-US" dirty="0" smtClean="0"/>
              <a:t>was above </a:t>
            </a:r>
            <a:r>
              <a:rPr lang="en-US" dirty="0"/>
              <a:t>the peer county </a:t>
            </a:r>
            <a:r>
              <a:rPr lang="en-US" dirty="0" smtClean="0"/>
              <a:t>average </a:t>
            </a:r>
            <a:r>
              <a:rPr lang="en-US" dirty="0" smtClean="0"/>
              <a:t>in every year from </a:t>
            </a:r>
            <a:r>
              <a:rPr lang="en-US" dirty="0" smtClean="0"/>
              <a:t>2012 to 2021.</a:t>
            </a:r>
          </a:p>
          <a:p>
            <a:r>
              <a:rPr lang="en-US" dirty="0" smtClean="0"/>
              <a:t>In 2021, </a:t>
            </a:r>
            <a:r>
              <a:rPr lang="en-US" dirty="0" smtClean="0"/>
              <a:t>Nelson </a:t>
            </a:r>
            <a:r>
              <a:rPr lang="en-US" dirty="0" smtClean="0"/>
              <a:t>County’s Crime Against Property rate was </a:t>
            </a:r>
            <a:r>
              <a:rPr lang="en-US" dirty="0" smtClean="0"/>
              <a:t>28.2</a:t>
            </a:r>
            <a:r>
              <a:rPr lang="en-US" dirty="0" smtClean="0"/>
              <a:t> </a:t>
            </a:r>
            <a:r>
              <a:rPr lang="en-US" dirty="0" smtClean="0"/>
              <a:t>per 1000 residents, </a:t>
            </a:r>
            <a:r>
              <a:rPr lang="en-US" dirty="0" smtClean="0"/>
              <a:t>more than twice </a:t>
            </a:r>
            <a:r>
              <a:rPr lang="en-US" dirty="0" smtClean="0"/>
              <a:t>the rate of 14.0 per 1000 for the average of peer counties and </a:t>
            </a:r>
            <a:r>
              <a:rPr lang="en-US" dirty="0" smtClean="0"/>
              <a:t>above</a:t>
            </a:r>
            <a:r>
              <a:rPr lang="en-US" dirty="0" smtClean="0"/>
              <a:t> </a:t>
            </a:r>
            <a:r>
              <a:rPr lang="en-US" dirty="0" smtClean="0"/>
              <a:t>the 25.9 per 1000 statewide rate.</a:t>
            </a:r>
          </a:p>
          <a:p>
            <a:r>
              <a:rPr lang="en-US" dirty="0" smtClean="0"/>
              <a:t>Nelson’s </a:t>
            </a:r>
            <a:r>
              <a:rPr lang="en-US" dirty="0" smtClean="0"/>
              <a:t>Crimes Against Property rate in 2021 ranked </a:t>
            </a:r>
            <a:r>
              <a:rPr lang="en-US" dirty="0" smtClean="0"/>
              <a:t>30</a:t>
            </a:r>
            <a:r>
              <a:rPr lang="en-US" baseline="30000" dirty="0" smtClean="0"/>
              <a:t>th</a:t>
            </a:r>
            <a:r>
              <a:rPr lang="en-US" dirty="0" smtClean="0"/>
              <a:t> </a:t>
            </a:r>
            <a:r>
              <a:rPr lang="en-US" dirty="0" smtClean="0"/>
              <a:t>among Virginia’s 133 jurisdictions, placing the county in the </a:t>
            </a:r>
            <a:r>
              <a:rPr lang="en-US" dirty="0" smtClean="0"/>
              <a:t>highest</a:t>
            </a:r>
            <a:r>
              <a:rPr lang="en-US" dirty="0" smtClean="0"/>
              <a:t> </a:t>
            </a:r>
            <a:r>
              <a:rPr lang="en-US" dirty="0" smtClean="0"/>
              <a:t>quartile in the Commonwealth.</a:t>
            </a:r>
          </a:p>
        </p:txBody>
      </p:sp>
    </p:spTree>
    <p:extLst>
      <p:ext uri="{BB962C8B-B14F-4D97-AF65-F5344CB8AC3E}">
        <p14:creationId xmlns:p14="http://schemas.microsoft.com/office/powerpoint/2010/main" val="21979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a:t>
            </a:r>
            <a:r>
              <a:rPr lang="en-US" sz="2400" dirty="0" smtClean="0"/>
              <a:t>Nelson </a:t>
            </a:r>
            <a:r>
              <a:rPr lang="en-US" sz="2400" dirty="0" smtClean="0"/>
              <a:t>County.</a:t>
            </a:r>
          </a:p>
          <a:p>
            <a:r>
              <a:rPr lang="en-US" sz="2400" dirty="0" smtClean="0"/>
              <a:t>2012-2021 crime rates for </a:t>
            </a:r>
            <a:r>
              <a:rPr lang="en-US" sz="2400" dirty="0" smtClean="0"/>
              <a:t>Nelson </a:t>
            </a:r>
            <a:r>
              <a:rPr lang="en-US" sz="2400" dirty="0" smtClean="0"/>
              <a:t>County were also compared to the average rates of nine other Virginia counties of similar population size (Allegheny, Amelia, Appomattox, Clarke, Lunenburg, Northumberland and Nottoway Counties). </a:t>
            </a:r>
            <a:r>
              <a:rPr lang="en-US" sz="2400" dirty="0" smtClean="0"/>
              <a:t>Madison</a:t>
            </a:r>
            <a:r>
              <a:rPr lang="en-US" sz="2400" dirty="0" smtClean="0"/>
              <a:t> </a:t>
            </a:r>
            <a:r>
              <a:rPr lang="en-US" sz="2400" dirty="0" smtClean="0"/>
              <a:t>County, a fellow CCJB jurisdiction, was excluded from the comparison group.</a:t>
            </a:r>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30108549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797143" y="809897"/>
            <a:ext cx="906017" cy="369332"/>
          </a:xfrm>
          <a:prstGeom prst="rect">
            <a:avLst/>
          </a:prstGeom>
          <a:noFill/>
        </p:spPr>
        <p:txBody>
          <a:bodyPr wrap="none" rtlCol="0">
            <a:spAutoFit/>
          </a:bodyPr>
          <a:lstStyle/>
          <a:p>
            <a:r>
              <a:rPr lang="en-US" dirty="0" smtClean="0"/>
              <a:t>Up 25%</a:t>
            </a:r>
            <a:endParaRPr lang="en-US" dirty="0"/>
          </a:p>
        </p:txBody>
      </p:sp>
      <p:cxnSp>
        <p:nvCxnSpPr>
          <p:cNvPr id="6" name="Straight Arrow Connector 5"/>
          <p:cNvCxnSpPr/>
          <p:nvPr/>
        </p:nvCxnSpPr>
        <p:spPr>
          <a:xfrm>
            <a:off x="10467703" y="1123406"/>
            <a:ext cx="940526" cy="1524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015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016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Nelson’s </a:t>
            </a:r>
            <a:r>
              <a:rPr lang="en-US" sz="3600" b="1" dirty="0" smtClean="0">
                <a:solidFill>
                  <a:srgbClr val="0070C0"/>
                </a:solidFill>
              </a:rPr>
              <a:t>Group A Crimes Against Society Rates per 1000</a:t>
            </a:r>
            <a:endParaRPr lang="en-US" sz="3600" b="1" dirty="0">
              <a:solidFill>
                <a:srgbClr val="0070C0"/>
              </a:solidFill>
            </a:endParaRPr>
          </a:p>
        </p:txBody>
      </p:sp>
      <p:sp>
        <p:nvSpPr>
          <p:cNvPr id="3" name="Content Placeholder 2"/>
          <p:cNvSpPr>
            <a:spLocks noGrp="1"/>
          </p:cNvSpPr>
          <p:nvPr>
            <p:ph idx="1"/>
          </p:nvPr>
        </p:nvSpPr>
        <p:spPr>
          <a:xfrm>
            <a:off x="838200" y="1825624"/>
            <a:ext cx="10515600" cy="5032376"/>
          </a:xfrm>
        </p:spPr>
        <p:txBody>
          <a:bodyPr>
            <a:normAutofit fontScale="85000" lnSpcReduction="20000"/>
          </a:bodyPr>
          <a:lstStyle/>
          <a:p>
            <a:r>
              <a:rPr lang="en-US" dirty="0" smtClean="0"/>
              <a:t>Statewide, the Crimes Against Society rate per 1000 increased 3% from 2012 to 2021.</a:t>
            </a:r>
          </a:p>
          <a:p>
            <a:r>
              <a:rPr lang="en-US" dirty="0" smtClean="0"/>
              <a:t>The Crimes </a:t>
            </a:r>
            <a:r>
              <a:rPr lang="en-US" dirty="0"/>
              <a:t>Against </a:t>
            </a:r>
            <a:r>
              <a:rPr lang="en-US" dirty="0" smtClean="0"/>
              <a:t>Society rate in </a:t>
            </a:r>
            <a:r>
              <a:rPr lang="en-US" dirty="0" smtClean="0"/>
              <a:t>Nelson </a:t>
            </a:r>
            <a:r>
              <a:rPr lang="en-US" dirty="0" smtClean="0"/>
              <a:t>County </a:t>
            </a:r>
            <a:r>
              <a:rPr lang="en-US" dirty="0" smtClean="0"/>
              <a:t>increased 56</a:t>
            </a:r>
            <a:r>
              <a:rPr lang="en-US" dirty="0" smtClean="0"/>
              <a:t>% </a:t>
            </a:r>
            <a:r>
              <a:rPr lang="en-US" dirty="0" smtClean="0"/>
              <a:t>during that </a:t>
            </a:r>
            <a:r>
              <a:rPr lang="en-US" dirty="0" smtClean="0"/>
              <a:t>time </a:t>
            </a:r>
            <a:r>
              <a:rPr lang="en-US" dirty="0" smtClean="0"/>
              <a:t>period, </a:t>
            </a:r>
            <a:r>
              <a:rPr lang="en-US" dirty="0" smtClean="0"/>
              <a:t>with much </a:t>
            </a:r>
            <a:r>
              <a:rPr lang="en-US" dirty="0" smtClean="0"/>
              <a:t>of that increase taking </a:t>
            </a:r>
            <a:r>
              <a:rPr lang="en-US" dirty="0" smtClean="0"/>
              <a:t>place between 2016 and 2018.</a:t>
            </a:r>
            <a:endParaRPr lang="en-US" dirty="0" smtClean="0"/>
          </a:p>
          <a:p>
            <a:r>
              <a:rPr lang="en-US" dirty="0" smtClean="0"/>
              <a:t>The nine Virginia counties of comparable population size averaged a 25% increase in Crimes Against </a:t>
            </a:r>
            <a:r>
              <a:rPr lang="en-US" dirty="0" smtClean="0"/>
              <a:t>Society, less than half the rate of increase observed in Nelson County.</a:t>
            </a:r>
            <a:endParaRPr lang="en-US" dirty="0" smtClean="0"/>
          </a:p>
          <a:p>
            <a:r>
              <a:rPr lang="en-US" dirty="0" smtClean="0"/>
              <a:t>Nelson’s </a:t>
            </a:r>
            <a:r>
              <a:rPr lang="en-US" dirty="0" smtClean="0"/>
              <a:t>Crimes Against Society rate </a:t>
            </a:r>
            <a:r>
              <a:rPr lang="en-US" dirty="0" smtClean="0"/>
              <a:t>was below that of peer counties until 2016, above the peer county average until 2020, and then back below that of its peers in 2020-21. </a:t>
            </a:r>
          </a:p>
          <a:p>
            <a:r>
              <a:rPr lang="en-US" dirty="0" smtClean="0"/>
              <a:t>In </a:t>
            </a:r>
            <a:r>
              <a:rPr lang="en-US" dirty="0" smtClean="0"/>
              <a:t>2021, </a:t>
            </a:r>
            <a:r>
              <a:rPr lang="en-US" dirty="0" smtClean="0"/>
              <a:t>Nelson </a:t>
            </a:r>
            <a:r>
              <a:rPr lang="en-US" dirty="0" smtClean="0"/>
              <a:t>County’s Crimes Against Society rate was </a:t>
            </a:r>
            <a:r>
              <a:rPr lang="en-US" dirty="0" smtClean="0"/>
              <a:t>4.8 </a:t>
            </a:r>
            <a:r>
              <a:rPr lang="en-US" dirty="0" smtClean="0"/>
              <a:t>per 1000 residents, </a:t>
            </a:r>
            <a:r>
              <a:rPr lang="en-US" dirty="0" smtClean="0"/>
              <a:t>below </a:t>
            </a:r>
            <a:r>
              <a:rPr lang="en-US" dirty="0" smtClean="0"/>
              <a:t>the </a:t>
            </a:r>
            <a:r>
              <a:rPr lang="en-US" dirty="0" smtClean="0"/>
              <a:t>rate of 5.6 per 1000 for the average of peer counties and the 6.2 per 1000 statewide rate.</a:t>
            </a:r>
          </a:p>
          <a:p>
            <a:r>
              <a:rPr lang="en-US" dirty="0" smtClean="0"/>
              <a:t>Nelson’s </a:t>
            </a:r>
            <a:r>
              <a:rPr lang="en-US" dirty="0" smtClean="0"/>
              <a:t>Crimes Against Society rate in 2021 ranked </a:t>
            </a:r>
            <a:r>
              <a:rPr lang="en-US" dirty="0" smtClean="0"/>
              <a:t>87</a:t>
            </a:r>
            <a:r>
              <a:rPr lang="en-US" baseline="30000" dirty="0" smtClean="0"/>
              <a:t>th</a:t>
            </a:r>
            <a:r>
              <a:rPr lang="en-US" dirty="0" smtClean="0"/>
              <a:t> </a:t>
            </a:r>
            <a:r>
              <a:rPr lang="en-US" dirty="0" smtClean="0"/>
              <a:t>among Virginia’s 133 jurisdictions, placing the county </a:t>
            </a:r>
            <a:r>
              <a:rPr lang="en-US" dirty="0" smtClean="0"/>
              <a:t>in the bottom half of</a:t>
            </a:r>
            <a:r>
              <a:rPr lang="en-US" dirty="0" smtClean="0"/>
              <a:t> </a:t>
            </a:r>
            <a:r>
              <a:rPr lang="en-US" dirty="0" smtClean="0"/>
              <a:t>the Commonwealth’s cities and counties.</a:t>
            </a:r>
          </a:p>
        </p:txBody>
      </p:sp>
    </p:spTree>
    <p:extLst>
      <p:ext uri="{BB962C8B-B14F-4D97-AF65-F5344CB8AC3E}">
        <p14:creationId xmlns:p14="http://schemas.microsoft.com/office/powerpoint/2010/main" val="1883592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3899081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59735616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858375" y="885825"/>
            <a:ext cx="906017" cy="369332"/>
          </a:xfrm>
          <a:prstGeom prst="rect">
            <a:avLst/>
          </a:prstGeom>
          <a:noFill/>
        </p:spPr>
        <p:txBody>
          <a:bodyPr wrap="none" rtlCol="0">
            <a:spAutoFit/>
          </a:bodyPr>
          <a:lstStyle/>
          <a:p>
            <a:r>
              <a:rPr lang="en-US" dirty="0" smtClean="0"/>
              <a:t>Up 56%</a:t>
            </a:r>
            <a:endParaRPr lang="en-US" dirty="0"/>
          </a:p>
        </p:txBody>
      </p:sp>
      <p:cxnSp>
        <p:nvCxnSpPr>
          <p:cNvPr id="6" name="Straight Arrow Connector 5"/>
          <p:cNvCxnSpPr/>
          <p:nvPr/>
        </p:nvCxnSpPr>
        <p:spPr>
          <a:xfrm>
            <a:off x="10515600" y="1181100"/>
            <a:ext cx="866775" cy="1800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664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833583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8957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a:xfrm>
            <a:off x="838200" y="1825625"/>
            <a:ext cx="10515600" cy="4679678"/>
          </a:xfrm>
        </p:spPr>
        <p:txBody>
          <a:bodyPr>
            <a:normAutofit fontScale="92500" lnSpcReduction="20000"/>
          </a:bodyPr>
          <a:lstStyle/>
          <a:p>
            <a:r>
              <a:rPr lang="en-US" dirty="0" smtClean="0"/>
              <a:t>The overall Group A crime rate </a:t>
            </a:r>
            <a:r>
              <a:rPr lang="en-US" dirty="0"/>
              <a:t>in </a:t>
            </a:r>
            <a:r>
              <a:rPr lang="en-US" dirty="0" smtClean="0"/>
              <a:t>Nelson County </a:t>
            </a:r>
            <a:r>
              <a:rPr lang="en-US" dirty="0" smtClean="0"/>
              <a:t>trended </a:t>
            </a:r>
            <a:r>
              <a:rPr lang="en-US" dirty="0" smtClean="0"/>
              <a:t>upward</a:t>
            </a:r>
            <a:r>
              <a:rPr lang="en-US" dirty="0" smtClean="0"/>
              <a:t> </a:t>
            </a:r>
            <a:r>
              <a:rPr lang="en-US" dirty="0" smtClean="0"/>
              <a:t>significantly </a:t>
            </a:r>
            <a:r>
              <a:rPr lang="en-US" dirty="0" smtClean="0"/>
              <a:t>from 2012 to 2021</a:t>
            </a:r>
            <a:r>
              <a:rPr lang="en-US" dirty="0" smtClean="0"/>
              <a:t> (</a:t>
            </a:r>
            <a:r>
              <a:rPr lang="en-US" dirty="0" smtClean="0"/>
              <a:t>up</a:t>
            </a:r>
            <a:r>
              <a:rPr lang="en-US" dirty="0" smtClean="0"/>
              <a:t> 56%), while the statewide rate trended down 19%. </a:t>
            </a:r>
            <a:endParaRPr lang="en-US" dirty="0" smtClean="0"/>
          </a:p>
          <a:p>
            <a:r>
              <a:rPr lang="en-US" dirty="0" smtClean="0"/>
              <a:t>In 2021, </a:t>
            </a:r>
            <a:r>
              <a:rPr lang="en-US" dirty="0" smtClean="0"/>
              <a:t>Nelson </a:t>
            </a:r>
            <a:r>
              <a:rPr lang="en-US" dirty="0" smtClean="0"/>
              <a:t>County’s overall Group A crime rate </a:t>
            </a:r>
            <a:r>
              <a:rPr lang="en-US" dirty="0" smtClean="0"/>
              <a:t>was ranked in </a:t>
            </a:r>
            <a:r>
              <a:rPr lang="en-US" dirty="0" smtClean="0"/>
              <a:t>the </a:t>
            </a:r>
            <a:r>
              <a:rPr lang="en-US" dirty="0" smtClean="0"/>
              <a:t>top third</a:t>
            </a:r>
            <a:r>
              <a:rPr lang="en-US" dirty="0" smtClean="0"/>
              <a:t> </a:t>
            </a:r>
            <a:r>
              <a:rPr lang="en-US" dirty="0" smtClean="0"/>
              <a:t>of Virginia’s 133 jurisdictions </a:t>
            </a:r>
            <a:r>
              <a:rPr lang="en-US" dirty="0" smtClean="0"/>
              <a:t>(</a:t>
            </a:r>
            <a:r>
              <a:rPr lang="en-US" dirty="0" smtClean="0"/>
              <a:t>40</a:t>
            </a:r>
            <a:r>
              <a:rPr lang="en-US" baseline="30000" dirty="0" smtClean="0"/>
              <a:t>th</a:t>
            </a:r>
            <a:r>
              <a:rPr lang="en-US" dirty="0"/>
              <a:t>)</a:t>
            </a:r>
            <a:r>
              <a:rPr lang="en-US" dirty="0" smtClean="0"/>
              <a:t>.</a:t>
            </a:r>
          </a:p>
          <a:p>
            <a:r>
              <a:rPr lang="en-US" dirty="0" smtClean="0"/>
              <a:t>Nelson </a:t>
            </a:r>
            <a:r>
              <a:rPr lang="en-US" dirty="0" smtClean="0"/>
              <a:t>County’s Crimes Against Person rate </a:t>
            </a:r>
            <a:r>
              <a:rPr lang="en-US" dirty="0" smtClean="0"/>
              <a:t>was up 153</a:t>
            </a:r>
            <a:r>
              <a:rPr lang="en-US" dirty="0" smtClean="0"/>
              <a:t>% </a:t>
            </a:r>
            <a:r>
              <a:rPr lang="en-US" dirty="0" smtClean="0"/>
              <a:t>from 2012 to 2021, </a:t>
            </a:r>
            <a:r>
              <a:rPr lang="en-US" dirty="0" smtClean="0"/>
              <a:t>while the </a:t>
            </a:r>
            <a:r>
              <a:rPr lang="en-US" dirty="0" smtClean="0"/>
              <a:t>Crimes </a:t>
            </a:r>
            <a:r>
              <a:rPr lang="en-US" dirty="0" smtClean="0"/>
              <a:t>Against </a:t>
            </a:r>
            <a:r>
              <a:rPr lang="en-US" dirty="0" smtClean="0"/>
              <a:t>Property rate </a:t>
            </a:r>
            <a:r>
              <a:rPr lang="en-US" dirty="0" smtClean="0"/>
              <a:t>increased </a:t>
            </a:r>
            <a:r>
              <a:rPr lang="en-US" dirty="0" smtClean="0"/>
              <a:t>25% and the Crimes </a:t>
            </a:r>
            <a:r>
              <a:rPr lang="en-US" dirty="0" smtClean="0"/>
              <a:t>Against Society </a:t>
            </a:r>
            <a:r>
              <a:rPr lang="en-US" dirty="0" smtClean="0"/>
              <a:t>rate</a:t>
            </a:r>
            <a:r>
              <a:rPr lang="en-US" dirty="0" smtClean="0"/>
              <a:t> rose 56%.</a:t>
            </a:r>
            <a:endParaRPr lang="en-US" dirty="0" smtClean="0"/>
          </a:p>
          <a:p>
            <a:r>
              <a:rPr lang="en-US" dirty="0" smtClean="0"/>
              <a:t>In 2021, </a:t>
            </a:r>
            <a:r>
              <a:rPr lang="en-US" dirty="0" smtClean="0"/>
              <a:t>Nelson </a:t>
            </a:r>
            <a:r>
              <a:rPr lang="en-US" dirty="0" smtClean="0"/>
              <a:t>County’s overall Group A crime rate </a:t>
            </a:r>
            <a:r>
              <a:rPr lang="en-US" dirty="0" smtClean="0"/>
              <a:t>was well above</a:t>
            </a:r>
            <a:r>
              <a:rPr lang="en-US" dirty="0" smtClean="0"/>
              <a:t> </a:t>
            </a:r>
            <a:r>
              <a:rPr lang="en-US" dirty="0" smtClean="0"/>
              <a:t>the average rate of comparable counties, and </a:t>
            </a:r>
            <a:r>
              <a:rPr lang="en-US" dirty="0" smtClean="0"/>
              <a:t>slightly above</a:t>
            </a:r>
            <a:r>
              <a:rPr lang="en-US" dirty="0" smtClean="0"/>
              <a:t> </a:t>
            </a:r>
            <a:r>
              <a:rPr lang="en-US" dirty="0" smtClean="0"/>
              <a:t>the statewide rate.  This was also true in </a:t>
            </a:r>
            <a:r>
              <a:rPr lang="en-US" dirty="0" smtClean="0"/>
              <a:t>the </a:t>
            </a:r>
            <a:r>
              <a:rPr lang="en-US" dirty="0" smtClean="0"/>
              <a:t>categories of Crimes Against Person and Crimes Against Property .</a:t>
            </a:r>
            <a:endParaRPr lang="en-US" dirty="0" smtClean="0"/>
          </a:p>
          <a:p>
            <a:r>
              <a:rPr lang="en-US" dirty="0" smtClean="0"/>
              <a:t>Nelson </a:t>
            </a:r>
            <a:r>
              <a:rPr lang="en-US" dirty="0" smtClean="0"/>
              <a:t>County’s Crimes Against Society rate </a:t>
            </a:r>
            <a:r>
              <a:rPr lang="en-US" dirty="0" smtClean="0"/>
              <a:t>fell</a:t>
            </a:r>
            <a:r>
              <a:rPr lang="en-US" dirty="0" smtClean="0"/>
              <a:t> sharply after 2018, and was below the peer county and statewide rate in 2021.</a:t>
            </a:r>
            <a:endParaRPr lang="en-US" dirty="0" smtClean="0"/>
          </a:p>
          <a:p>
            <a:endParaRPr lang="en-US" dirty="0"/>
          </a:p>
        </p:txBody>
      </p:sp>
    </p:spTree>
    <p:extLst>
      <p:ext uri="{BB962C8B-B14F-4D97-AF65-F5344CB8AC3E}">
        <p14:creationId xmlns:p14="http://schemas.microsoft.com/office/powerpoint/2010/main" val="312995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First, A Broader Perspective</a:t>
            </a:r>
            <a:endParaRPr lang="en-US" b="1" dirty="0">
              <a:solidFill>
                <a:schemeClr val="accent5"/>
              </a:solidFill>
            </a:endParaRPr>
          </a:p>
        </p:txBody>
      </p:sp>
      <p:sp>
        <p:nvSpPr>
          <p:cNvPr id="3" name="Content Placeholder 2"/>
          <p:cNvSpPr>
            <a:spLocks noGrp="1"/>
          </p:cNvSpPr>
          <p:nvPr>
            <p:ph idx="1"/>
          </p:nvPr>
        </p:nvSpPr>
        <p:spPr>
          <a:xfrm>
            <a:off x="838200" y="1825624"/>
            <a:ext cx="10515600" cy="4879976"/>
          </a:xfrm>
        </p:spPr>
        <p:txBody>
          <a:bodyPr>
            <a:normAutofit fontScale="85000" lnSpcReduction="20000"/>
          </a:bodyPr>
          <a:lstStyle/>
          <a:p>
            <a:r>
              <a:rPr lang="en-US" dirty="0" smtClean="0"/>
              <a:t>The peak crime rate in the United States was observed in 1991. The index crime rate in the US fell steadily from 1991 to 2019 (the last year of UCR index crime reporting).  The rate of decline from 1991 to 2019 was 58%.</a:t>
            </a:r>
          </a:p>
          <a:p>
            <a:r>
              <a:rPr lang="en-US" dirty="0" smtClean="0"/>
              <a:t>The index violent crime rate (for murder/non-negligent manslaughter, aggravated assault, robbery and rape) decreased by 52% from 1991 to 2019, while the index property crime rate (for larceny, burglary, arson and motor vehicle theft) fell 59%.  </a:t>
            </a:r>
          </a:p>
          <a:p>
            <a:r>
              <a:rPr lang="en-US" dirty="0" smtClean="0"/>
              <a:t>While index violent crime rates leveled off around 2014, index property crime rates continued to fall nationwide through 2019.</a:t>
            </a:r>
          </a:p>
          <a:p>
            <a:r>
              <a:rPr lang="en-US" dirty="0" smtClean="0"/>
              <a:t>Virginia </a:t>
            </a:r>
            <a:r>
              <a:rPr lang="en-US" dirty="0"/>
              <a:t>had </a:t>
            </a:r>
            <a:r>
              <a:rPr lang="en-US" u="sng" dirty="0"/>
              <a:t>among the lowest </a:t>
            </a:r>
            <a:r>
              <a:rPr lang="en-US" u="sng" dirty="0" smtClean="0"/>
              <a:t>index crime </a:t>
            </a:r>
            <a:r>
              <a:rPr lang="en-US" u="sng" dirty="0"/>
              <a:t>rates in the United </a:t>
            </a:r>
            <a:r>
              <a:rPr lang="en-US" u="sng" dirty="0" smtClean="0"/>
              <a:t>States </a:t>
            </a:r>
            <a:r>
              <a:rPr lang="en-US" dirty="0" smtClean="0"/>
              <a:t>in 2019, ranked 38</a:t>
            </a:r>
            <a:r>
              <a:rPr lang="en-US" baseline="30000" dirty="0" smtClean="0"/>
              <a:t>th</a:t>
            </a:r>
            <a:r>
              <a:rPr lang="en-US" dirty="0" smtClean="0"/>
              <a:t> in overall index crime, 45</a:t>
            </a:r>
            <a:r>
              <a:rPr lang="en-US" baseline="30000" dirty="0" smtClean="0"/>
              <a:t>th</a:t>
            </a:r>
            <a:r>
              <a:rPr lang="en-US" dirty="0" smtClean="0"/>
              <a:t> in index violent crime and 36</a:t>
            </a:r>
            <a:r>
              <a:rPr lang="en-US" baseline="30000" dirty="0" smtClean="0"/>
              <a:t>th</a:t>
            </a:r>
            <a:r>
              <a:rPr lang="en-US" dirty="0" smtClean="0"/>
              <a:t> in index property crime.</a:t>
            </a:r>
          </a:p>
          <a:p>
            <a:r>
              <a:rPr lang="en-US" dirty="0" smtClean="0"/>
              <a:t>Nelson </a:t>
            </a:r>
            <a:r>
              <a:rPr lang="en-US" dirty="0" smtClean="0"/>
              <a:t>County’s crime data should therefore be viewed with these trends in mind.  </a:t>
            </a:r>
          </a:p>
          <a:p>
            <a:r>
              <a:rPr lang="en-US" dirty="0" smtClean="0"/>
              <a:t>It should also be noted that </a:t>
            </a:r>
            <a:r>
              <a:rPr lang="en-US" dirty="0" smtClean="0"/>
              <a:t>Nelson </a:t>
            </a:r>
            <a:r>
              <a:rPr lang="en-US" dirty="0" smtClean="0"/>
              <a:t>County’s relatively small population size contributes to greater year-over-year variation in crime rates than observed in larger jurisdictions.</a:t>
            </a:r>
          </a:p>
          <a:p>
            <a:endParaRPr lang="en-US" dirty="0"/>
          </a:p>
        </p:txBody>
      </p:sp>
    </p:spTree>
    <p:extLst>
      <p:ext uri="{BB962C8B-B14F-4D97-AF65-F5344CB8AC3E}">
        <p14:creationId xmlns:p14="http://schemas.microsoft.com/office/powerpoint/2010/main" val="37958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163909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95451" y="1036320"/>
            <a:ext cx="710451" cy="369332"/>
          </a:xfrm>
          <a:prstGeom prst="rect">
            <a:avLst/>
          </a:prstGeom>
          <a:noFill/>
        </p:spPr>
        <p:txBody>
          <a:bodyPr wrap="none" rtlCol="0">
            <a:spAutoFit/>
          </a:bodyPr>
          <a:lstStyle/>
          <a:p>
            <a:r>
              <a:rPr lang="en-US" dirty="0" smtClean="0"/>
              <a:t>5,898</a:t>
            </a:r>
            <a:endParaRPr lang="en-US" dirty="0"/>
          </a:p>
        </p:txBody>
      </p:sp>
      <p:sp>
        <p:nvSpPr>
          <p:cNvPr id="6" name="TextBox 5"/>
          <p:cNvSpPr txBox="1"/>
          <p:nvPr/>
        </p:nvSpPr>
        <p:spPr>
          <a:xfrm>
            <a:off x="11481549" y="3309257"/>
            <a:ext cx="710451" cy="369332"/>
          </a:xfrm>
          <a:prstGeom prst="rect">
            <a:avLst/>
          </a:prstGeom>
          <a:noFill/>
        </p:spPr>
        <p:txBody>
          <a:bodyPr wrap="none" rtlCol="0">
            <a:spAutoFit/>
          </a:bodyPr>
          <a:lstStyle/>
          <a:p>
            <a:r>
              <a:rPr lang="en-US" dirty="0" smtClean="0"/>
              <a:t>2,477</a:t>
            </a:r>
            <a:endParaRPr lang="en-US" dirty="0"/>
          </a:p>
        </p:txBody>
      </p:sp>
      <p:cxnSp>
        <p:nvCxnSpPr>
          <p:cNvPr id="8" name="Straight Arrow Connector 7"/>
          <p:cNvCxnSpPr/>
          <p:nvPr/>
        </p:nvCxnSpPr>
        <p:spPr>
          <a:xfrm>
            <a:off x="11895909" y="3678589"/>
            <a:ext cx="0" cy="58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p:cNvCxnSpPr>
          <p:nvPr/>
        </p:nvCxnSpPr>
        <p:spPr>
          <a:xfrm>
            <a:off x="3150677" y="1405652"/>
            <a:ext cx="0" cy="32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3639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23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5244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43497" y="984069"/>
            <a:ext cx="710451" cy="369332"/>
          </a:xfrm>
          <a:prstGeom prst="rect">
            <a:avLst/>
          </a:prstGeom>
          <a:noFill/>
        </p:spPr>
        <p:txBody>
          <a:bodyPr wrap="none" rtlCol="0">
            <a:spAutoFit/>
          </a:bodyPr>
          <a:lstStyle/>
          <a:p>
            <a:r>
              <a:rPr lang="en-US" dirty="0" smtClean="0"/>
              <a:t>5,140</a:t>
            </a:r>
            <a:endParaRPr lang="en-US" dirty="0"/>
          </a:p>
        </p:txBody>
      </p:sp>
      <p:cxnSp>
        <p:nvCxnSpPr>
          <p:cNvPr id="5" name="Straight Arrow Connector 4"/>
          <p:cNvCxnSpPr>
            <a:stCxn id="3" idx="2"/>
          </p:cNvCxnSpPr>
          <p:nvPr/>
        </p:nvCxnSpPr>
        <p:spPr>
          <a:xfrm flipH="1">
            <a:off x="3298722" y="1353401"/>
            <a:ext cx="1" cy="301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87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868659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8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29079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33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7144</TotalTime>
  <Words>1618</Words>
  <Application>Microsoft Office PowerPoint</Application>
  <PresentationFormat>Widescreen</PresentationFormat>
  <Paragraphs>113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Courier New</vt:lpstr>
      <vt:lpstr>Office Theme</vt:lpstr>
      <vt:lpstr>Nelson County Crime Trends</vt:lpstr>
      <vt:lpstr>Introduction</vt:lpstr>
      <vt:lpstr>Definitions</vt:lpstr>
      <vt:lpstr>First, A Broader Perspective</vt:lpstr>
      <vt:lpstr>PowerPoint Presentation</vt:lpstr>
      <vt:lpstr>PowerPoint Presentation</vt:lpstr>
      <vt:lpstr>PowerPoint Presentation</vt:lpstr>
      <vt:lpstr>PowerPoint Presentation</vt:lpstr>
      <vt:lpstr>PowerPoint Presentation</vt:lpstr>
      <vt:lpstr>PowerPoint Presentation</vt:lpstr>
      <vt:lpstr>Nelson’s Group A Crime Rate per 1000 (2012-2021)</vt:lpstr>
      <vt:lpstr>PowerPoint Presentation</vt:lpstr>
      <vt:lpstr>PowerPoint Presentation</vt:lpstr>
      <vt:lpstr>PowerPoint Presentation</vt:lpstr>
      <vt:lpstr>Nelson’s Group A Crimes Against Person Rate per 1000</vt:lpstr>
      <vt:lpstr>PowerPoint Presentation</vt:lpstr>
      <vt:lpstr>PowerPoint Presentation</vt:lpstr>
      <vt:lpstr>PowerPoint Presentation</vt:lpstr>
      <vt:lpstr>Nelson’s Group A Crimes Against Property Rate per 1000</vt:lpstr>
      <vt:lpstr>PowerPoint Presentation</vt:lpstr>
      <vt:lpstr>PowerPoint Presentation</vt:lpstr>
      <vt:lpstr>PowerPoint Presentation</vt:lpstr>
      <vt:lpstr>Nelson’s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78</cp:revision>
  <dcterms:created xsi:type="dcterms:W3CDTF">2022-10-03T16:33:18Z</dcterms:created>
  <dcterms:modified xsi:type="dcterms:W3CDTF">2022-10-20T20:18:16Z</dcterms:modified>
</cp:coreProperties>
</file>