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9.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0.xml" ContentType="application/vnd.openxmlformats-officedocument.drawingml.chartshapes+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1.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276" r:id="rId14"/>
    <p:sldId id="277" r:id="rId15"/>
    <p:sldId id="278" r:id="rId16"/>
    <p:sldId id="279" r:id="rId17"/>
    <p:sldId id="280" r:id="rId18"/>
    <p:sldId id="281" r:id="rId19"/>
    <p:sldId id="282" r:id="rId20"/>
    <p:sldId id="284" r:id="rId21"/>
    <p:sldId id="285" r:id="rId22"/>
    <p:sldId id="283" r:id="rId23"/>
    <p:sldId id="286" r:id="rId24"/>
    <p:sldId id="287" r:id="rId25"/>
    <p:sldId id="288" r:id="rId26"/>
    <p:sldId id="289"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9.xml"/></Relationships>
</file>

<file path=ppt/charts/_rels/chart1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0.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1.xml"/></Relationships>
</file>

<file path=ppt/charts/_rels/chart17.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layout/>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Sheet2!$A$5</c:f>
              <c:strCache>
                <c:ptCount val="1"/>
                <c:pt idx="0">
                  <c:v>Louisa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Sheet2!$B$4:$K$4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Sheet2!$B$5:$K$5</c:f>
              <c:numCache>
                <c:formatCode>General</c:formatCode>
                <c:ptCount val="10"/>
                <c:pt idx="0">
                  <c:v>7.8</c:v>
                </c:pt>
                <c:pt idx="1">
                  <c:v>8.36</c:v>
                </c:pt>
                <c:pt idx="2">
                  <c:v>8.8000000000000007</c:v>
                </c:pt>
                <c:pt idx="3">
                  <c:v>7.59</c:v>
                </c:pt>
                <c:pt idx="4" formatCode="#,##0.00">
                  <c:v>6.94</c:v>
                </c:pt>
                <c:pt idx="5" formatCode="#,##0.00">
                  <c:v>7.16</c:v>
                </c:pt>
                <c:pt idx="6">
                  <c:v>8.02</c:v>
                </c:pt>
                <c:pt idx="7">
                  <c:v>6.25</c:v>
                </c:pt>
                <c:pt idx="8">
                  <c:v>7.08</c:v>
                </c:pt>
                <c:pt idx="9">
                  <c:v>6</c:v>
                </c:pt>
              </c:numCache>
            </c:numRef>
          </c:val>
          <c:smooth val="0"/>
          <c:extLst>
            <c:ext xmlns:c16="http://schemas.microsoft.com/office/drawing/2014/chart" uri="{C3380CC4-5D6E-409C-BE32-E72D297353CC}">
              <c16:uniqueId val="{00000000-DA09-4E6C-925E-5A18FCD62D21}"/>
            </c:ext>
          </c:extLst>
        </c:ser>
        <c:dLbls>
          <c:showLegendKey val="0"/>
          <c:showVal val="0"/>
          <c:showCatName val="0"/>
          <c:showSerName val="0"/>
          <c:showPercent val="0"/>
          <c:showBubbleSize val="0"/>
        </c:dLbls>
        <c:smooth val="0"/>
        <c:axId val="1041603823"/>
        <c:axId val="1041603407"/>
      </c:lineChart>
      <c:catAx>
        <c:axId val="1041603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41603407"/>
        <c:crosses val="autoZero"/>
        <c:auto val="1"/>
        <c:lblAlgn val="ctr"/>
        <c:lblOffset val="100"/>
        <c:noMultiLvlLbl val="0"/>
      </c:catAx>
      <c:valAx>
        <c:axId val="1041603407"/>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4160382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Louisa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Comparables'!$A$15</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Comparables'!$B$14:$J$14</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'Louisa-Orange vs. Comparables'!$B$15:$J$15</c:f>
              <c:numCache>
                <c:formatCode>#,##0.00</c:formatCode>
                <c:ptCount val="9"/>
                <c:pt idx="0">
                  <c:v>7.80253359836236</c:v>
                </c:pt>
                <c:pt idx="1">
                  <c:v>8.35988424775657</c:v>
                </c:pt>
                <c:pt idx="2">
                  <c:v>8.8003030567940108</c:v>
                </c:pt>
                <c:pt idx="3">
                  <c:v>7.5925709613362899</c:v>
                </c:pt>
                <c:pt idx="4">
                  <c:v>6.9355402727590603</c:v>
                </c:pt>
                <c:pt idx="5">
                  <c:v>7.1642643071214502</c:v>
                </c:pt>
                <c:pt idx="6">
                  <c:v>8.02309763748924</c:v>
                </c:pt>
                <c:pt idx="7">
                  <c:v>6.2534134352812698</c:v>
                </c:pt>
                <c:pt idx="8">
                  <c:v>7.0789765204939101</c:v>
                </c:pt>
              </c:numCache>
            </c:numRef>
          </c:val>
          <c:smooth val="0"/>
          <c:extLst>
            <c:ext xmlns:c16="http://schemas.microsoft.com/office/drawing/2014/chart" uri="{C3380CC4-5D6E-409C-BE32-E72D297353CC}">
              <c16:uniqueId val="{00000000-FCF2-463F-968B-97841A11C5A9}"/>
            </c:ext>
          </c:extLst>
        </c:ser>
        <c:ser>
          <c:idx val="1"/>
          <c:order val="1"/>
          <c:tx>
            <c:strRef>
              <c:f>'Louisa-Orange vs. Comparables'!$A$16</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Comparables'!$B$14:$J$14</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'Louisa-Orange vs. Comparables'!$B$16:$J$16</c:f>
              <c:numCache>
                <c:formatCode>General</c:formatCode>
                <c:ptCount val="9"/>
                <c:pt idx="0">
                  <c:v>11.56</c:v>
                </c:pt>
                <c:pt idx="1">
                  <c:v>11.64</c:v>
                </c:pt>
                <c:pt idx="2">
                  <c:v>11.45</c:v>
                </c:pt>
                <c:pt idx="3">
                  <c:v>11.77</c:v>
                </c:pt>
                <c:pt idx="4">
                  <c:v>12.43</c:v>
                </c:pt>
                <c:pt idx="5">
                  <c:v>12.24</c:v>
                </c:pt>
                <c:pt idx="6">
                  <c:v>11.23</c:v>
                </c:pt>
                <c:pt idx="7">
                  <c:v>12.22</c:v>
                </c:pt>
                <c:pt idx="8">
                  <c:v>11.95</c:v>
                </c:pt>
              </c:numCache>
            </c:numRef>
          </c:val>
          <c:smooth val="0"/>
          <c:extLst>
            <c:ext xmlns:c16="http://schemas.microsoft.com/office/drawing/2014/chart" uri="{C3380CC4-5D6E-409C-BE32-E72D297353CC}">
              <c16:uniqueId val="{00000001-FCF2-463F-968B-97841A11C5A9}"/>
            </c:ext>
          </c:extLst>
        </c:ser>
        <c:dLbls>
          <c:showLegendKey val="0"/>
          <c:showVal val="0"/>
          <c:showCatName val="0"/>
          <c:showSerName val="0"/>
          <c:showPercent val="0"/>
          <c:showBubbleSize val="0"/>
        </c:dLbls>
        <c:smooth val="0"/>
        <c:axId val="642859144"/>
        <c:axId val="642860712"/>
      </c:lineChart>
      <c:catAx>
        <c:axId val="642859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0712"/>
        <c:crosses val="autoZero"/>
        <c:auto val="1"/>
        <c:lblAlgn val="ctr"/>
        <c:lblOffset val="100"/>
        <c:noMultiLvlLbl val="0"/>
      </c:catAx>
      <c:valAx>
        <c:axId val="642860712"/>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9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Sheet2!$A$8</c:f>
              <c:strCache>
                <c:ptCount val="1"/>
                <c:pt idx="0">
                  <c:v>Louisa Crimes Against Property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Sheet2!$B$7:$K$7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Sheet2!$B$8:$K$8</c:f>
              <c:numCache>
                <c:formatCode>#,##0.00</c:formatCode>
                <c:ptCount val="10"/>
                <c:pt idx="0">
                  <c:v>25.7216601892782</c:v>
                </c:pt>
                <c:pt idx="1">
                  <c:v>28.0319195580369</c:v>
                </c:pt>
                <c:pt idx="2">
                  <c:v>30.130838942798</c:v>
                </c:pt>
                <c:pt idx="3">
                  <c:v>23.069734844060299</c:v>
                </c:pt>
                <c:pt idx="4">
                  <c:v>23.254458561603901</c:v>
                </c:pt>
                <c:pt idx="5">
                  <c:v>22.977022977023001</c:v>
                </c:pt>
                <c:pt idx="6">
                  <c:v>21.126565059271002</c:v>
                </c:pt>
                <c:pt idx="7">
                  <c:v>18.268705625341301</c:v>
                </c:pt>
                <c:pt idx="8">
                  <c:v>17.2651373915863</c:v>
                </c:pt>
                <c:pt idx="9">
                  <c:v>15.2486706287144</c:v>
                </c:pt>
              </c:numCache>
            </c:numRef>
          </c:val>
          <c:smooth val="0"/>
          <c:extLst>
            <c:ext xmlns:c16="http://schemas.microsoft.com/office/drawing/2014/chart" uri="{C3380CC4-5D6E-409C-BE32-E72D297353CC}">
              <c16:uniqueId val="{00000000-E005-4414-9252-03D53156745D}"/>
            </c:ext>
          </c:extLst>
        </c:ser>
        <c:dLbls>
          <c:showLegendKey val="0"/>
          <c:showVal val="0"/>
          <c:showCatName val="0"/>
          <c:showSerName val="0"/>
          <c:showPercent val="0"/>
          <c:showBubbleSize val="0"/>
        </c:dLbls>
        <c:smooth val="0"/>
        <c:axId val="1105314159"/>
        <c:axId val="1105303343"/>
      </c:lineChart>
      <c:catAx>
        <c:axId val="110531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5303343"/>
        <c:crosses val="autoZero"/>
        <c:auto val="1"/>
        <c:lblAlgn val="ctr"/>
        <c:lblOffset val="100"/>
        <c:noMultiLvlLbl val="0"/>
      </c:catAx>
      <c:valAx>
        <c:axId val="1105303343"/>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53141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Louisa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Comparables'!$A$36</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Comparables'!$B$35:$K$35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Comparables'!$B$36:$K$36</c:f>
              <c:numCache>
                <c:formatCode>#,##0.00</c:formatCode>
                <c:ptCount val="10"/>
                <c:pt idx="0">
                  <c:v>25.7216601892782</c:v>
                </c:pt>
                <c:pt idx="1">
                  <c:v>28.0319195580369</c:v>
                </c:pt>
                <c:pt idx="2">
                  <c:v>30.130838942798</c:v>
                </c:pt>
                <c:pt idx="3">
                  <c:v>23.069734844060299</c:v>
                </c:pt>
                <c:pt idx="4">
                  <c:v>23.254458561603901</c:v>
                </c:pt>
                <c:pt idx="5">
                  <c:v>22.977022977023001</c:v>
                </c:pt>
                <c:pt idx="6">
                  <c:v>21.126565059271002</c:v>
                </c:pt>
                <c:pt idx="7">
                  <c:v>18.268705625341301</c:v>
                </c:pt>
                <c:pt idx="8">
                  <c:v>17.2651373915863</c:v>
                </c:pt>
                <c:pt idx="9">
                  <c:v>15.2486706287144</c:v>
                </c:pt>
              </c:numCache>
            </c:numRef>
          </c:val>
          <c:smooth val="0"/>
          <c:extLst>
            <c:ext xmlns:c16="http://schemas.microsoft.com/office/drawing/2014/chart" uri="{C3380CC4-5D6E-409C-BE32-E72D297353CC}">
              <c16:uniqueId val="{00000000-4BAD-4FEE-9779-4768D5D91010}"/>
            </c:ext>
          </c:extLst>
        </c:ser>
        <c:ser>
          <c:idx val="1"/>
          <c:order val="1"/>
          <c:tx>
            <c:strRef>
              <c:f>'Louisa-Orange vs. Comparables'!$A$37</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Comparables'!$B$35:$K$35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Comparables'!$B$37:$K$37</c:f>
              <c:numCache>
                <c:formatCode>General</c:formatCode>
                <c:ptCount val="10"/>
                <c:pt idx="0">
                  <c:v>30.89</c:v>
                </c:pt>
                <c:pt idx="1">
                  <c:v>28.32</c:v>
                </c:pt>
                <c:pt idx="2">
                  <c:v>25.48</c:v>
                </c:pt>
                <c:pt idx="3">
                  <c:v>24.64</c:v>
                </c:pt>
                <c:pt idx="4">
                  <c:v>23.86</c:v>
                </c:pt>
                <c:pt idx="5">
                  <c:v>24.31</c:v>
                </c:pt>
                <c:pt idx="6">
                  <c:v>22.35</c:v>
                </c:pt>
                <c:pt idx="7">
                  <c:v>24.16</c:v>
                </c:pt>
                <c:pt idx="8">
                  <c:v>22.45</c:v>
                </c:pt>
                <c:pt idx="9">
                  <c:v>21.7</c:v>
                </c:pt>
              </c:numCache>
            </c:numRef>
          </c:val>
          <c:smooth val="0"/>
          <c:extLst>
            <c:ext xmlns:c16="http://schemas.microsoft.com/office/drawing/2014/chart" uri="{C3380CC4-5D6E-409C-BE32-E72D297353CC}">
              <c16:uniqueId val="{00000001-4BAD-4FEE-9779-4768D5D91010}"/>
            </c:ext>
          </c:extLst>
        </c:ser>
        <c:dLbls>
          <c:showLegendKey val="0"/>
          <c:showVal val="0"/>
          <c:showCatName val="0"/>
          <c:showSerName val="0"/>
          <c:showPercent val="0"/>
          <c:showBubbleSize val="0"/>
        </c:dLbls>
        <c:smooth val="0"/>
        <c:axId val="642862672"/>
        <c:axId val="642854048"/>
      </c:lineChart>
      <c:catAx>
        <c:axId val="64286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4048"/>
        <c:crosses val="autoZero"/>
        <c:auto val="1"/>
        <c:lblAlgn val="ctr"/>
        <c:lblOffset val="100"/>
        <c:noMultiLvlLbl val="0"/>
      </c:catAx>
      <c:valAx>
        <c:axId val="642854048"/>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2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Sheet2!$A$11</c:f>
              <c:strCache>
                <c:ptCount val="1"/>
                <c:pt idx="0">
                  <c:v>Louisa Crimes Against Society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Sheet2!$B$10:$K$10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Sheet2!$B$11:$K$11</c:f>
              <c:numCache>
                <c:formatCode>#,##0.00</c:formatCode>
                <c:ptCount val="10"/>
                <c:pt idx="0">
                  <c:v>4.5391165039902699</c:v>
                </c:pt>
                <c:pt idx="1">
                  <c:v>5.1153137879629398</c:v>
                </c:pt>
                <c:pt idx="2">
                  <c:v>7.28501908675001</c:v>
                </c:pt>
                <c:pt idx="3">
                  <c:v>7.6801775493517104</c:v>
                </c:pt>
                <c:pt idx="4">
                  <c:v>5.9156078797062603</c:v>
                </c:pt>
                <c:pt idx="5">
                  <c:v>4.6810332524618197</c:v>
                </c:pt>
                <c:pt idx="6">
                  <c:v>7.1902501318675203</c:v>
                </c:pt>
                <c:pt idx="7">
                  <c:v>5.2976515565264899</c:v>
                </c:pt>
                <c:pt idx="8">
                  <c:v>5.83610278025452</c:v>
                </c:pt>
                <c:pt idx="9">
                  <c:v>4.1445104785736602</c:v>
                </c:pt>
              </c:numCache>
            </c:numRef>
          </c:val>
          <c:smooth val="0"/>
          <c:extLst>
            <c:ext xmlns:c16="http://schemas.microsoft.com/office/drawing/2014/chart" uri="{C3380CC4-5D6E-409C-BE32-E72D297353CC}">
              <c16:uniqueId val="{00000000-4327-4900-9F64-7A3A4F176F76}"/>
            </c:ext>
          </c:extLst>
        </c:ser>
        <c:dLbls>
          <c:showLegendKey val="0"/>
          <c:showVal val="0"/>
          <c:showCatName val="0"/>
          <c:showSerName val="0"/>
          <c:showPercent val="0"/>
          <c:showBubbleSize val="0"/>
        </c:dLbls>
        <c:smooth val="0"/>
        <c:axId val="1153150095"/>
        <c:axId val="1153149679"/>
      </c:lineChart>
      <c:catAx>
        <c:axId val="1153150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3149679"/>
        <c:crosses val="autoZero"/>
        <c:auto val="1"/>
        <c:lblAlgn val="ctr"/>
        <c:lblOffset val="100"/>
        <c:noMultiLvlLbl val="0"/>
      </c:catAx>
      <c:valAx>
        <c:axId val="1153149679"/>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315009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Louisa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Comparables'!$A$57</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Comparables'!$B$56:$K$56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Comparables'!$B$57:$K$57</c:f>
              <c:numCache>
                <c:formatCode>#,##0.00</c:formatCode>
                <c:ptCount val="10"/>
                <c:pt idx="0">
                  <c:v>4.5391165039902699</c:v>
                </c:pt>
                <c:pt idx="1">
                  <c:v>5.1153137879629398</c:v>
                </c:pt>
                <c:pt idx="2">
                  <c:v>7.28501908675001</c:v>
                </c:pt>
                <c:pt idx="3">
                  <c:v>7.6801775493517104</c:v>
                </c:pt>
                <c:pt idx="4">
                  <c:v>5.9156078797062603</c:v>
                </c:pt>
                <c:pt idx="5">
                  <c:v>4.6810332524618197</c:v>
                </c:pt>
                <c:pt idx="6">
                  <c:v>7.1902501318675203</c:v>
                </c:pt>
                <c:pt idx="7">
                  <c:v>5.2976515565264899</c:v>
                </c:pt>
                <c:pt idx="8">
                  <c:v>5.83610278025452</c:v>
                </c:pt>
                <c:pt idx="9">
                  <c:v>4.1445104785736602</c:v>
                </c:pt>
              </c:numCache>
            </c:numRef>
          </c:val>
          <c:smooth val="0"/>
          <c:extLst>
            <c:ext xmlns:c16="http://schemas.microsoft.com/office/drawing/2014/chart" uri="{C3380CC4-5D6E-409C-BE32-E72D297353CC}">
              <c16:uniqueId val="{00000000-5D4D-4653-9D71-1D88343FF696}"/>
            </c:ext>
          </c:extLst>
        </c:ser>
        <c:ser>
          <c:idx val="1"/>
          <c:order val="1"/>
          <c:tx>
            <c:strRef>
              <c:f>'Louisa-Orange vs. Comparables'!$A$58</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Comparables'!$B$56:$K$56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Comparables'!$B$58:$K$58</c:f>
              <c:numCache>
                <c:formatCode>General</c:formatCode>
                <c:ptCount val="10"/>
                <c:pt idx="0">
                  <c:v>7.31</c:v>
                </c:pt>
                <c:pt idx="1">
                  <c:v>7.82</c:v>
                </c:pt>
                <c:pt idx="2">
                  <c:v>7.24</c:v>
                </c:pt>
                <c:pt idx="3">
                  <c:v>7.58</c:v>
                </c:pt>
                <c:pt idx="4">
                  <c:v>7.88</c:v>
                </c:pt>
                <c:pt idx="5">
                  <c:v>9.65</c:v>
                </c:pt>
                <c:pt idx="6">
                  <c:v>10.35</c:v>
                </c:pt>
                <c:pt idx="7">
                  <c:v>11.17</c:v>
                </c:pt>
                <c:pt idx="8">
                  <c:v>9.7899999999999991</c:v>
                </c:pt>
                <c:pt idx="9">
                  <c:v>6.56</c:v>
                </c:pt>
              </c:numCache>
            </c:numRef>
          </c:val>
          <c:smooth val="0"/>
          <c:extLst>
            <c:ext xmlns:c16="http://schemas.microsoft.com/office/drawing/2014/chart" uri="{C3380CC4-5D6E-409C-BE32-E72D297353CC}">
              <c16:uniqueId val="{00000001-5D4D-4653-9D71-1D88343FF696}"/>
            </c:ext>
          </c:extLst>
        </c:ser>
        <c:dLbls>
          <c:showLegendKey val="0"/>
          <c:showVal val="0"/>
          <c:showCatName val="0"/>
          <c:showSerName val="0"/>
          <c:showPercent val="0"/>
          <c:showBubbleSize val="0"/>
        </c:dLbls>
        <c:smooth val="0"/>
        <c:axId val="642854440"/>
        <c:axId val="642868552"/>
      </c:lineChart>
      <c:catAx>
        <c:axId val="64285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8552"/>
        <c:crosses val="autoZero"/>
        <c:auto val="1"/>
        <c:lblAlgn val="ctr"/>
        <c:lblOffset val="100"/>
        <c:noMultiLvlLbl val="0"/>
      </c:catAx>
      <c:valAx>
        <c:axId val="642868552"/>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4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Sheet2!$A$2</c:f>
              <c:strCache>
                <c:ptCount val="1"/>
                <c:pt idx="0">
                  <c:v>Louisa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Sheet2!$B$1:$K$1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Sheet2!$B$2:$K$2</c:f>
              <c:numCache>
                <c:formatCode>#,##0.00</c:formatCode>
                <c:ptCount val="10"/>
                <c:pt idx="0">
                  <c:v>38.063310291630799</c:v>
                </c:pt>
                <c:pt idx="1">
                  <c:v>41.477887229253703</c:v>
                </c:pt>
                <c:pt idx="2">
                  <c:v>46.216161086341998</c:v>
                </c:pt>
                <c:pt idx="3">
                  <c:v>38.342483354748303</c:v>
                </c:pt>
                <c:pt idx="4">
                  <c:v>36.105606714069197</c:v>
                </c:pt>
                <c:pt idx="5">
                  <c:v>34.793777650920497</c:v>
                </c:pt>
                <c:pt idx="6">
                  <c:v>36.339912828627703</c:v>
                </c:pt>
                <c:pt idx="7">
                  <c:v>29.8197706171491</c:v>
                </c:pt>
                <c:pt idx="8">
                  <c:v>30.1802166923347</c:v>
                </c:pt>
                <c:pt idx="9">
                  <c:v>25.388384944218501</c:v>
                </c:pt>
              </c:numCache>
            </c:numRef>
          </c:val>
          <c:smooth val="0"/>
          <c:extLst>
            <c:ext xmlns:c16="http://schemas.microsoft.com/office/drawing/2014/chart" uri="{C3380CC4-5D6E-409C-BE32-E72D297353CC}">
              <c16:uniqueId val="{00000000-6785-4CA8-AEC4-B3A5F3F08422}"/>
            </c:ext>
          </c:extLst>
        </c:ser>
        <c:dLbls>
          <c:showLegendKey val="0"/>
          <c:showVal val="0"/>
          <c:showCatName val="0"/>
          <c:showSerName val="0"/>
          <c:showPercent val="0"/>
          <c:showBubbleSize val="0"/>
        </c:dLbls>
        <c:smooth val="0"/>
        <c:axId val="1021974799"/>
        <c:axId val="1021972303"/>
      </c:lineChart>
      <c:catAx>
        <c:axId val="1021974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21972303"/>
        <c:crosses val="autoZero"/>
        <c:auto val="1"/>
        <c:lblAlgn val="ctr"/>
        <c:lblOffset val="100"/>
        <c:noMultiLvlLbl val="0"/>
      </c:catAx>
      <c:valAx>
        <c:axId val="1021972303"/>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2197479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Total Group A Crime per 1000 Residents</a:t>
            </a:r>
            <a:endParaRPr lang="en-US" sz="2000" dirty="0" smtClean="0">
              <a:effectLst/>
            </a:endParaRPr>
          </a:p>
          <a:p>
            <a:pPr algn="ctr" rtl="0">
              <a:defRPr/>
            </a:pPr>
            <a:r>
              <a:rPr lang="en-US" sz="2000" b="0" i="0" baseline="0" dirty="0" smtClean="0">
                <a:effectLst/>
              </a:rPr>
              <a:t>Louisa vs. Average of Comparable Counties</a:t>
            </a:r>
            <a:endParaRPr lang="en-US" sz="2000" dirty="0" smtClean="0">
              <a:effectLst/>
            </a:endParaRP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Comparables'!$A$66</c:f>
              <c:strCache>
                <c:ptCount val="1"/>
                <c:pt idx="0">
                  <c:v>Louisa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Comparables'!$B$65:$K$65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Comparables'!$B$66:$K$66</c:f>
              <c:numCache>
                <c:formatCode>#,##0.00</c:formatCode>
                <c:ptCount val="10"/>
                <c:pt idx="0">
                  <c:v>38.063310291630835</c:v>
                </c:pt>
                <c:pt idx="1">
                  <c:v>41.507117593756412</c:v>
                </c:pt>
                <c:pt idx="2">
                  <c:v>46.216161086342026</c:v>
                </c:pt>
                <c:pt idx="3">
                  <c:v>38.342483354748296</c:v>
                </c:pt>
                <c:pt idx="4">
                  <c:v>36.105606714069218</c:v>
                </c:pt>
                <c:pt idx="5">
                  <c:v>34.82232053660627</c:v>
                </c:pt>
                <c:pt idx="6">
                  <c:v>36.33991282862776</c:v>
                </c:pt>
                <c:pt idx="7">
                  <c:v>29.819770617149061</c:v>
                </c:pt>
                <c:pt idx="8">
                  <c:v>30.180216692334731</c:v>
                </c:pt>
                <c:pt idx="9">
                  <c:v>25.388384944218522</c:v>
                </c:pt>
              </c:numCache>
            </c:numRef>
          </c:val>
          <c:smooth val="0"/>
          <c:extLst>
            <c:ext xmlns:c16="http://schemas.microsoft.com/office/drawing/2014/chart" uri="{C3380CC4-5D6E-409C-BE32-E72D297353CC}">
              <c16:uniqueId val="{00000000-42EB-48F0-86B5-165DE81E1C1B}"/>
            </c:ext>
          </c:extLst>
        </c:ser>
        <c:ser>
          <c:idx val="1"/>
          <c:order val="1"/>
          <c:tx>
            <c:strRef>
              <c:f>'Louisa-Orange vs. Comparables'!$A$67</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Comparables'!$B$65:$K$65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Comparables'!$B$67:$K$67</c:f>
              <c:numCache>
                <c:formatCode>General</c:formatCode>
                <c:ptCount val="10"/>
                <c:pt idx="0">
                  <c:v>49.760000000000005</c:v>
                </c:pt>
                <c:pt idx="1">
                  <c:v>47.78</c:v>
                </c:pt>
                <c:pt idx="2">
                  <c:v>44.17</c:v>
                </c:pt>
                <c:pt idx="3">
                  <c:v>43.989999999999995</c:v>
                </c:pt>
                <c:pt idx="4">
                  <c:v>44.17</c:v>
                </c:pt>
                <c:pt idx="5">
                  <c:v>46.199999999999996</c:v>
                </c:pt>
                <c:pt idx="6">
                  <c:v>43.93</c:v>
                </c:pt>
                <c:pt idx="7">
                  <c:v>47.550000000000004</c:v>
                </c:pt>
                <c:pt idx="8">
                  <c:v>44.19</c:v>
                </c:pt>
                <c:pt idx="9">
                  <c:v>40.1</c:v>
                </c:pt>
              </c:numCache>
            </c:numRef>
          </c:val>
          <c:smooth val="0"/>
          <c:extLst>
            <c:ext xmlns:c16="http://schemas.microsoft.com/office/drawing/2014/chart" uri="{C3380CC4-5D6E-409C-BE32-E72D297353CC}">
              <c16:uniqueId val="{00000001-42EB-48F0-86B5-165DE81E1C1B}"/>
            </c:ext>
          </c:extLst>
        </c:ser>
        <c:dLbls>
          <c:showLegendKey val="0"/>
          <c:showVal val="0"/>
          <c:showCatName val="0"/>
          <c:showSerName val="0"/>
          <c:showPercent val="0"/>
          <c:showBubbleSize val="0"/>
        </c:dLbls>
        <c:smooth val="0"/>
        <c:axId val="1795788528"/>
        <c:axId val="1795790192"/>
      </c:lineChart>
      <c:catAx>
        <c:axId val="179578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95790192"/>
        <c:crosses val="autoZero"/>
        <c:auto val="1"/>
        <c:lblAlgn val="ctr"/>
        <c:lblOffset val="100"/>
        <c:noMultiLvlLbl val="0"/>
      </c:catAx>
      <c:valAx>
        <c:axId val="179579019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95788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0.80302</cdr:x>
      <cdr:y>0.21873</cdr:y>
    </cdr:from>
    <cdr:to>
      <cdr:x>0.87802</cdr:x>
      <cdr:y>0.35207</cdr:y>
    </cdr:to>
    <cdr:sp macro="" textlink="">
      <cdr:nvSpPr>
        <cdr:cNvPr id="2" name="TextBox 1"/>
        <cdr:cNvSpPr txBox="1"/>
      </cdr:nvSpPr>
      <cdr:spPr>
        <a:xfrm xmlns:a="http://schemas.openxmlformats.org/drawingml/2006/main">
          <a:off x="9790374" y="1500035"/>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44%</a:t>
          </a:r>
          <a:endParaRPr lang="en-US" sz="1800" dirty="0"/>
        </a:p>
      </cdr:txBody>
    </cdr:sp>
  </cdr:relSizeAnchor>
  <cdr:relSizeAnchor xmlns:cdr="http://schemas.openxmlformats.org/drawingml/2006/chartDrawing">
    <cdr:from>
      <cdr:x>0.87344</cdr:x>
      <cdr:y>0.26667</cdr:y>
    </cdr:from>
    <cdr:to>
      <cdr:x>0.9423</cdr:x>
      <cdr:y>0.58948</cdr:y>
    </cdr:to>
    <cdr:cxnSp macro="">
      <cdr:nvCxnSpPr>
        <cdr:cNvPr id="4" name="Straight Arrow Connector 3"/>
        <cdr:cNvCxnSpPr/>
      </cdr:nvCxnSpPr>
      <cdr:spPr>
        <a:xfrm xmlns:a="http://schemas.openxmlformats.org/drawingml/2006/main">
          <a:off x="10648950" y="1828800"/>
          <a:ext cx="839526" cy="221385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0.825</cdr:x>
      <cdr:y>0.13206</cdr:y>
    </cdr:from>
    <cdr:to>
      <cdr:x>0.9</cdr:x>
      <cdr:y>0.2654</cdr:y>
    </cdr:to>
    <cdr:sp macro="" textlink="">
      <cdr:nvSpPr>
        <cdr:cNvPr id="2" name="TextBox 1"/>
        <cdr:cNvSpPr txBox="1"/>
      </cdr:nvSpPr>
      <cdr:spPr>
        <a:xfrm xmlns:a="http://schemas.openxmlformats.org/drawingml/2006/main">
          <a:off x="10058400" y="9056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0.86857</cdr:x>
      <cdr:y>0.17397</cdr:y>
    </cdr:from>
    <cdr:to>
      <cdr:x>0.93429</cdr:x>
      <cdr:y>0.38476</cdr:y>
    </cdr:to>
    <cdr:cxnSp macro="">
      <cdr:nvCxnSpPr>
        <cdr:cNvPr id="4" name="Straight Arrow Connector 3"/>
        <cdr:cNvCxnSpPr/>
      </cdr:nvCxnSpPr>
      <cdr:spPr>
        <a:xfrm xmlns:a="http://schemas.openxmlformats.org/drawingml/2006/main">
          <a:off x="10589623" y="1193074"/>
          <a:ext cx="801188" cy="14456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891" y="8621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749" y="1158240"/>
          <a:ext cx="818605" cy="13498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0.8193</cdr:x>
      <cdr:y>0.25735</cdr:y>
    </cdr:from>
    <cdr:to>
      <cdr:x>0.8943</cdr:x>
      <cdr:y>0.39068</cdr:y>
    </cdr:to>
    <cdr:sp macro="" textlink="">
      <cdr:nvSpPr>
        <cdr:cNvPr id="2" name="TextBox 1"/>
        <cdr:cNvSpPr txBox="1"/>
      </cdr:nvSpPr>
      <cdr:spPr>
        <a:xfrm xmlns:a="http://schemas.openxmlformats.org/drawingml/2006/main">
          <a:off x="9988951" y="1764876"/>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36%</a:t>
          </a:r>
          <a:endParaRPr lang="en-US" sz="1800" dirty="0"/>
        </a:p>
      </cdr:txBody>
    </cdr:sp>
  </cdr:relSizeAnchor>
  <cdr:relSizeAnchor xmlns:cdr="http://schemas.openxmlformats.org/drawingml/2006/chartDrawing">
    <cdr:from>
      <cdr:x>0.88859</cdr:x>
      <cdr:y>0.30734</cdr:y>
    </cdr:from>
    <cdr:to>
      <cdr:x>0.94002</cdr:x>
      <cdr:y>0.58924</cdr:y>
    </cdr:to>
    <cdr:cxnSp macro="">
      <cdr:nvCxnSpPr>
        <cdr:cNvPr id="4" name="Straight Arrow Connector 3"/>
        <cdr:cNvCxnSpPr/>
      </cdr:nvCxnSpPr>
      <cdr:spPr>
        <a:xfrm xmlns:a="http://schemas.openxmlformats.org/drawingml/2006/main">
          <a:off x="10833735" y="2107745"/>
          <a:ext cx="627035" cy="193327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0.66732</cdr:x>
      <cdr:y>0.24702</cdr:y>
    </cdr:from>
    <cdr:to>
      <cdr:x>0.74232</cdr:x>
      <cdr:y>0.38035</cdr:y>
    </cdr:to>
    <cdr:sp macro="" textlink="">
      <cdr:nvSpPr>
        <cdr:cNvPr id="2" name="TextBox 1"/>
        <cdr:cNvSpPr txBox="1"/>
      </cdr:nvSpPr>
      <cdr:spPr>
        <a:xfrm xmlns:a="http://schemas.openxmlformats.org/drawingml/2006/main">
          <a:off x="8135965" y="1694094"/>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11%</a:t>
          </a:r>
          <a:endParaRPr lang="en-US" sz="1800" dirty="0"/>
        </a:p>
      </cdr:txBody>
    </cdr:sp>
  </cdr:relSizeAnchor>
  <cdr:relSizeAnchor xmlns:cdr="http://schemas.openxmlformats.org/drawingml/2006/chartDrawing">
    <cdr:from>
      <cdr:x>0.90078</cdr:x>
      <cdr:y>0.29861</cdr:y>
    </cdr:from>
    <cdr:to>
      <cdr:x>0.94195</cdr:x>
      <cdr:y>0.4123</cdr:y>
    </cdr:to>
    <cdr:cxnSp macro="">
      <cdr:nvCxnSpPr>
        <cdr:cNvPr id="4" name="Straight Arrow Connector 3"/>
        <cdr:cNvCxnSpPr/>
      </cdr:nvCxnSpPr>
      <cdr:spPr>
        <a:xfrm xmlns:a="http://schemas.openxmlformats.org/drawingml/2006/main">
          <a:off x="10982325" y="2047875"/>
          <a:ext cx="501884" cy="7797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0.77648</cdr:x>
      <cdr:y>0.69159</cdr:y>
    </cdr:from>
    <cdr:to>
      <cdr:x>0.85148</cdr:x>
      <cdr:y>0.82492</cdr:y>
    </cdr:to>
    <cdr:sp macro="" textlink="">
      <cdr:nvSpPr>
        <cdr:cNvPr id="6" name="TextBox 5"/>
        <cdr:cNvSpPr txBox="1"/>
      </cdr:nvSpPr>
      <cdr:spPr>
        <a:xfrm xmlns:a="http://schemas.openxmlformats.org/drawingml/2006/main">
          <a:off x="9466814" y="4742917"/>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Louisa down 36%</a:t>
          </a:r>
          <a:endParaRPr lang="en-US" sz="1800" dirty="0"/>
        </a:p>
      </cdr:txBody>
    </cdr:sp>
  </cdr:relSizeAnchor>
  <cdr:relSizeAnchor xmlns:cdr="http://schemas.openxmlformats.org/drawingml/2006/chartDrawing">
    <cdr:from>
      <cdr:x>0.90156</cdr:x>
      <cdr:y>0.57952</cdr:y>
    </cdr:from>
    <cdr:to>
      <cdr:x>0.93837</cdr:x>
      <cdr:y>0.69583</cdr:y>
    </cdr:to>
    <cdr:cxnSp macro="">
      <cdr:nvCxnSpPr>
        <cdr:cNvPr id="8" name="Straight Arrow Connector 7"/>
        <cdr:cNvCxnSpPr/>
      </cdr:nvCxnSpPr>
      <cdr:spPr>
        <a:xfrm xmlns:a="http://schemas.openxmlformats.org/drawingml/2006/main" flipV="1">
          <a:off x="10991850" y="3974348"/>
          <a:ext cx="448711" cy="7976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0.81078</cdr:x>
      <cdr:y>0.32262</cdr:y>
    </cdr:from>
    <cdr:to>
      <cdr:x>0.88578</cdr:x>
      <cdr:y>0.45595</cdr:y>
    </cdr:to>
    <cdr:sp macro="" textlink="">
      <cdr:nvSpPr>
        <cdr:cNvPr id="2" name="TextBox 1"/>
        <cdr:cNvSpPr txBox="1"/>
      </cdr:nvSpPr>
      <cdr:spPr>
        <a:xfrm xmlns:a="http://schemas.openxmlformats.org/drawingml/2006/main">
          <a:off x="9885045" y="2212551"/>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24%</a:t>
          </a:r>
          <a:endParaRPr lang="en-US" sz="1800" dirty="0"/>
        </a:p>
      </cdr:txBody>
    </cdr:sp>
  </cdr:relSizeAnchor>
  <cdr:relSizeAnchor xmlns:cdr="http://schemas.openxmlformats.org/drawingml/2006/chartDrawing">
    <cdr:from>
      <cdr:x>0.88047</cdr:x>
      <cdr:y>0.37083</cdr:y>
    </cdr:from>
    <cdr:to>
      <cdr:x>0.94118</cdr:x>
      <cdr:y>0.58893</cdr:y>
    </cdr:to>
    <cdr:cxnSp macro="">
      <cdr:nvCxnSpPr>
        <cdr:cNvPr id="4" name="Straight Arrow Connector 3"/>
        <cdr:cNvCxnSpPr/>
      </cdr:nvCxnSpPr>
      <cdr:spPr>
        <a:xfrm xmlns:a="http://schemas.openxmlformats.org/drawingml/2006/main">
          <a:off x="10734675" y="2543175"/>
          <a:ext cx="740176" cy="149568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0.67357</cdr:x>
      <cdr:y>0.16889</cdr:y>
    </cdr:from>
    <cdr:to>
      <cdr:x>0.74857</cdr:x>
      <cdr:y>0.30222</cdr:y>
    </cdr:to>
    <cdr:sp macro="" textlink="">
      <cdr:nvSpPr>
        <cdr:cNvPr id="2" name="TextBox 1"/>
        <cdr:cNvSpPr txBox="1"/>
      </cdr:nvSpPr>
      <cdr:spPr>
        <a:xfrm xmlns:a="http://schemas.openxmlformats.org/drawingml/2006/main">
          <a:off x="8212183" y="11582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up 3%</a:t>
          </a:r>
          <a:endParaRPr lang="en-US" sz="1800" dirty="0"/>
        </a:p>
      </cdr:txBody>
    </cdr:sp>
  </cdr:relSizeAnchor>
  <cdr:relSizeAnchor xmlns:cdr="http://schemas.openxmlformats.org/drawingml/2006/chartDrawing">
    <cdr:from>
      <cdr:x>0.88429</cdr:x>
      <cdr:y>0.21587</cdr:y>
    </cdr:from>
    <cdr:to>
      <cdr:x>0.93143</cdr:x>
      <cdr:y>0.31365</cdr:y>
    </cdr:to>
    <cdr:cxnSp macro="">
      <cdr:nvCxnSpPr>
        <cdr:cNvPr id="4" name="Straight Arrow Connector 3"/>
        <cdr:cNvCxnSpPr/>
      </cdr:nvCxnSpPr>
      <cdr:spPr>
        <a:xfrm xmlns:a="http://schemas.openxmlformats.org/drawingml/2006/main">
          <a:off x="10781211" y="1480457"/>
          <a:ext cx="574766" cy="6705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0.75571</cdr:x>
      <cdr:y>0.69587</cdr:y>
    </cdr:from>
    <cdr:to>
      <cdr:x>0.83071</cdr:x>
      <cdr:y>0.82921</cdr:y>
    </cdr:to>
    <cdr:sp macro="" textlink="">
      <cdr:nvSpPr>
        <cdr:cNvPr id="6" name="TextBox 5"/>
        <cdr:cNvSpPr txBox="1"/>
      </cdr:nvSpPr>
      <cdr:spPr>
        <a:xfrm xmlns:a="http://schemas.openxmlformats.org/drawingml/2006/main">
          <a:off x="9213669" y="47722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Louisa down 24%</a:t>
          </a:r>
          <a:endParaRPr lang="en-US" sz="1800" dirty="0"/>
        </a:p>
      </cdr:txBody>
    </cdr:sp>
  </cdr:relSizeAnchor>
  <cdr:relSizeAnchor xmlns:cdr="http://schemas.openxmlformats.org/drawingml/2006/chartDrawing">
    <cdr:from>
      <cdr:x>0.87929</cdr:x>
      <cdr:y>0.56381</cdr:y>
    </cdr:from>
    <cdr:to>
      <cdr:x>0.93143</cdr:x>
      <cdr:y>0.69968</cdr:y>
    </cdr:to>
    <cdr:cxnSp macro="">
      <cdr:nvCxnSpPr>
        <cdr:cNvPr id="8" name="Straight Arrow Connector 7"/>
        <cdr:cNvCxnSpPr/>
      </cdr:nvCxnSpPr>
      <cdr:spPr>
        <a:xfrm xmlns:a="http://schemas.openxmlformats.org/drawingml/2006/main" flipV="1">
          <a:off x="10720251" y="3866606"/>
          <a:ext cx="635726" cy="93181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Louisa County Crime Trends</a:t>
            </a:r>
            <a:endParaRPr lang="en-US" dirty="0"/>
          </a:p>
        </p:txBody>
      </p:sp>
      <p:sp>
        <p:nvSpPr>
          <p:cNvPr id="3" name="Subtitle 2"/>
          <p:cNvSpPr>
            <a:spLocks noGrp="1"/>
          </p:cNvSpPr>
          <p:nvPr>
            <p:ph type="subTitle" idx="1"/>
          </p:nvPr>
        </p:nvSpPr>
        <p:spPr/>
        <p:txBody>
          <a:bodyPr/>
          <a:lstStyle/>
          <a:p>
            <a:r>
              <a:rPr lang="en-US" dirty="0"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Louisa’s 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overall Group A crime rate fell 19% from 2012 to 2021.</a:t>
            </a:r>
          </a:p>
          <a:p>
            <a:r>
              <a:rPr lang="en-US" dirty="0" smtClean="0"/>
              <a:t>The overall Group A crime rate decreased more significantly in Louisa County (down 36%).</a:t>
            </a:r>
          </a:p>
          <a:p>
            <a:r>
              <a:rPr lang="en-US" dirty="0" smtClean="0"/>
              <a:t>Compared to nine other Virginia counties of comparable population size, Louisa County’s drop in the overall Group A crime rate was nearly three times as steep as the decrease in the average of peer counties (down 11%).</a:t>
            </a:r>
          </a:p>
          <a:p>
            <a:r>
              <a:rPr lang="en-US" dirty="0"/>
              <a:t>Louisa’s rate fell below the average of peer counties in every year except 2014. </a:t>
            </a:r>
            <a:endParaRPr lang="en-US" dirty="0" smtClean="0"/>
          </a:p>
          <a:p>
            <a:r>
              <a:rPr lang="en-US" dirty="0" smtClean="0"/>
              <a:t>In 2021, Louisa County’s Group A crime rate was 25.4 per 1000 residents, compared to a 40.1 average rate among peer counties, and an 44.0 statewide rate.  </a:t>
            </a:r>
          </a:p>
          <a:p>
            <a:r>
              <a:rPr lang="en-US" dirty="0" smtClean="0"/>
              <a:t>Louisa’s 2021 Group A crime rate ranked 104</a:t>
            </a:r>
            <a:r>
              <a:rPr lang="en-US" baseline="30000" dirty="0" smtClean="0"/>
              <a:t>th</a:t>
            </a:r>
            <a:r>
              <a:rPr lang="en-US" dirty="0" smtClean="0"/>
              <a:t> among Virginia’s 133 jurisdictions.</a:t>
            </a:r>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3842342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9555474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762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Louisa’s Group A Crimes Against Person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Louisa County was down </a:t>
            </a:r>
            <a:r>
              <a:rPr lang="en-US" dirty="0"/>
              <a:t>24</a:t>
            </a:r>
            <a:r>
              <a:rPr lang="en-US" dirty="0" smtClean="0"/>
              <a:t>%, twice the rate of decline observed statewide.</a:t>
            </a:r>
          </a:p>
          <a:p>
            <a:r>
              <a:rPr lang="en-US" dirty="0" smtClean="0"/>
              <a:t>By comparison, nine Virginia counties of comparable population size averaged a modest 3% increase in Crimes Against Person.</a:t>
            </a:r>
          </a:p>
          <a:p>
            <a:r>
              <a:rPr lang="en-US" dirty="0"/>
              <a:t>Louisa’s rate fell well below the peer county average in every year studied</a:t>
            </a:r>
            <a:r>
              <a:rPr lang="en-US" dirty="0" smtClean="0"/>
              <a:t>.</a:t>
            </a:r>
          </a:p>
          <a:p>
            <a:r>
              <a:rPr lang="en-US" dirty="0"/>
              <a:t>In 2021, Louisa County’s </a:t>
            </a:r>
            <a:r>
              <a:rPr lang="en-US" dirty="0" smtClean="0"/>
              <a:t>Crimes Against Person </a:t>
            </a:r>
            <a:r>
              <a:rPr lang="en-US" dirty="0"/>
              <a:t>rate was </a:t>
            </a:r>
            <a:r>
              <a:rPr lang="en-US" dirty="0" smtClean="0"/>
              <a:t>7.1 </a:t>
            </a:r>
            <a:r>
              <a:rPr lang="en-US" dirty="0"/>
              <a:t>per 1000 residents, compared to a </a:t>
            </a:r>
            <a:r>
              <a:rPr lang="en-US" dirty="0" smtClean="0"/>
              <a:t>12.0 </a:t>
            </a:r>
            <a:r>
              <a:rPr lang="en-US" dirty="0"/>
              <a:t>average rate of peer counties, and </a:t>
            </a:r>
            <a:r>
              <a:rPr lang="en-US" dirty="0" smtClean="0"/>
              <a:t>an 11.9 statewide </a:t>
            </a:r>
            <a:r>
              <a:rPr lang="en-US" dirty="0"/>
              <a:t>rate.  </a:t>
            </a:r>
            <a:endParaRPr lang="en-US" dirty="0" smtClean="0"/>
          </a:p>
          <a:p>
            <a:r>
              <a:rPr lang="en-US" dirty="0" smtClean="0"/>
              <a:t>Louisa’s Crimes Against Person rate in 2021 ranked 119</a:t>
            </a:r>
            <a:r>
              <a:rPr lang="en-US" baseline="30000" dirty="0" smtClean="0"/>
              <a:t>th</a:t>
            </a:r>
            <a:r>
              <a:rPr lang="en-US" dirty="0" smtClean="0"/>
              <a:t> among Virginia’s 133 jurisdictions.</a:t>
            </a:r>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2222590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9479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0678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Louisa’s Group A Crimes Against Property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Louisa County dropped 44%, nearly twice the drop in the statewide rate.</a:t>
            </a:r>
          </a:p>
          <a:p>
            <a:r>
              <a:rPr lang="en-US" dirty="0"/>
              <a:t>N</a:t>
            </a:r>
            <a:r>
              <a:rPr lang="en-US" dirty="0" smtClean="0"/>
              <a:t>ine Virginia counties of comparable population size averaged a decrease in Crimes Against Property of 25%, in line with the statewide reduction, but well below the rate of decline in Louisa County.</a:t>
            </a:r>
          </a:p>
          <a:p>
            <a:r>
              <a:rPr lang="en-US" dirty="0"/>
              <a:t>Louisa’s rate </a:t>
            </a:r>
            <a:r>
              <a:rPr lang="en-US" dirty="0" smtClean="0"/>
              <a:t>fell </a:t>
            </a:r>
            <a:r>
              <a:rPr lang="en-US" dirty="0"/>
              <a:t>below the peer county average in every year </a:t>
            </a:r>
            <a:r>
              <a:rPr lang="en-US" dirty="0" smtClean="0"/>
              <a:t>except 2014.</a:t>
            </a:r>
          </a:p>
          <a:p>
            <a:r>
              <a:rPr lang="en-US" dirty="0" smtClean="0"/>
              <a:t>In 2021, Louisa County’s Crime Against Property rate was 15.3 per 1000 residents, compared to a rate of 21.7 per 1000 for the average of peer counties and 25.9 per 1000 statewide .</a:t>
            </a:r>
          </a:p>
          <a:p>
            <a:r>
              <a:rPr lang="en-US" dirty="0" smtClean="0"/>
              <a:t>Louisa’s Crimes Against Property rate in 2021 ranked 97</a:t>
            </a:r>
            <a:r>
              <a:rPr lang="en-US" baseline="30000" dirty="0" smtClean="0"/>
              <a:t>th</a:t>
            </a:r>
            <a:r>
              <a:rPr lang="en-US" dirty="0" smtClean="0"/>
              <a:t> among Virginia’s 133 jurisdictions.</a:t>
            </a:r>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Louisa County.</a:t>
            </a:r>
          </a:p>
          <a:p>
            <a:r>
              <a:rPr lang="en-US" sz="2400" dirty="0" smtClean="0"/>
              <a:t>2012-2021 crime rates for Louisa County were also compared to the average rates of nine other Virginia counties of similar population size (Accomack, Amherst, Botetourt, Gloucester, Halifax, Isle of Wight, Prince George, Pulaski and Wise Counties). Orange County, a fellow member of the CVRJ Authority, was omitted from the comparison group.</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798112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30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520633" y="4811878"/>
            <a:ext cx="1814023" cy="369332"/>
          </a:xfrm>
          <a:prstGeom prst="rect">
            <a:avLst/>
          </a:prstGeom>
          <a:noFill/>
        </p:spPr>
        <p:txBody>
          <a:bodyPr wrap="none" rtlCol="0">
            <a:spAutoFit/>
          </a:bodyPr>
          <a:lstStyle/>
          <a:p>
            <a:r>
              <a:rPr lang="en-US" dirty="0" smtClean="0"/>
              <a:t>Louisa down 44%</a:t>
            </a:r>
            <a:endParaRPr lang="en-US" dirty="0"/>
          </a:p>
        </p:txBody>
      </p:sp>
      <p:cxnSp>
        <p:nvCxnSpPr>
          <p:cNvPr id="7" name="Straight Arrow Connector 6"/>
          <p:cNvCxnSpPr/>
          <p:nvPr/>
        </p:nvCxnSpPr>
        <p:spPr>
          <a:xfrm flipV="1">
            <a:off x="11068050" y="3947771"/>
            <a:ext cx="401139" cy="864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129996" y="1617616"/>
            <a:ext cx="3204660" cy="369332"/>
          </a:xfrm>
          <a:prstGeom prst="rect">
            <a:avLst/>
          </a:prstGeom>
          <a:noFill/>
        </p:spPr>
        <p:txBody>
          <a:bodyPr wrap="none" rtlCol="0">
            <a:spAutoFit/>
          </a:bodyPr>
          <a:lstStyle/>
          <a:p>
            <a:r>
              <a:rPr lang="en-US" dirty="0" smtClean="0"/>
              <a:t>Comparable counties down 25%</a:t>
            </a:r>
            <a:endParaRPr lang="en-US" dirty="0"/>
          </a:p>
        </p:txBody>
      </p:sp>
      <p:cxnSp>
        <p:nvCxnSpPr>
          <p:cNvPr id="11" name="Straight Arrow Connector 10"/>
          <p:cNvCxnSpPr/>
          <p:nvPr/>
        </p:nvCxnSpPr>
        <p:spPr>
          <a:xfrm>
            <a:off x="10972706" y="1960823"/>
            <a:ext cx="496483" cy="134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790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Louisa’s Group A Crimes Against Society Rates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Crimes Against Society rate per 1000 increased 3% from 2012 to 2021.</a:t>
            </a:r>
          </a:p>
          <a:p>
            <a:r>
              <a:rPr lang="en-US" dirty="0" smtClean="0"/>
              <a:t>The Crimes </a:t>
            </a:r>
            <a:r>
              <a:rPr lang="en-US" dirty="0"/>
              <a:t>Against </a:t>
            </a:r>
            <a:r>
              <a:rPr lang="en-US" dirty="0" smtClean="0"/>
              <a:t>Society rate in Louisa County dropped 10% during that time </a:t>
            </a:r>
            <a:r>
              <a:rPr lang="en-US" dirty="0" smtClean="0"/>
              <a:t>period.</a:t>
            </a:r>
            <a:endParaRPr lang="en-US" dirty="0" smtClean="0"/>
          </a:p>
          <a:p>
            <a:r>
              <a:rPr lang="en-US" dirty="0" smtClean="0"/>
              <a:t>The nine Virginia counties of comparable population size averaged a 26% increase in Crimes Against Society, higher than the statewide increase, and counter to the the drop in Louisa County.</a:t>
            </a:r>
          </a:p>
          <a:p>
            <a:r>
              <a:rPr lang="en-US" dirty="0"/>
              <a:t>Louisa’s rate </a:t>
            </a:r>
            <a:r>
              <a:rPr lang="en-US" dirty="0" smtClean="0"/>
              <a:t>fell </a:t>
            </a:r>
            <a:r>
              <a:rPr lang="en-US" dirty="0"/>
              <a:t>below the peer county average in every year </a:t>
            </a:r>
            <a:r>
              <a:rPr lang="en-US" dirty="0" smtClean="0"/>
              <a:t>except 2014 and 2015.</a:t>
            </a:r>
          </a:p>
          <a:p>
            <a:r>
              <a:rPr lang="en-US" dirty="0" smtClean="0"/>
              <a:t>In 2021, Louisa County’s Crimes Against Society rate was 4.1 per 1000 residents, compared to a rate of 6.6 per 1000 for the average of peer counties, and 6.2 per 1000 statewide .</a:t>
            </a:r>
          </a:p>
          <a:p>
            <a:r>
              <a:rPr lang="en-US" dirty="0" smtClean="0"/>
              <a:t>Louisa’s Crimes Against Society rate in 2021 ranked 93</a:t>
            </a:r>
            <a:r>
              <a:rPr lang="en-US" baseline="30000" dirty="0" smtClean="0"/>
              <a:t>rd</a:t>
            </a:r>
            <a:r>
              <a:rPr lang="en-US" dirty="0" smtClean="0"/>
              <a:t> among Virginia’s 133 jurisdictions.</a:t>
            </a:r>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4788778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824085" y="1659493"/>
            <a:ext cx="1706879" cy="369332"/>
          </a:xfrm>
          <a:prstGeom prst="rect">
            <a:avLst/>
          </a:prstGeom>
          <a:noFill/>
        </p:spPr>
        <p:txBody>
          <a:bodyPr wrap="square" rtlCol="0">
            <a:spAutoFit/>
          </a:bodyPr>
          <a:lstStyle/>
          <a:p>
            <a:r>
              <a:rPr lang="en-US" dirty="0" smtClean="0"/>
              <a:t>Down 10%</a:t>
            </a:r>
            <a:endParaRPr lang="en-US" dirty="0"/>
          </a:p>
        </p:txBody>
      </p:sp>
      <p:cxnSp>
        <p:nvCxnSpPr>
          <p:cNvPr id="5" name="Straight Arrow Connector 4"/>
          <p:cNvCxnSpPr/>
          <p:nvPr/>
        </p:nvCxnSpPr>
        <p:spPr>
          <a:xfrm>
            <a:off x="10677525" y="2028825"/>
            <a:ext cx="753019" cy="2020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629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237154" y="4737373"/>
            <a:ext cx="1814023" cy="369332"/>
          </a:xfrm>
          <a:prstGeom prst="rect">
            <a:avLst/>
          </a:prstGeom>
          <a:noFill/>
        </p:spPr>
        <p:txBody>
          <a:bodyPr wrap="none" rtlCol="0">
            <a:spAutoFit/>
          </a:bodyPr>
          <a:lstStyle/>
          <a:p>
            <a:r>
              <a:rPr lang="en-US" dirty="0" smtClean="0"/>
              <a:t>Louisa down 10%</a:t>
            </a:r>
            <a:endParaRPr lang="en-US" dirty="0"/>
          </a:p>
        </p:txBody>
      </p:sp>
      <p:cxnSp>
        <p:nvCxnSpPr>
          <p:cNvPr id="5" name="Straight Arrow Connector 4"/>
          <p:cNvCxnSpPr/>
          <p:nvPr/>
        </p:nvCxnSpPr>
        <p:spPr>
          <a:xfrm flipV="1">
            <a:off x="10832655" y="4062953"/>
            <a:ext cx="620912" cy="674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163612" y="1140269"/>
            <a:ext cx="3289955" cy="369332"/>
          </a:xfrm>
          <a:prstGeom prst="rect">
            <a:avLst/>
          </a:prstGeom>
          <a:noFill/>
        </p:spPr>
        <p:txBody>
          <a:bodyPr wrap="square" rtlCol="0">
            <a:spAutoFit/>
          </a:bodyPr>
          <a:lstStyle/>
          <a:p>
            <a:r>
              <a:rPr lang="en-US" dirty="0" smtClean="0"/>
              <a:t>Comparable counties up 26%</a:t>
            </a:r>
            <a:endParaRPr lang="en-US" dirty="0"/>
          </a:p>
        </p:txBody>
      </p:sp>
      <p:cxnSp>
        <p:nvCxnSpPr>
          <p:cNvPr id="11" name="Straight Arrow Connector 10"/>
          <p:cNvCxnSpPr/>
          <p:nvPr/>
        </p:nvCxnSpPr>
        <p:spPr>
          <a:xfrm>
            <a:off x="10832655" y="1509601"/>
            <a:ext cx="620912" cy="979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79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p:txBody>
          <a:bodyPr>
            <a:normAutofit fontScale="92500"/>
          </a:bodyPr>
          <a:lstStyle/>
          <a:p>
            <a:r>
              <a:rPr lang="en-US" dirty="0" smtClean="0"/>
              <a:t>Louisa County has among the lowest crime rates in the Commonwealth, while Virginia has among the lowest crime rates in the United States.</a:t>
            </a:r>
          </a:p>
          <a:p>
            <a:r>
              <a:rPr lang="en-US" dirty="0" smtClean="0"/>
              <a:t>The overall Group A crime </a:t>
            </a:r>
            <a:r>
              <a:rPr lang="en-US" dirty="0" smtClean="0"/>
              <a:t>rate trended </a:t>
            </a:r>
            <a:r>
              <a:rPr lang="en-US" dirty="0" smtClean="0"/>
              <a:t>downward </a:t>
            </a:r>
            <a:r>
              <a:rPr lang="en-US" dirty="0" smtClean="0"/>
              <a:t>36% in </a:t>
            </a:r>
            <a:r>
              <a:rPr lang="en-US" dirty="0" smtClean="0"/>
              <a:t>Louisa County over the past ten years, with decreases observed in five of the last seven years.</a:t>
            </a:r>
          </a:p>
          <a:p>
            <a:r>
              <a:rPr lang="en-US" dirty="0" smtClean="0"/>
              <a:t>Decreases in the crime rate trend were observed in all three Group A crime categories from 2012 to 2021 (Person, Property and Society).</a:t>
            </a:r>
          </a:p>
          <a:p>
            <a:r>
              <a:rPr lang="en-US" dirty="0" smtClean="0"/>
              <a:t>Louisa County’s crime rates have fallen more </a:t>
            </a:r>
            <a:r>
              <a:rPr lang="en-US" dirty="0" smtClean="0"/>
              <a:t>significantly over the past ten years, </a:t>
            </a:r>
            <a:r>
              <a:rPr lang="en-US" dirty="0" smtClean="0"/>
              <a:t>relative to other Virginia counties of comparable population size, and in 2021, were well below peer counties in all three crime categories.</a:t>
            </a:r>
          </a:p>
          <a:p>
            <a:endParaRPr lang="en-US" dirty="0" smtClean="0"/>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453255"/>
          </a:xfrm>
        </p:spPr>
        <p:txBody>
          <a:bodyPr>
            <a:normAutofit fontScale="85000" lnSpcReduction="1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a:t>I</a:t>
            </a:r>
            <a:r>
              <a:rPr lang="en-US" dirty="0" smtClean="0"/>
              <a:t>ndex violent crime (murder/non-negligent manslaughter, aggravated assault, robbery and rape) decreased by 52% from 1991 to 2019, while index property crime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Louisa County’s crime data should therefore be considered with these trends in mind.</a:t>
            </a:r>
          </a:p>
          <a:p>
            <a:endParaRPr lang="en-US" dirty="0"/>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5618</TotalTime>
  <Words>1495</Words>
  <Application>Microsoft Office PowerPoint</Application>
  <PresentationFormat>Widescreen</PresentationFormat>
  <Paragraphs>111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Louisa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Louisa’s Group A Crime Rate per 1000 (2012-2021)</vt:lpstr>
      <vt:lpstr>PowerPoint Presentation</vt:lpstr>
      <vt:lpstr>PowerPoint Presentation</vt:lpstr>
      <vt:lpstr>PowerPoint Presentation</vt:lpstr>
      <vt:lpstr>Louisa’s Group A Crimes Against Person Rate per 1000</vt:lpstr>
      <vt:lpstr>PowerPoint Presentation</vt:lpstr>
      <vt:lpstr>PowerPoint Presentation</vt:lpstr>
      <vt:lpstr>PowerPoint Presentation</vt:lpstr>
      <vt:lpstr>Louisa’s Group A Crimes Against Property Rate per 1000</vt:lpstr>
      <vt:lpstr>PowerPoint Presentation</vt:lpstr>
      <vt:lpstr>PowerPoint Presentation</vt:lpstr>
      <vt:lpstr>PowerPoint Presentation</vt:lpstr>
      <vt:lpstr>Louisa’s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41</cp:revision>
  <dcterms:created xsi:type="dcterms:W3CDTF">2022-10-03T16:33:18Z</dcterms:created>
  <dcterms:modified xsi:type="dcterms:W3CDTF">2022-10-20T17:29:47Z</dcterms:modified>
</cp:coreProperties>
</file>