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3.xml" ContentType="application/vnd.openxmlformats-officedocument.drawingml.chartshapes+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4.xml" ContentType="application/vnd.openxmlformats-officedocument.drawingml.chartshapes+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5.xml" ContentType="application/vnd.openxmlformats-officedocument.drawingml.chartshapes+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6.xml" ContentType="application/vnd.openxmlformats-officedocument.drawingml.chartshapes+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drawings/drawing7.xml" ContentType="application/vnd.openxmlformats-officedocument.drawingml.chartshapes+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6.xml" ContentType="application/vnd.openxmlformats-officedocument.drawingml.chart+xml"/>
  <Override PartName="/ppt/charts/style15.xml" ContentType="application/vnd.ms-office.chartstyle+xml"/>
  <Override PartName="/ppt/charts/colors15.xml" ContentType="application/vnd.ms-office.chartcolorstyle+xml"/>
  <Override PartName="/ppt/drawings/drawing8.xml" ContentType="application/vnd.openxmlformats-officedocument.drawingml.chartshapes+xml"/>
  <Override PartName="/ppt/charts/chart17.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8.xml" ContentType="application/vnd.openxmlformats-officedocument.drawingml.chart+xml"/>
  <Override PartName="/ppt/charts/style17.xml" ContentType="application/vnd.ms-office.chartstyle+xml"/>
  <Override PartName="/ppt/charts/colors17.xml" ContentType="application/vnd.ms-office.chartcolorstyle+xml"/>
  <Override PartName="/ppt/drawings/drawing9.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3" r:id="rId4"/>
    <p:sldId id="290" r:id="rId5"/>
    <p:sldId id="291" r:id="rId6"/>
    <p:sldId id="292" r:id="rId7"/>
    <p:sldId id="297" r:id="rId8"/>
    <p:sldId id="294" r:id="rId9"/>
    <p:sldId id="295" r:id="rId10"/>
    <p:sldId id="296" r:id="rId11"/>
    <p:sldId id="274" r:id="rId12"/>
    <p:sldId id="275" r:id="rId13"/>
    <p:sldId id="276" r:id="rId14"/>
    <p:sldId id="305" r:id="rId15"/>
    <p:sldId id="278" r:id="rId16"/>
    <p:sldId id="279" r:id="rId17"/>
    <p:sldId id="306" r:id="rId18"/>
    <p:sldId id="307" r:id="rId19"/>
    <p:sldId id="282" r:id="rId20"/>
    <p:sldId id="284" r:id="rId21"/>
    <p:sldId id="308" r:id="rId22"/>
    <p:sldId id="309" r:id="rId23"/>
    <p:sldId id="286" r:id="rId24"/>
    <p:sldId id="287" r:id="rId25"/>
    <p:sldId id="310" r:id="rId26"/>
    <p:sldId id="311" r:id="rId27"/>
    <p:sldId id="298" r:id="rId28"/>
    <p:sldId id="299"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3" autoAdjust="0"/>
    <p:restoredTop sz="94660"/>
  </p:normalViewPr>
  <p:slideViewPr>
    <p:cSldViewPr snapToGrid="0">
      <p:cViewPr varScale="1">
        <p:scale>
          <a:sx n="88" d="100"/>
          <a:sy n="88" d="100"/>
        </p:scale>
        <p:origin x="499"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OAR-AD18\Users\ngoodloe\Crime%20Rates\UCR%20Crime%20Rates%20per%20100,000\US%20Crime%20Rates%20per%20100,000%201984-2019.xls" TargetMode="External"/></Relationships>
</file>

<file path=ppt/charts/_rels/chart10.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Virginia%20Crimes%20Against%20Person%20Rate%20per%201000%202012-2021.xlsx" TargetMode="Externa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5.xml"/></Relationships>
</file>

<file path=ppt/charts/_rels/chart11.xml.rels><?xml version="1.0" encoding="UTF-8" standalone="yes"?>
<Relationships xmlns="http://schemas.openxmlformats.org/package/2006/relationships"><Relationship Id="rId3" Type="http://schemas.openxmlformats.org/officeDocument/2006/relationships/oleObject" Target="Book5" TargetMode="External"/><Relationship Id="rId2" Type="http://schemas.microsoft.com/office/2011/relationships/chartColorStyle" Target="colors10.xml"/><Relationship Id="rId1" Type="http://schemas.microsoft.com/office/2011/relationships/chartStyle" Target="style10.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ngoodloe\Desktop\ACRJ%20and%20CVRJ%20Jurisdiction%20Crime%20Rate%20Analysis%202012-21.xlsx" TargetMode="External"/><Relationship Id="rId2" Type="http://schemas.microsoft.com/office/2011/relationships/chartColorStyle" Target="colors11.xml"/><Relationship Id="rId1" Type="http://schemas.microsoft.com/office/2011/relationships/chartStyle" Target="style11.xml"/></Relationships>
</file>

<file path=ppt/charts/_rels/chart13.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ACRJ%20and%20CVRJ%20Jurisdiction%20Crime%20Rate%20Analysis%202012-21.xlsx" TargetMode="Externa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6.xml"/></Relationships>
</file>

<file path=ppt/charts/_rels/chart14.xml.rels><?xml version="1.0" encoding="UTF-8" standalone="yes"?>
<Relationships xmlns="http://schemas.openxmlformats.org/package/2006/relationships"><Relationship Id="rId3" Type="http://schemas.openxmlformats.org/officeDocument/2006/relationships/oleObject" Target="Book5" TargetMode="Externa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chartUserShapes" Target="../drawings/drawing7.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ngoodloe\Desktop\ACRJ%20and%20CVRJ%20Jurisdiction%20Crime%20Rate%20Analysis%202012-21.xlsx" TargetMode="External"/><Relationship Id="rId2" Type="http://schemas.microsoft.com/office/2011/relationships/chartColorStyle" Target="colors14.xml"/><Relationship Id="rId1" Type="http://schemas.microsoft.com/office/2011/relationships/chartStyle" Target="style14.xml"/></Relationships>
</file>

<file path=ppt/charts/_rels/chart16.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ACRJ%20and%20CVRJ%20Jurisdiction%20Crime%20Rate%20Analysis%202012-21.xlsx" TargetMode="Externa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chartUserShapes" Target="../drawings/drawing8.xml"/></Relationships>
</file>

<file path=ppt/charts/_rels/chart17.xml.rels><?xml version="1.0" encoding="UTF-8" standalone="yes"?>
<Relationships xmlns="http://schemas.openxmlformats.org/package/2006/relationships"><Relationship Id="rId3" Type="http://schemas.openxmlformats.org/officeDocument/2006/relationships/oleObject" Target="Book5" TargetMode="External"/><Relationship Id="rId2" Type="http://schemas.microsoft.com/office/2011/relationships/chartColorStyle" Target="colors16.xml"/><Relationship Id="rId1" Type="http://schemas.microsoft.com/office/2011/relationships/chartStyle" Target="style16.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ngoodloe\Desktop\ACRJ%20and%20CVRJ%20Jurisdiction%20Crime%20Rate%20Analysis%202012-21.xlsx" TargetMode="External"/><Relationship Id="rId2" Type="http://schemas.microsoft.com/office/2011/relationships/chartColorStyle" Target="colors17.xml"/><Relationship Id="rId1" Type="http://schemas.microsoft.com/office/2011/relationships/chartStyle" Target="style17.xml"/><Relationship Id="rId4" Type="http://schemas.openxmlformats.org/officeDocument/2006/relationships/chartUserShapes" Target="../drawings/drawing9.xml"/></Relationships>
</file>

<file path=ppt/charts/_rels/chart2.xml.rels><?xml version="1.0" encoding="UTF-8" standalone="yes"?>
<Relationships xmlns="http://schemas.openxmlformats.org/package/2006/relationships"><Relationship Id="rId3" Type="http://schemas.openxmlformats.org/officeDocument/2006/relationships/oleObject" Target="file:///\\OAR-AD18\Users\ngoodloe\Crime%20Rates\UCR%20Crime%20Rates%20per%20100,000\US%20Crime%20Rates%20per%20100,000%201984-2019.xls"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file:///\\OAR-AD18\Users\ngoodloe\Crime%20Rates\UCR%20Crime%20Rates%20per%20100,000\US%20Crime%20Rates%20per%20100,000%201984-2019.xls"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oleObject" Target="file:///\\OAR-AD18\Users\ngoodloe\Crime%20Rates\UCR%20Crime%20Rates%20per%20100,000\2019%20UCR%20Index%20Crime%20Rates%20by%20State.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file:///\\OAR-AD18\Users\ngoodloe\Crime%20Rates\UCR%20Crime%20Rates%20per%20100,000\2019%20UCR%20Index%20Crime%20Rates%20by%20State.xlsx"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file:///\\OAR-AD18\Users\ngoodloe\Crime%20Rates\UCR%20Crime%20Rates%20per%20100,000\2019%20UCR%20Index%20Crime%20Rates%20by%20State.xlsx"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ACRJ%20and%20CVRJ%20Jurisdiction%20Crime%20Rate%20Analysis%202012-21.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3.xml"/></Relationships>
</file>

<file path=ppt/charts/_rels/chart8.xml.rels><?xml version="1.0" encoding="UTF-8" standalone="yes"?>
<Relationships xmlns="http://schemas.openxmlformats.org/package/2006/relationships"><Relationship Id="rId3" Type="http://schemas.openxmlformats.org/officeDocument/2006/relationships/oleObject" Target="Book5"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4.xml"/></Relationships>
</file>

<file path=ppt/charts/_rels/chart9.xml.rels><?xml version="1.0" encoding="UTF-8" standalone="yes"?>
<Relationships xmlns="http://schemas.openxmlformats.org/package/2006/relationships"><Relationship Id="rId3" Type="http://schemas.openxmlformats.org/officeDocument/2006/relationships/oleObject" Target="file:///C:\Users\ngoodloe\Desktop\ACRJ%20and%20CVRJ%20Jurisdiction%20Crime%20Rate%20Analysis%202012-21.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b="0" dirty="0" smtClean="0"/>
              <a:t>United</a:t>
            </a:r>
            <a:r>
              <a:rPr lang="en-US" b="0" baseline="0" dirty="0" smtClean="0"/>
              <a:t> States</a:t>
            </a:r>
            <a:r>
              <a:rPr lang="en-US" b="0" dirty="0" smtClean="0"/>
              <a:t> </a:t>
            </a:r>
            <a:r>
              <a:rPr lang="en-US" b="0" dirty="0"/>
              <a:t>Index Crime Rate per </a:t>
            </a:r>
            <a:r>
              <a:rPr lang="en-US" b="0" dirty="0" smtClean="0"/>
              <a:t>100,000</a:t>
            </a:r>
          </a:p>
          <a:p>
            <a:pPr>
              <a:defRPr/>
            </a:pPr>
            <a:r>
              <a:rPr lang="en-US" b="0" dirty="0" smtClean="0"/>
              <a:t>(Down</a:t>
            </a:r>
            <a:r>
              <a:rPr lang="en-US" b="0" baseline="0" dirty="0" smtClean="0"/>
              <a:t> 58% from 1991 to 2019)</a:t>
            </a:r>
            <a:endParaRPr lang="en-US" b="0" dirty="0"/>
          </a:p>
        </c:rich>
      </c:tx>
      <c:overlay val="0"/>
      <c:spPr>
        <a:noFill/>
        <a:ln w="25400">
          <a:noFill/>
        </a:ln>
      </c:spPr>
    </c:title>
    <c:autoTitleDeleted val="0"/>
    <c:plotArea>
      <c:layout/>
      <c:barChart>
        <c:barDir val="col"/>
        <c:grouping val="clustered"/>
        <c:varyColors val="0"/>
        <c:ser>
          <c:idx val="0"/>
          <c:order val="0"/>
          <c:tx>
            <c:strRef>
              <c:f>'US Index Crime Rate'!$F$1</c:f>
              <c:strCache>
                <c:ptCount val="1"/>
                <c:pt idx="0">
                  <c:v>Total Index Crime Rate per 100,000</c:v>
                </c:pt>
              </c:strCache>
            </c:strRef>
          </c:tx>
          <c:spPr>
            <a:solidFill>
              <a:srgbClr val="4F81BD"/>
            </a:solidFill>
            <a:ln w="25400">
              <a:noFill/>
            </a:ln>
          </c:spPr>
          <c:invertIfNegative val="0"/>
          <c:cat>
            <c:strRef>
              <c:f>'US Index Crime Rate'!$E$2:$E$37</c:f>
              <c:strCache>
                <c:ptCount val="36"/>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pt idx="30">
                  <c:v>2014</c:v>
                </c:pt>
                <c:pt idx="31">
                  <c:v>2015</c:v>
                </c:pt>
                <c:pt idx="32">
                  <c:v>2016</c:v>
                </c:pt>
                <c:pt idx="33">
                  <c:v>2017</c:v>
                </c:pt>
                <c:pt idx="34">
                  <c:v>2018</c:v>
                </c:pt>
                <c:pt idx="35">
                  <c:v>2019</c:v>
                </c:pt>
              </c:strCache>
            </c:strRef>
          </c:cat>
          <c:val>
            <c:numRef>
              <c:f>'US Index Crime Rate'!$F$2:$F$37</c:f>
              <c:numCache>
                <c:formatCode>#,##0.0</c:formatCode>
                <c:ptCount val="36"/>
                <c:pt idx="0">
                  <c:v>5038.3801283208004</c:v>
                </c:pt>
                <c:pt idx="1">
                  <c:v>5224.5119072684593</c:v>
                </c:pt>
                <c:pt idx="2">
                  <c:v>5501.8990380938531</c:v>
                </c:pt>
                <c:pt idx="3">
                  <c:v>5575.454342488747</c:v>
                </c:pt>
                <c:pt idx="4">
                  <c:v>5694.5374112028003</c:v>
                </c:pt>
                <c:pt idx="5">
                  <c:v>5774.0432137317657</c:v>
                </c:pt>
                <c:pt idx="6">
                  <c:v>5802.6769479360892</c:v>
                </c:pt>
                <c:pt idx="7">
                  <c:v>5898.3544013015717</c:v>
                </c:pt>
                <c:pt idx="8">
                  <c:v>5661.3763246452327</c:v>
                </c:pt>
                <c:pt idx="9">
                  <c:v>5487.1017520313089</c:v>
                </c:pt>
                <c:pt idx="10">
                  <c:v>5373.8343973136771</c:v>
                </c:pt>
                <c:pt idx="11">
                  <c:v>5274.9445178149153</c:v>
                </c:pt>
                <c:pt idx="12">
                  <c:v>5087.6355055744143</c:v>
                </c:pt>
                <c:pt idx="13">
                  <c:v>4927.3258911625608</c:v>
                </c:pt>
                <c:pt idx="14">
                  <c:v>4620.0948245304889</c:v>
                </c:pt>
                <c:pt idx="15">
                  <c:v>4266.5089710961402</c:v>
                </c:pt>
                <c:pt idx="16">
                  <c:v>4124.8</c:v>
                </c:pt>
                <c:pt idx="17">
                  <c:v>4162.6000000000004</c:v>
                </c:pt>
                <c:pt idx="18">
                  <c:v>4125</c:v>
                </c:pt>
                <c:pt idx="19">
                  <c:v>4067</c:v>
                </c:pt>
                <c:pt idx="20">
                  <c:v>3977.2999999999997</c:v>
                </c:pt>
                <c:pt idx="21">
                  <c:v>3900.5</c:v>
                </c:pt>
                <c:pt idx="22">
                  <c:v>3825.9</c:v>
                </c:pt>
                <c:pt idx="23">
                  <c:v>3748.2000000000003</c:v>
                </c:pt>
                <c:pt idx="24">
                  <c:v>3673.2</c:v>
                </c:pt>
                <c:pt idx="25">
                  <c:v>3473.2000000000003</c:v>
                </c:pt>
                <c:pt idx="26">
                  <c:v>3350.4</c:v>
                </c:pt>
                <c:pt idx="27">
                  <c:v>3292.5</c:v>
                </c:pt>
                <c:pt idx="28">
                  <c:v>3255.8</c:v>
                </c:pt>
                <c:pt idx="29">
                  <c:v>3102.7</c:v>
                </c:pt>
                <c:pt idx="30">
                  <c:v>2935.7</c:v>
                </c:pt>
                <c:pt idx="31">
                  <c:v>2874.2</c:v>
                </c:pt>
                <c:pt idx="32">
                  <c:v>2838.2</c:v>
                </c:pt>
                <c:pt idx="33">
                  <c:v>2746.7000000000003</c:v>
                </c:pt>
                <c:pt idx="34">
                  <c:v>2580.2000000000003</c:v>
                </c:pt>
                <c:pt idx="35">
                  <c:v>2476.6</c:v>
                </c:pt>
              </c:numCache>
            </c:numRef>
          </c:val>
          <c:extLst>
            <c:ext xmlns:c16="http://schemas.microsoft.com/office/drawing/2014/chart" uri="{C3380CC4-5D6E-409C-BE32-E72D297353CC}">
              <c16:uniqueId val="{00000000-4D08-46D3-8155-232BF5814DED}"/>
            </c:ext>
          </c:extLst>
        </c:ser>
        <c:dLbls>
          <c:showLegendKey val="0"/>
          <c:showVal val="0"/>
          <c:showCatName val="0"/>
          <c:showSerName val="0"/>
          <c:showPercent val="0"/>
          <c:showBubbleSize val="0"/>
        </c:dLbls>
        <c:gapWidth val="219"/>
        <c:overlap val="-27"/>
        <c:axId val="838650495"/>
        <c:axId val="1"/>
      </c:barChart>
      <c:catAx>
        <c:axId val="8386504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
        <c:crosses val="autoZero"/>
        <c:auto val="1"/>
        <c:lblAlgn val="ctr"/>
        <c:lblOffset val="100"/>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ln w="9525">
            <a:noFill/>
          </a:ln>
        </c:spPr>
        <c:txPr>
          <a:bodyPr rot="-60000000" vert="horz"/>
          <a:lstStyle/>
          <a:p>
            <a:pPr>
              <a:defRPr/>
            </a:pPr>
            <a:endParaRPr lang="en-US"/>
          </a:p>
        </c:txPr>
        <c:crossAx val="838650495"/>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smtClean="0"/>
              <a:t>Virginia </a:t>
            </a:r>
            <a:r>
              <a:rPr lang="en-US" dirty="0"/>
              <a:t>Crimes Against Person per 1000 Residents </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strRef>
              <c:f>REPORT!$A$8:$A$17</c:f>
              <c:strCache>
                <c:ptCount val="10"/>
                <c:pt idx="0">
                  <c:v>2012</c:v>
                </c:pt>
                <c:pt idx="1">
                  <c:v>2013</c:v>
                </c:pt>
                <c:pt idx="2">
                  <c:v>2014</c:v>
                </c:pt>
                <c:pt idx="3">
                  <c:v>2015</c:v>
                </c:pt>
                <c:pt idx="4">
                  <c:v>2016</c:v>
                </c:pt>
                <c:pt idx="5">
                  <c:v>2017</c:v>
                </c:pt>
                <c:pt idx="6">
                  <c:v>2018</c:v>
                </c:pt>
                <c:pt idx="7">
                  <c:v>2019</c:v>
                </c:pt>
                <c:pt idx="8">
                  <c:v>2020</c:v>
                </c:pt>
                <c:pt idx="9">
                  <c:v>2021</c:v>
                </c:pt>
              </c:strCache>
            </c:strRef>
          </c:cat>
          <c:val>
            <c:numRef>
              <c:f>REPORT!$B$8:$B$17</c:f>
              <c:numCache>
                <c:formatCode>#,##0.00</c:formatCode>
                <c:ptCount val="10"/>
                <c:pt idx="0">
                  <c:v>13.903219130907701</c:v>
                </c:pt>
                <c:pt idx="1">
                  <c:v>13.1856730995635</c:v>
                </c:pt>
                <c:pt idx="2">
                  <c:v>12.6912481658996</c:v>
                </c:pt>
                <c:pt idx="3">
                  <c:v>12.632958180926501</c:v>
                </c:pt>
                <c:pt idx="4">
                  <c:v>12.8006963544579</c:v>
                </c:pt>
                <c:pt idx="5">
                  <c:v>12.734562610241801</c:v>
                </c:pt>
                <c:pt idx="6">
                  <c:v>12.488487188713799</c:v>
                </c:pt>
                <c:pt idx="7">
                  <c:v>12.531868302325799</c:v>
                </c:pt>
                <c:pt idx="8">
                  <c:v>11.6558034984879</c:v>
                </c:pt>
                <c:pt idx="9">
                  <c:v>11.9514423481285</c:v>
                </c:pt>
              </c:numCache>
            </c:numRef>
          </c:val>
          <c:smooth val="0"/>
          <c:extLst>
            <c:ext xmlns:c16="http://schemas.microsoft.com/office/drawing/2014/chart" uri="{C3380CC4-5D6E-409C-BE32-E72D297353CC}">
              <c16:uniqueId val="{00000000-47C4-4CAD-81C2-51330D3A003E}"/>
            </c:ext>
          </c:extLst>
        </c:ser>
        <c:dLbls>
          <c:showLegendKey val="0"/>
          <c:showVal val="0"/>
          <c:showCatName val="0"/>
          <c:showSerName val="0"/>
          <c:showPercent val="0"/>
          <c:showBubbleSize val="0"/>
        </c:dLbls>
        <c:smooth val="0"/>
        <c:axId val="303913983"/>
        <c:axId val="303908991"/>
      </c:lineChart>
      <c:catAx>
        <c:axId val="3039139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03908991"/>
        <c:crosses val="autoZero"/>
        <c:auto val="1"/>
        <c:lblAlgn val="ctr"/>
        <c:lblOffset val="100"/>
        <c:noMultiLvlLbl val="0"/>
      </c:catAx>
      <c:valAx>
        <c:axId val="303908991"/>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03913983"/>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Sheet1!$A$5</c:f>
              <c:strCache>
                <c:ptCount val="1"/>
                <c:pt idx="0">
                  <c:v>Greene Crimes Against Person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Sheet1!$B$4:$K$4</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Sheet1!$B$5:$K$5</c:f>
              <c:numCache>
                <c:formatCode>General</c:formatCode>
                <c:ptCount val="10"/>
                <c:pt idx="0">
                  <c:v>13.84</c:v>
                </c:pt>
                <c:pt idx="1">
                  <c:v>12.16</c:v>
                </c:pt>
                <c:pt idx="2">
                  <c:v>9.6300000000000008</c:v>
                </c:pt>
                <c:pt idx="3">
                  <c:v>11.29</c:v>
                </c:pt>
                <c:pt idx="4" formatCode="#,##0.00">
                  <c:v>11.5238817285823</c:v>
                </c:pt>
                <c:pt idx="5" formatCode="#,##0.00">
                  <c:v>13.01</c:v>
                </c:pt>
                <c:pt idx="6">
                  <c:v>13.78</c:v>
                </c:pt>
                <c:pt idx="7">
                  <c:v>13.04</c:v>
                </c:pt>
                <c:pt idx="8">
                  <c:v>12.06</c:v>
                </c:pt>
                <c:pt idx="9">
                  <c:v>12.46</c:v>
                </c:pt>
              </c:numCache>
            </c:numRef>
          </c:val>
          <c:smooth val="0"/>
          <c:extLst>
            <c:ext xmlns:c16="http://schemas.microsoft.com/office/drawing/2014/chart" uri="{C3380CC4-5D6E-409C-BE32-E72D297353CC}">
              <c16:uniqueId val="{00000000-B0FF-49F0-A8C8-076ECFD4DBD0}"/>
            </c:ext>
          </c:extLst>
        </c:ser>
        <c:dLbls>
          <c:showLegendKey val="0"/>
          <c:showVal val="0"/>
          <c:showCatName val="0"/>
          <c:showSerName val="0"/>
          <c:showPercent val="0"/>
          <c:showBubbleSize val="0"/>
        </c:dLbls>
        <c:smooth val="0"/>
        <c:axId val="951597903"/>
        <c:axId val="945154447"/>
      </c:lineChart>
      <c:catAx>
        <c:axId val="9515979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5154447"/>
        <c:crosses val="autoZero"/>
        <c:auto val="1"/>
        <c:lblAlgn val="ctr"/>
        <c:lblOffset val="100"/>
        <c:noMultiLvlLbl val="0"/>
      </c:catAx>
      <c:valAx>
        <c:axId val="94515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51597903"/>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Crimes Against Person per 1000 Residents</a:t>
            </a:r>
          </a:p>
          <a:p>
            <a:pPr>
              <a:defRPr/>
            </a:pPr>
            <a:r>
              <a:rPr lang="en-US"/>
              <a:t>Greene vs. Average of Comparable Counties</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'Greene vs. Comparables'!$A$15</c:f>
              <c:strCache>
                <c:ptCount val="1"/>
                <c:pt idx="0">
                  <c:v>Greene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'Greene vs. Comparables'!$B$14:$K$14</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'Greene vs. Comparables'!$B$15:$K$15</c:f>
              <c:numCache>
                <c:formatCode>#,##0.00</c:formatCode>
                <c:ptCount val="10"/>
                <c:pt idx="0">
                  <c:v>13.8417479847263</c:v>
                </c:pt>
                <c:pt idx="1">
                  <c:v>12.1635610766046</c:v>
                </c:pt>
                <c:pt idx="2">
                  <c:v>9.63400958303599</c:v>
                </c:pt>
                <c:pt idx="3">
                  <c:v>11.290322580645199</c:v>
                </c:pt>
                <c:pt idx="4">
                  <c:v>11.5238817285823</c:v>
                </c:pt>
                <c:pt idx="5">
                  <c:v>13.0097573179885</c:v>
                </c:pt>
                <c:pt idx="6">
                  <c:v>13.7782454030763</c:v>
                </c:pt>
                <c:pt idx="7">
                  <c:v>13.0367716574613</c:v>
                </c:pt>
                <c:pt idx="8">
                  <c:v>12.0553067952566</c:v>
                </c:pt>
                <c:pt idx="9">
                  <c:v>12.4583927722301</c:v>
                </c:pt>
              </c:numCache>
            </c:numRef>
          </c:val>
          <c:smooth val="0"/>
          <c:extLst>
            <c:ext xmlns:c16="http://schemas.microsoft.com/office/drawing/2014/chart" uri="{C3380CC4-5D6E-409C-BE32-E72D297353CC}">
              <c16:uniqueId val="{00000000-1A97-48F7-B212-8D1C1A90E75A}"/>
            </c:ext>
          </c:extLst>
        </c:ser>
        <c:ser>
          <c:idx val="1"/>
          <c:order val="1"/>
          <c:tx>
            <c:strRef>
              <c:f>'Greene vs. Comparables'!$A$16</c:f>
              <c:strCache>
                <c:ptCount val="1"/>
                <c:pt idx="0">
                  <c:v>Average of Comparable Counties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'Greene vs. Comparables'!$B$14:$K$14</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'Greene vs. Comparables'!$B$16:$K$16</c:f>
              <c:numCache>
                <c:formatCode>General</c:formatCode>
                <c:ptCount val="10"/>
                <c:pt idx="0">
                  <c:v>10.72</c:v>
                </c:pt>
                <c:pt idx="1">
                  <c:v>10.34</c:v>
                </c:pt>
                <c:pt idx="2">
                  <c:v>10.09</c:v>
                </c:pt>
                <c:pt idx="3">
                  <c:v>9.77</c:v>
                </c:pt>
                <c:pt idx="4">
                  <c:v>10.09</c:v>
                </c:pt>
                <c:pt idx="5">
                  <c:v>10.07</c:v>
                </c:pt>
                <c:pt idx="6">
                  <c:v>9.84</c:v>
                </c:pt>
                <c:pt idx="7">
                  <c:v>9.5299999999999994</c:v>
                </c:pt>
                <c:pt idx="8">
                  <c:v>8.43</c:v>
                </c:pt>
                <c:pt idx="9">
                  <c:v>9.7100000000000009</c:v>
                </c:pt>
              </c:numCache>
            </c:numRef>
          </c:val>
          <c:smooth val="0"/>
          <c:extLst>
            <c:ext xmlns:c16="http://schemas.microsoft.com/office/drawing/2014/chart" uri="{C3380CC4-5D6E-409C-BE32-E72D297353CC}">
              <c16:uniqueId val="{00000001-1A97-48F7-B212-8D1C1A90E75A}"/>
            </c:ext>
          </c:extLst>
        </c:ser>
        <c:dLbls>
          <c:showLegendKey val="0"/>
          <c:showVal val="0"/>
          <c:showCatName val="0"/>
          <c:showSerName val="0"/>
          <c:showPercent val="0"/>
          <c:showBubbleSize val="0"/>
        </c:dLbls>
        <c:smooth val="0"/>
        <c:axId val="642866984"/>
        <c:axId val="642869336"/>
      </c:lineChart>
      <c:catAx>
        <c:axId val="642866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2869336"/>
        <c:crosses val="autoZero"/>
        <c:auto val="1"/>
        <c:lblAlgn val="ctr"/>
        <c:lblOffset val="100"/>
        <c:noMultiLvlLbl val="0"/>
      </c:catAx>
      <c:valAx>
        <c:axId val="6428693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28669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'Statewide Totals per 1000'!$A$71</c:f>
              <c:strCache>
                <c:ptCount val="1"/>
                <c:pt idx="0">
                  <c:v>Virginia Crimes Against Property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'Statewide Totals per 1000'!$B$70:$K$70</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'Statewide Totals per 1000'!$B$71:$K$71</c:f>
              <c:numCache>
                <c:formatCode>#,##0.00</c:formatCode>
                <c:ptCount val="10"/>
                <c:pt idx="0">
                  <c:v>36.217757566266002</c:v>
                </c:pt>
                <c:pt idx="1">
                  <c:v>34.380638721709197</c:v>
                </c:pt>
                <c:pt idx="2">
                  <c:v>33.087609618162404</c:v>
                </c:pt>
                <c:pt idx="3">
                  <c:v>32.508675600707299</c:v>
                </c:pt>
                <c:pt idx="4">
                  <c:v>32.449979837866003</c:v>
                </c:pt>
                <c:pt idx="5">
                  <c:v>31.286821046467399</c:v>
                </c:pt>
                <c:pt idx="6">
                  <c:v>28.708152508574798</c:v>
                </c:pt>
                <c:pt idx="7">
                  <c:v>28.289785307724099</c:v>
                </c:pt>
                <c:pt idx="8">
                  <c:v>26.245821138010701</c:v>
                </c:pt>
                <c:pt idx="9">
                  <c:v>25.869008855299398</c:v>
                </c:pt>
              </c:numCache>
            </c:numRef>
          </c:val>
          <c:smooth val="0"/>
          <c:extLst>
            <c:ext xmlns:c16="http://schemas.microsoft.com/office/drawing/2014/chart" uri="{C3380CC4-5D6E-409C-BE32-E72D297353CC}">
              <c16:uniqueId val="{00000000-83A8-4064-8AC9-D075CD080AC4}"/>
            </c:ext>
          </c:extLst>
        </c:ser>
        <c:dLbls>
          <c:showLegendKey val="0"/>
          <c:showVal val="0"/>
          <c:showCatName val="0"/>
          <c:showSerName val="0"/>
          <c:showPercent val="0"/>
          <c:showBubbleSize val="0"/>
        </c:dLbls>
        <c:smooth val="0"/>
        <c:axId val="398188127"/>
        <c:axId val="398196447"/>
      </c:lineChart>
      <c:catAx>
        <c:axId val="3981881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98196447"/>
        <c:crosses val="autoZero"/>
        <c:auto val="1"/>
        <c:lblAlgn val="ctr"/>
        <c:lblOffset val="100"/>
        <c:noMultiLvlLbl val="0"/>
      </c:catAx>
      <c:valAx>
        <c:axId val="39819644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98188127"/>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a:t>Greene Crimes Against </a:t>
            </a:r>
            <a:r>
              <a:rPr lang="en-US" dirty="0" smtClean="0"/>
              <a:t>Property per 1000 </a:t>
            </a:r>
            <a:endParaRPr lang="en-US" dirty="0"/>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Sheet1!$A$8</c:f>
              <c:strCache>
                <c:ptCount val="1"/>
                <c:pt idx="0">
                  <c:v>Greene Crimes Against Property </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Sheet1!$B$7:$K$7</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Sheet1!$B$8:$K$8</c:f>
              <c:numCache>
                <c:formatCode>#,##0.00</c:formatCode>
                <c:ptCount val="10"/>
                <c:pt idx="0">
                  <c:v>23.865082732286801</c:v>
                </c:pt>
                <c:pt idx="1">
                  <c:v>26.5010351966874</c:v>
                </c:pt>
                <c:pt idx="2">
                  <c:v>21.459883780201899</c:v>
                </c:pt>
                <c:pt idx="3">
                  <c:v>20.665322580645199</c:v>
                </c:pt>
                <c:pt idx="4">
                  <c:v>18.145059388425601</c:v>
                </c:pt>
                <c:pt idx="5">
                  <c:v>20.1150863147361</c:v>
                </c:pt>
                <c:pt idx="6">
                  <c:v>22.5462197504885</c:v>
                </c:pt>
                <c:pt idx="7">
                  <c:v>17.714086679603898</c:v>
                </c:pt>
                <c:pt idx="8">
                  <c:v>17.320277518083</c:v>
                </c:pt>
                <c:pt idx="9">
                  <c:v>16.024726581074699</c:v>
                </c:pt>
              </c:numCache>
            </c:numRef>
          </c:val>
          <c:smooth val="0"/>
          <c:extLst>
            <c:ext xmlns:c16="http://schemas.microsoft.com/office/drawing/2014/chart" uri="{C3380CC4-5D6E-409C-BE32-E72D297353CC}">
              <c16:uniqueId val="{00000000-D62C-424D-8CFA-71ED7BD70898}"/>
            </c:ext>
          </c:extLst>
        </c:ser>
        <c:dLbls>
          <c:showLegendKey val="0"/>
          <c:showVal val="0"/>
          <c:showCatName val="0"/>
          <c:showSerName val="0"/>
          <c:showPercent val="0"/>
          <c:showBubbleSize val="0"/>
        </c:dLbls>
        <c:smooth val="0"/>
        <c:axId val="830632239"/>
        <c:axId val="830632655"/>
      </c:lineChart>
      <c:catAx>
        <c:axId val="8306322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30632655"/>
        <c:crosses val="autoZero"/>
        <c:auto val="1"/>
        <c:lblAlgn val="ctr"/>
        <c:lblOffset val="100"/>
        <c:noMultiLvlLbl val="0"/>
      </c:catAx>
      <c:valAx>
        <c:axId val="830632655"/>
        <c:scaling>
          <c:orientation val="minMax"/>
          <c:max val="4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30632239"/>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Crimes Against Property per 1000 Residents</a:t>
            </a:r>
          </a:p>
          <a:p>
            <a:pPr>
              <a:defRPr/>
            </a:pPr>
            <a:r>
              <a:rPr lang="en-US"/>
              <a:t>Greene vs. Average of Comparable Counties</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'Greene vs. Comparables'!$A$31</c:f>
              <c:strCache>
                <c:ptCount val="1"/>
                <c:pt idx="0">
                  <c:v>Greene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'Greene vs. Comparables'!$B$30:$K$30</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'Greene vs. Comparables'!$B$31:$K$31</c:f>
              <c:numCache>
                <c:formatCode>#,##0.00</c:formatCode>
                <c:ptCount val="10"/>
                <c:pt idx="0">
                  <c:v>23.865082732286801</c:v>
                </c:pt>
                <c:pt idx="1">
                  <c:v>26.5010351966874</c:v>
                </c:pt>
                <c:pt idx="2">
                  <c:v>21.459883780201899</c:v>
                </c:pt>
                <c:pt idx="3">
                  <c:v>20.665322580645199</c:v>
                </c:pt>
                <c:pt idx="4">
                  <c:v>18.145059388425601</c:v>
                </c:pt>
                <c:pt idx="5">
                  <c:v>20.1150863147361</c:v>
                </c:pt>
                <c:pt idx="6">
                  <c:v>22.5462197504885</c:v>
                </c:pt>
                <c:pt idx="7">
                  <c:v>17.714086679603898</c:v>
                </c:pt>
                <c:pt idx="8">
                  <c:v>17.320277518083</c:v>
                </c:pt>
                <c:pt idx="9">
                  <c:v>16.024726581074699</c:v>
                </c:pt>
              </c:numCache>
            </c:numRef>
          </c:val>
          <c:smooth val="0"/>
          <c:extLst>
            <c:ext xmlns:c16="http://schemas.microsoft.com/office/drawing/2014/chart" uri="{C3380CC4-5D6E-409C-BE32-E72D297353CC}">
              <c16:uniqueId val="{00000000-A447-484F-8C15-20775A0FA322}"/>
            </c:ext>
          </c:extLst>
        </c:ser>
        <c:ser>
          <c:idx val="1"/>
          <c:order val="1"/>
          <c:tx>
            <c:strRef>
              <c:f>'Greene vs. Comparables'!$A$32</c:f>
              <c:strCache>
                <c:ptCount val="1"/>
                <c:pt idx="0">
                  <c:v>Average of Comparable Counties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'Greene vs. Comparables'!$B$30:$K$30</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'Greene vs. Comparables'!$B$32:$K$32</c:f>
              <c:numCache>
                <c:formatCode>General</c:formatCode>
                <c:ptCount val="10"/>
                <c:pt idx="0">
                  <c:v>27.78</c:v>
                </c:pt>
                <c:pt idx="1">
                  <c:v>24.23</c:v>
                </c:pt>
                <c:pt idx="2">
                  <c:v>23.39</c:v>
                </c:pt>
                <c:pt idx="3">
                  <c:v>22.04</c:v>
                </c:pt>
                <c:pt idx="4">
                  <c:v>20.47</c:v>
                </c:pt>
                <c:pt idx="5">
                  <c:v>20.59</c:v>
                </c:pt>
                <c:pt idx="6">
                  <c:v>18.59</c:v>
                </c:pt>
                <c:pt idx="7">
                  <c:v>20.329999999999998</c:v>
                </c:pt>
                <c:pt idx="8">
                  <c:v>20.51</c:v>
                </c:pt>
                <c:pt idx="9">
                  <c:v>18.48</c:v>
                </c:pt>
              </c:numCache>
            </c:numRef>
          </c:val>
          <c:smooth val="0"/>
          <c:extLst>
            <c:ext xmlns:c16="http://schemas.microsoft.com/office/drawing/2014/chart" uri="{C3380CC4-5D6E-409C-BE32-E72D297353CC}">
              <c16:uniqueId val="{00000001-A447-484F-8C15-20775A0FA322}"/>
            </c:ext>
          </c:extLst>
        </c:ser>
        <c:dLbls>
          <c:showLegendKey val="0"/>
          <c:showVal val="0"/>
          <c:showCatName val="0"/>
          <c:showSerName val="0"/>
          <c:showPercent val="0"/>
          <c:showBubbleSize val="0"/>
        </c:dLbls>
        <c:smooth val="0"/>
        <c:axId val="491924672"/>
        <c:axId val="644739088"/>
      </c:lineChart>
      <c:catAx>
        <c:axId val="491924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4739088"/>
        <c:crosses val="autoZero"/>
        <c:auto val="1"/>
        <c:lblAlgn val="ctr"/>
        <c:lblOffset val="100"/>
        <c:noMultiLvlLbl val="0"/>
      </c:catAx>
      <c:valAx>
        <c:axId val="644739088"/>
        <c:scaling>
          <c:orientation val="minMax"/>
          <c:max val="4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19246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'Statewide Totals per 1000'!$A$74</c:f>
              <c:strCache>
                <c:ptCount val="1"/>
                <c:pt idx="0">
                  <c:v>Virginia Crimes Against Society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'Statewide Totals per 1000'!$B$73:$K$73</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'Statewide Totals per 1000'!$B$74:$K$74</c:f>
              <c:numCache>
                <c:formatCode>#,##0.00</c:formatCode>
                <c:ptCount val="10"/>
                <c:pt idx="0">
                  <c:v>8.1457398440288706</c:v>
                </c:pt>
                <c:pt idx="1">
                  <c:v>8.5110838996392992</c:v>
                </c:pt>
                <c:pt idx="2">
                  <c:v>8.2086989774195906</c:v>
                </c:pt>
                <c:pt idx="3">
                  <c:v>8.2966787637780399</c:v>
                </c:pt>
                <c:pt idx="4">
                  <c:v>8.9729817894084096</c:v>
                </c:pt>
                <c:pt idx="5">
                  <c:v>10.2362214020746</c:v>
                </c:pt>
                <c:pt idx="6">
                  <c:v>10.604054975031399</c:v>
                </c:pt>
                <c:pt idx="7">
                  <c:v>10.703977110237799</c:v>
                </c:pt>
                <c:pt idx="8">
                  <c:v>8.7427842682986903</c:v>
                </c:pt>
                <c:pt idx="9">
                  <c:v>6.2048789640196302</c:v>
                </c:pt>
              </c:numCache>
            </c:numRef>
          </c:val>
          <c:smooth val="0"/>
          <c:extLst>
            <c:ext xmlns:c16="http://schemas.microsoft.com/office/drawing/2014/chart" uri="{C3380CC4-5D6E-409C-BE32-E72D297353CC}">
              <c16:uniqueId val="{00000000-B562-471B-A602-4B61F27378C4}"/>
            </c:ext>
          </c:extLst>
        </c:ser>
        <c:dLbls>
          <c:showLegendKey val="0"/>
          <c:showVal val="0"/>
          <c:showCatName val="0"/>
          <c:showSerName val="0"/>
          <c:showPercent val="0"/>
          <c:showBubbleSize val="0"/>
        </c:dLbls>
        <c:smooth val="0"/>
        <c:axId val="397759375"/>
        <c:axId val="397748975"/>
      </c:lineChart>
      <c:catAx>
        <c:axId val="3977593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97748975"/>
        <c:crosses val="autoZero"/>
        <c:auto val="1"/>
        <c:lblAlgn val="ctr"/>
        <c:lblOffset val="100"/>
        <c:noMultiLvlLbl val="0"/>
      </c:catAx>
      <c:valAx>
        <c:axId val="397748975"/>
        <c:scaling>
          <c:orientation val="minMax"/>
          <c:max val="16"/>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97759375"/>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a:t>Greene Crimes Against </a:t>
            </a:r>
            <a:r>
              <a:rPr lang="en-US" dirty="0" smtClean="0"/>
              <a:t>Society per 1000 </a:t>
            </a:r>
            <a:endParaRPr lang="en-US" dirty="0"/>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Sheet1!$A$11</c:f>
              <c:strCache>
                <c:ptCount val="1"/>
                <c:pt idx="0">
                  <c:v>Greene Crimes Against Society </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Sheet1!$B$10:$K$10</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Sheet1!$B$11:$K$11</c:f>
              <c:numCache>
                <c:formatCode>#,##0.00</c:formatCode>
                <c:ptCount val="10"/>
                <c:pt idx="0">
                  <c:v>4.8790835808230799</c:v>
                </c:pt>
                <c:pt idx="1">
                  <c:v>6.0041407867494803</c:v>
                </c:pt>
                <c:pt idx="2">
                  <c:v>5.7090427158731796</c:v>
                </c:pt>
                <c:pt idx="3">
                  <c:v>7.5604838709677402</c:v>
                </c:pt>
                <c:pt idx="4">
                  <c:v>8.6429112964366901</c:v>
                </c:pt>
                <c:pt idx="5">
                  <c:v>10.1576182136602</c:v>
                </c:pt>
                <c:pt idx="6">
                  <c:v>14.930607745879099</c:v>
                </c:pt>
                <c:pt idx="7">
                  <c:v>9.5039060556301909</c:v>
                </c:pt>
                <c:pt idx="8">
                  <c:v>9.7918614377798505</c:v>
                </c:pt>
                <c:pt idx="9">
                  <c:v>5.1355206847360897</c:v>
                </c:pt>
              </c:numCache>
            </c:numRef>
          </c:val>
          <c:smooth val="0"/>
          <c:extLst>
            <c:ext xmlns:c16="http://schemas.microsoft.com/office/drawing/2014/chart" uri="{C3380CC4-5D6E-409C-BE32-E72D297353CC}">
              <c16:uniqueId val="{00000000-724A-4EE5-BCC6-A42AED519504}"/>
            </c:ext>
          </c:extLst>
        </c:ser>
        <c:dLbls>
          <c:showLegendKey val="0"/>
          <c:showVal val="0"/>
          <c:showCatName val="0"/>
          <c:showSerName val="0"/>
          <c:showPercent val="0"/>
          <c:showBubbleSize val="0"/>
        </c:dLbls>
        <c:smooth val="0"/>
        <c:axId val="1105744255"/>
        <c:axId val="1105740927"/>
      </c:lineChart>
      <c:catAx>
        <c:axId val="11057442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05740927"/>
        <c:crosses val="autoZero"/>
        <c:auto val="1"/>
        <c:lblAlgn val="ctr"/>
        <c:lblOffset val="100"/>
        <c:noMultiLvlLbl val="0"/>
      </c:catAx>
      <c:valAx>
        <c:axId val="110574092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05744255"/>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Crimes Against Society per 1000 Residents</a:t>
            </a:r>
          </a:p>
          <a:p>
            <a:pPr>
              <a:defRPr/>
            </a:pPr>
            <a:r>
              <a:rPr lang="en-US"/>
              <a:t>Greene vs. Average of Comparable Counties</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5261318897637792E-2"/>
          <c:y val="0.14947681539807522"/>
          <c:w val="0.94536368110236224"/>
          <c:h val="0.71967716535433068"/>
        </c:manualLayout>
      </c:layout>
      <c:lineChart>
        <c:grouping val="standard"/>
        <c:varyColors val="0"/>
        <c:ser>
          <c:idx val="0"/>
          <c:order val="0"/>
          <c:tx>
            <c:strRef>
              <c:f>'Greene vs. Comparables'!$A$47</c:f>
              <c:strCache>
                <c:ptCount val="1"/>
                <c:pt idx="0">
                  <c:v>Greene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'Greene vs. Comparables'!$B$46:$K$46</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'Greene vs. Comparables'!$B$47:$K$47</c:f>
              <c:numCache>
                <c:formatCode>#,##0.00</c:formatCode>
                <c:ptCount val="10"/>
                <c:pt idx="0">
                  <c:v>4.8790835808230799</c:v>
                </c:pt>
                <c:pt idx="1">
                  <c:v>6.0041407867494803</c:v>
                </c:pt>
                <c:pt idx="2">
                  <c:v>5.7090427158731796</c:v>
                </c:pt>
                <c:pt idx="3">
                  <c:v>7.5604838709677402</c:v>
                </c:pt>
                <c:pt idx="4">
                  <c:v>8.6429112964366901</c:v>
                </c:pt>
                <c:pt idx="5">
                  <c:v>10.1576182136602</c:v>
                </c:pt>
                <c:pt idx="6">
                  <c:v>14.930607745879099</c:v>
                </c:pt>
                <c:pt idx="7">
                  <c:v>9.5039060556301909</c:v>
                </c:pt>
                <c:pt idx="8">
                  <c:v>9.7918614377798505</c:v>
                </c:pt>
                <c:pt idx="9">
                  <c:v>5.1355206847360897</c:v>
                </c:pt>
              </c:numCache>
            </c:numRef>
          </c:val>
          <c:smooth val="0"/>
          <c:extLst>
            <c:ext xmlns:c16="http://schemas.microsoft.com/office/drawing/2014/chart" uri="{C3380CC4-5D6E-409C-BE32-E72D297353CC}">
              <c16:uniqueId val="{00000000-8F07-4FD4-956E-EA52E3CE1B58}"/>
            </c:ext>
          </c:extLst>
        </c:ser>
        <c:ser>
          <c:idx val="1"/>
          <c:order val="1"/>
          <c:tx>
            <c:strRef>
              <c:f>'Greene vs. Comparables'!$A$48</c:f>
              <c:strCache>
                <c:ptCount val="1"/>
                <c:pt idx="0">
                  <c:v>Average of Comparable Counties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'Greene vs. Comparables'!$B$46:$K$46</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'Greene vs. Comparables'!$B$48:$K$48</c:f>
              <c:numCache>
                <c:formatCode>General</c:formatCode>
                <c:ptCount val="10"/>
                <c:pt idx="0">
                  <c:v>8.4499999999999993</c:v>
                </c:pt>
                <c:pt idx="1">
                  <c:v>8.57</c:v>
                </c:pt>
                <c:pt idx="2">
                  <c:v>7.79</c:v>
                </c:pt>
                <c:pt idx="3">
                  <c:v>8.09</c:v>
                </c:pt>
                <c:pt idx="4">
                  <c:v>9.9600000000000009</c:v>
                </c:pt>
                <c:pt idx="5">
                  <c:v>10.79</c:v>
                </c:pt>
                <c:pt idx="6">
                  <c:v>12.97</c:v>
                </c:pt>
                <c:pt idx="7">
                  <c:v>13.69</c:v>
                </c:pt>
                <c:pt idx="8">
                  <c:v>10.130000000000001</c:v>
                </c:pt>
                <c:pt idx="9">
                  <c:v>8.57</c:v>
                </c:pt>
              </c:numCache>
            </c:numRef>
          </c:val>
          <c:smooth val="0"/>
          <c:extLst>
            <c:ext xmlns:c16="http://schemas.microsoft.com/office/drawing/2014/chart" uri="{C3380CC4-5D6E-409C-BE32-E72D297353CC}">
              <c16:uniqueId val="{00000001-8F07-4FD4-956E-EA52E3CE1B58}"/>
            </c:ext>
          </c:extLst>
        </c:ser>
        <c:dLbls>
          <c:showLegendKey val="0"/>
          <c:showVal val="0"/>
          <c:showCatName val="0"/>
          <c:showSerName val="0"/>
          <c:showPercent val="0"/>
          <c:showBubbleSize val="0"/>
        </c:dLbls>
        <c:smooth val="0"/>
        <c:axId val="644740656"/>
        <c:axId val="644742616"/>
      </c:lineChart>
      <c:catAx>
        <c:axId val="644740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4742616"/>
        <c:crosses val="autoZero"/>
        <c:auto val="1"/>
        <c:lblAlgn val="ctr"/>
        <c:lblOffset val="100"/>
        <c:noMultiLvlLbl val="0"/>
      </c:catAx>
      <c:valAx>
        <c:axId val="6447426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47406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r>
              <a:rPr lang="en-US" dirty="0"/>
              <a:t>US Index Violent Crime per 100,000 </a:t>
            </a:r>
            <a:r>
              <a:rPr lang="en-US" dirty="0" smtClean="0"/>
              <a:t>Residents</a:t>
            </a:r>
          </a:p>
          <a:p>
            <a:pPr algn="ctr" rtl="0">
              <a:defRPr/>
            </a:pPr>
            <a:r>
              <a:rPr lang="en-US" dirty="0" smtClean="0"/>
              <a:t>(Down 52% from 1991 to 2019) </a:t>
            </a:r>
            <a:endParaRPr lang="en-US" dirty="0"/>
          </a:p>
        </c:rich>
      </c:tx>
      <c:overlay val="0"/>
      <c:spPr>
        <a:noFill/>
        <a:ln>
          <a:noFill/>
        </a:ln>
        <a:effectLst/>
      </c:spPr>
      <c:txPr>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'US Index Violent Crime Rate'!$B$1</c:f>
              <c:strCache>
                <c:ptCount val="1"/>
                <c:pt idx="0">
                  <c:v>Violent 
crime 
rate </c:v>
                </c:pt>
              </c:strCache>
            </c:strRef>
          </c:tx>
          <c:spPr>
            <a:solidFill>
              <a:schemeClr val="accent1"/>
            </a:solidFill>
            <a:ln>
              <a:noFill/>
            </a:ln>
            <a:effectLst/>
          </c:spPr>
          <c:invertIfNegative val="0"/>
          <c:cat>
            <c:strRef>
              <c:f>'US Index Violent Crime Rate'!$A$2:$A$37</c:f>
              <c:strCache>
                <c:ptCount val="36"/>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pt idx="30">
                  <c:v>2014</c:v>
                </c:pt>
                <c:pt idx="31">
                  <c:v>2015</c:v>
                </c:pt>
                <c:pt idx="32">
                  <c:v>2016</c:v>
                </c:pt>
                <c:pt idx="33">
                  <c:v>2017</c:v>
                </c:pt>
                <c:pt idx="34">
                  <c:v>2018</c:v>
                </c:pt>
                <c:pt idx="35">
                  <c:v>2019</c:v>
                </c:pt>
              </c:strCache>
            </c:strRef>
          </c:cat>
          <c:val>
            <c:numRef>
              <c:f>'US Index Violent Crime Rate'!$B$2:$B$37</c:f>
              <c:numCache>
                <c:formatCode>#,##0.0</c:formatCode>
                <c:ptCount val="36"/>
                <c:pt idx="0">
                  <c:v>539.92686489062976</c:v>
                </c:pt>
                <c:pt idx="1">
                  <c:v>558.06398010758016</c:v>
                </c:pt>
                <c:pt idx="2">
                  <c:v>620.14371234374073</c:v>
                </c:pt>
                <c:pt idx="3">
                  <c:v>612.49148836431721</c:v>
                </c:pt>
                <c:pt idx="4">
                  <c:v>640.58385322847676</c:v>
                </c:pt>
                <c:pt idx="5">
                  <c:v>666.89981975877652</c:v>
                </c:pt>
                <c:pt idx="6">
                  <c:v>729.61393657153383</c:v>
                </c:pt>
                <c:pt idx="7">
                  <c:v>758.17709980728694</c:v>
                </c:pt>
                <c:pt idx="8">
                  <c:v>757.66626693936541</c:v>
                </c:pt>
                <c:pt idx="9">
                  <c:v>747.14776723804414</c:v>
                </c:pt>
                <c:pt idx="10">
                  <c:v>713.5909260836969</c:v>
                </c:pt>
                <c:pt idx="11">
                  <c:v>684.46330935387573</c:v>
                </c:pt>
                <c:pt idx="12">
                  <c:v>636.63578447347675</c:v>
                </c:pt>
                <c:pt idx="13">
                  <c:v>610.97690718610716</c:v>
                </c:pt>
                <c:pt idx="14">
                  <c:v>567.58495269990942</c:v>
                </c:pt>
                <c:pt idx="15">
                  <c:v>522.95271128184288</c:v>
                </c:pt>
                <c:pt idx="16" formatCode="0.00">
                  <c:v>506.5</c:v>
                </c:pt>
                <c:pt idx="17" formatCode="0.00">
                  <c:v>504.5</c:v>
                </c:pt>
                <c:pt idx="18" formatCode="0.00">
                  <c:v>494.4</c:v>
                </c:pt>
                <c:pt idx="19" formatCode="0.00">
                  <c:v>475.8</c:v>
                </c:pt>
                <c:pt idx="20" formatCode="0.00">
                  <c:v>463.2</c:v>
                </c:pt>
                <c:pt idx="21" formatCode="0.00">
                  <c:v>469</c:v>
                </c:pt>
                <c:pt idx="22" formatCode="0.00">
                  <c:v>479.3</c:v>
                </c:pt>
                <c:pt idx="23" formatCode="0.00">
                  <c:v>471.8</c:v>
                </c:pt>
                <c:pt idx="24" formatCode="0.00">
                  <c:v>458.6</c:v>
                </c:pt>
                <c:pt idx="25" formatCode="0.00">
                  <c:v>431.9</c:v>
                </c:pt>
                <c:pt idx="26" formatCode="0.00">
                  <c:v>404.5</c:v>
                </c:pt>
                <c:pt idx="27" formatCode="0.00">
                  <c:v>387.1</c:v>
                </c:pt>
                <c:pt idx="28" formatCode="0.00">
                  <c:v>387.8</c:v>
                </c:pt>
                <c:pt idx="29" formatCode="0.00">
                  <c:v>369.1</c:v>
                </c:pt>
                <c:pt idx="30" formatCode="0.00">
                  <c:v>361.6</c:v>
                </c:pt>
                <c:pt idx="31" formatCode="0.00">
                  <c:v>373.7</c:v>
                </c:pt>
                <c:pt idx="32" formatCode="0.00">
                  <c:v>386.6</c:v>
                </c:pt>
                <c:pt idx="33" formatCode="0.00">
                  <c:v>383.8</c:v>
                </c:pt>
                <c:pt idx="34" formatCode="0.00">
                  <c:v>370.4</c:v>
                </c:pt>
                <c:pt idx="35" formatCode="0.00">
                  <c:v>366.7</c:v>
                </c:pt>
              </c:numCache>
            </c:numRef>
          </c:val>
          <c:extLst>
            <c:ext xmlns:c16="http://schemas.microsoft.com/office/drawing/2014/chart" uri="{C3380CC4-5D6E-409C-BE32-E72D297353CC}">
              <c16:uniqueId val="{00000000-F214-4425-BAF5-961BCF0DD023}"/>
            </c:ext>
          </c:extLst>
        </c:ser>
        <c:dLbls>
          <c:showLegendKey val="0"/>
          <c:showVal val="0"/>
          <c:showCatName val="0"/>
          <c:showSerName val="0"/>
          <c:showPercent val="0"/>
          <c:showBubbleSize val="0"/>
        </c:dLbls>
        <c:gapWidth val="219"/>
        <c:overlap val="-27"/>
        <c:axId val="941876959"/>
        <c:axId val="941876127"/>
      </c:barChart>
      <c:catAx>
        <c:axId val="9418769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1876127"/>
        <c:crosses val="autoZero"/>
        <c:auto val="1"/>
        <c:lblAlgn val="ctr"/>
        <c:lblOffset val="100"/>
        <c:noMultiLvlLbl val="0"/>
      </c:catAx>
      <c:valAx>
        <c:axId val="941876127"/>
        <c:scaling>
          <c:orientation val="minMax"/>
          <c:max val="90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1876959"/>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a:t>Index Property Crime Rate per </a:t>
            </a:r>
            <a:r>
              <a:rPr lang="en-US" dirty="0" smtClean="0"/>
              <a:t>100,000</a:t>
            </a:r>
          </a:p>
          <a:p>
            <a:pPr>
              <a:defRPr/>
            </a:pPr>
            <a:r>
              <a:rPr lang="en-US" dirty="0" smtClean="0"/>
              <a:t>(Down 59% from 1991</a:t>
            </a:r>
            <a:r>
              <a:rPr lang="en-US" baseline="0" dirty="0" smtClean="0"/>
              <a:t> to 2019)</a:t>
            </a:r>
            <a:endParaRPr lang="en-US" dirty="0"/>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'US Index Property Rate'!$B$1</c:f>
              <c:strCache>
                <c:ptCount val="1"/>
                <c:pt idx="0">
                  <c:v>Index Property Crime Rate per 100,000</c:v>
                </c:pt>
              </c:strCache>
            </c:strRef>
          </c:tx>
          <c:spPr>
            <a:solidFill>
              <a:schemeClr val="accent1"/>
            </a:solidFill>
            <a:ln>
              <a:noFill/>
            </a:ln>
            <a:effectLst/>
          </c:spPr>
          <c:invertIfNegative val="0"/>
          <c:cat>
            <c:strRef>
              <c:f>'US Index Property Rate'!$A$2:$A$37</c:f>
              <c:strCache>
                <c:ptCount val="36"/>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pt idx="30">
                  <c:v>2014</c:v>
                </c:pt>
                <c:pt idx="31">
                  <c:v>2015</c:v>
                </c:pt>
                <c:pt idx="32">
                  <c:v>2016</c:v>
                </c:pt>
                <c:pt idx="33">
                  <c:v>2017</c:v>
                </c:pt>
                <c:pt idx="34">
                  <c:v>2018</c:v>
                </c:pt>
                <c:pt idx="35">
                  <c:v>2019</c:v>
                </c:pt>
              </c:strCache>
            </c:strRef>
          </c:cat>
          <c:val>
            <c:numRef>
              <c:f>'US Index Property Rate'!$B$2:$B$37</c:f>
              <c:numCache>
                <c:formatCode>#,##0.0</c:formatCode>
                <c:ptCount val="36"/>
                <c:pt idx="0">
                  <c:v>4498.4532634301704</c:v>
                </c:pt>
                <c:pt idx="1">
                  <c:v>4666.4479271608789</c:v>
                </c:pt>
                <c:pt idx="2">
                  <c:v>4881.7553257501122</c:v>
                </c:pt>
                <c:pt idx="3">
                  <c:v>4962.9628541244301</c:v>
                </c:pt>
                <c:pt idx="4">
                  <c:v>5053.9535579743233</c:v>
                </c:pt>
                <c:pt idx="5">
                  <c:v>5107.1433939729895</c:v>
                </c:pt>
                <c:pt idx="6">
                  <c:v>5073.0630113645557</c:v>
                </c:pt>
                <c:pt idx="7">
                  <c:v>5140.1773014942846</c:v>
                </c:pt>
                <c:pt idx="8">
                  <c:v>4903.7100577058673</c:v>
                </c:pt>
                <c:pt idx="9">
                  <c:v>4739.9539847932647</c:v>
                </c:pt>
                <c:pt idx="10">
                  <c:v>4660.2434712299801</c:v>
                </c:pt>
                <c:pt idx="11">
                  <c:v>4590.4812084610394</c:v>
                </c:pt>
                <c:pt idx="12">
                  <c:v>4450.9997211009377</c:v>
                </c:pt>
                <c:pt idx="13">
                  <c:v>4316.3489839764534</c:v>
                </c:pt>
                <c:pt idx="14">
                  <c:v>4052.5098718305794</c:v>
                </c:pt>
                <c:pt idx="15">
                  <c:v>3743.5562598142969</c:v>
                </c:pt>
                <c:pt idx="16">
                  <c:v>3618.3</c:v>
                </c:pt>
                <c:pt idx="17">
                  <c:v>3658.1</c:v>
                </c:pt>
                <c:pt idx="18">
                  <c:v>3630.6</c:v>
                </c:pt>
                <c:pt idx="19">
                  <c:v>3591.2</c:v>
                </c:pt>
                <c:pt idx="20">
                  <c:v>3514.1</c:v>
                </c:pt>
                <c:pt idx="21">
                  <c:v>3431.5</c:v>
                </c:pt>
                <c:pt idx="22">
                  <c:v>3346.6</c:v>
                </c:pt>
                <c:pt idx="23">
                  <c:v>3276.4</c:v>
                </c:pt>
                <c:pt idx="24">
                  <c:v>3214.6</c:v>
                </c:pt>
                <c:pt idx="25">
                  <c:v>3041.3</c:v>
                </c:pt>
                <c:pt idx="26">
                  <c:v>2945.9</c:v>
                </c:pt>
                <c:pt idx="27">
                  <c:v>2905.4</c:v>
                </c:pt>
                <c:pt idx="28">
                  <c:v>2868</c:v>
                </c:pt>
                <c:pt idx="29">
                  <c:v>2733.6</c:v>
                </c:pt>
                <c:pt idx="30">
                  <c:v>2574.1</c:v>
                </c:pt>
                <c:pt idx="31">
                  <c:v>2500.5</c:v>
                </c:pt>
                <c:pt idx="32">
                  <c:v>2451.6</c:v>
                </c:pt>
                <c:pt idx="33">
                  <c:v>2362.9</c:v>
                </c:pt>
                <c:pt idx="34">
                  <c:v>2209.8000000000002</c:v>
                </c:pt>
                <c:pt idx="35">
                  <c:v>2109.9</c:v>
                </c:pt>
              </c:numCache>
            </c:numRef>
          </c:val>
          <c:extLst>
            <c:ext xmlns:c16="http://schemas.microsoft.com/office/drawing/2014/chart" uri="{C3380CC4-5D6E-409C-BE32-E72D297353CC}">
              <c16:uniqueId val="{00000000-0D84-406F-8826-50D162C4FD58}"/>
            </c:ext>
          </c:extLst>
        </c:ser>
        <c:dLbls>
          <c:showLegendKey val="0"/>
          <c:showVal val="0"/>
          <c:showCatName val="0"/>
          <c:showSerName val="0"/>
          <c:showPercent val="0"/>
          <c:showBubbleSize val="0"/>
        </c:dLbls>
        <c:gapWidth val="219"/>
        <c:overlap val="-27"/>
        <c:axId val="1741571727"/>
        <c:axId val="1741553007"/>
      </c:barChart>
      <c:catAx>
        <c:axId val="17415717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741553007"/>
        <c:crosses val="autoZero"/>
        <c:auto val="1"/>
        <c:lblAlgn val="ctr"/>
        <c:lblOffset val="100"/>
        <c:noMultiLvlLbl val="0"/>
      </c:catAx>
      <c:valAx>
        <c:axId val="1741553007"/>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741571727"/>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dirty="0" smtClean="0"/>
              <a:t>2019 UCR </a:t>
            </a:r>
            <a:r>
              <a:rPr lang="en-US" dirty="0"/>
              <a:t>Total Index Crime Rate per </a:t>
            </a:r>
            <a:r>
              <a:rPr lang="en-US" dirty="0" smtClean="0"/>
              <a:t>100,000</a:t>
            </a:r>
          </a:p>
          <a:p>
            <a:pPr>
              <a:defRPr/>
            </a:pPr>
            <a:r>
              <a:rPr lang="en-US" dirty="0" smtClean="0"/>
              <a:t>(Virginia ranked 38</a:t>
            </a:r>
            <a:r>
              <a:rPr lang="en-US" baseline="30000" dirty="0" smtClean="0"/>
              <a:t>th</a:t>
            </a:r>
            <a:r>
              <a:rPr lang="en-US" dirty="0" smtClean="0"/>
              <a:t>)</a:t>
            </a:r>
            <a:endParaRPr lang="en-US" dirty="0"/>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'FBI Index Total Rate'!$E$1</c:f>
              <c:strCache>
                <c:ptCount val="1"/>
                <c:pt idx="0">
                  <c:v>Rate per 100,000</c:v>
                </c:pt>
              </c:strCache>
            </c:strRef>
          </c:tx>
          <c:spPr>
            <a:solidFill>
              <a:schemeClr val="accent1"/>
            </a:solidFill>
            <a:ln>
              <a:noFill/>
            </a:ln>
            <a:effectLst/>
          </c:spPr>
          <c:invertIfNegative val="0"/>
          <c:dPt>
            <c:idx val="37"/>
            <c:invertIfNegative val="0"/>
            <c:bubble3D val="0"/>
            <c:spPr>
              <a:solidFill>
                <a:srgbClr val="FF0000"/>
              </a:solidFill>
              <a:ln>
                <a:noFill/>
              </a:ln>
              <a:effectLst/>
            </c:spPr>
            <c:extLst>
              <c:ext xmlns:c16="http://schemas.microsoft.com/office/drawing/2014/chart" uri="{C3380CC4-5D6E-409C-BE32-E72D297353CC}">
                <c16:uniqueId val="{00000001-D41F-4A74-8F94-0B745CE04B04}"/>
              </c:ext>
            </c:extLst>
          </c:dPt>
          <c:cat>
            <c:strRef>
              <c:f>'FBI Index Total Rate'!$D$2:$D$51</c:f>
              <c:strCache>
                <c:ptCount val="50"/>
                <c:pt idx="0">
                  <c:v>New Mexico</c:v>
                </c:pt>
                <c:pt idx="1">
                  <c:v>Alaska</c:v>
                </c:pt>
                <c:pt idx="2">
                  <c:v>Louisiana</c:v>
                </c:pt>
                <c:pt idx="3">
                  <c:v>South Carolina</c:v>
                </c:pt>
                <c:pt idx="4">
                  <c:v>Arkansas</c:v>
                </c:pt>
                <c:pt idx="5">
                  <c:v>Oklahoma</c:v>
                </c:pt>
                <c:pt idx="6">
                  <c:v>Tennessee</c:v>
                </c:pt>
                <c:pt idx="7">
                  <c:v>Alabama</c:v>
                </c:pt>
                <c:pt idx="8">
                  <c:v>Missouri</c:v>
                </c:pt>
                <c:pt idx="9">
                  <c:v>Hawaii</c:v>
                </c:pt>
                <c:pt idx="10">
                  <c:v>Oregon</c:v>
                </c:pt>
                <c:pt idx="11">
                  <c:v>Washington</c:v>
                </c:pt>
                <c:pt idx="12">
                  <c:v>Colorado</c:v>
                </c:pt>
                <c:pt idx="13">
                  <c:v>Arizona</c:v>
                </c:pt>
                <c:pt idx="14">
                  <c:v>Nevada</c:v>
                </c:pt>
                <c:pt idx="15">
                  <c:v>Texas</c:v>
                </c:pt>
                <c:pt idx="16">
                  <c:v>California</c:v>
                </c:pt>
                <c:pt idx="17">
                  <c:v>North Carolina</c:v>
                </c:pt>
                <c:pt idx="18">
                  <c:v>Kansas</c:v>
                </c:pt>
                <c:pt idx="19">
                  <c:v>Georgia</c:v>
                </c:pt>
                <c:pt idx="20">
                  <c:v>Delaware</c:v>
                </c:pt>
                <c:pt idx="21">
                  <c:v>Mississippi</c:v>
                </c:pt>
                <c:pt idx="22">
                  <c:v>Montana</c:v>
                </c:pt>
                <c:pt idx="23">
                  <c:v>Florida</c:v>
                </c:pt>
                <c:pt idx="24">
                  <c:v>Utah</c:v>
                </c:pt>
                <c:pt idx="25">
                  <c:v>Maryland</c:v>
                </c:pt>
                <c:pt idx="26">
                  <c:v>Ohio</c:v>
                </c:pt>
                <c:pt idx="27">
                  <c:v>Indiana</c:v>
                </c:pt>
                <c:pt idx="28">
                  <c:v>Nebraska</c:v>
                </c:pt>
                <c:pt idx="29">
                  <c:v>Minnesota</c:v>
                </c:pt>
                <c:pt idx="30">
                  <c:v>North Dakota</c:v>
                </c:pt>
                <c:pt idx="31">
                  <c:v>Illinois</c:v>
                </c:pt>
                <c:pt idx="32">
                  <c:v>South Dakota</c:v>
                </c:pt>
                <c:pt idx="33">
                  <c:v>Kentucky</c:v>
                </c:pt>
                <c:pt idx="34">
                  <c:v>Michigan</c:v>
                </c:pt>
                <c:pt idx="35">
                  <c:v>Iowa</c:v>
                </c:pt>
                <c:pt idx="36">
                  <c:v>West Virginia</c:v>
                </c:pt>
                <c:pt idx="37">
                  <c:v>Virginia</c:v>
                </c:pt>
                <c:pt idx="38">
                  <c:v>Wyoming</c:v>
                </c:pt>
                <c:pt idx="39">
                  <c:v>Wisconsin</c:v>
                </c:pt>
                <c:pt idx="40">
                  <c:v>Rhode Island</c:v>
                </c:pt>
                <c:pt idx="41">
                  <c:v>New York</c:v>
                </c:pt>
                <c:pt idx="42">
                  <c:v>Pennsylvania</c:v>
                </c:pt>
                <c:pt idx="43">
                  <c:v>Vermont</c:v>
                </c:pt>
                <c:pt idx="44">
                  <c:v>Connecticut</c:v>
                </c:pt>
                <c:pt idx="45">
                  <c:v>New Jersey</c:v>
                </c:pt>
                <c:pt idx="46">
                  <c:v>Massachusetts</c:v>
                </c:pt>
                <c:pt idx="47">
                  <c:v>Idaho</c:v>
                </c:pt>
                <c:pt idx="48">
                  <c:v>New Hampshire</c:v>
                </c:pt>
                <c:pt idx="49">
                  <c:v>Maine</c:v>
                </c:pt>
              </c:strCache>
            </c:strRef>
          </c:cat>
          <c:val>
            <c:numRef>
              <c:f>'FBI Index Total Rate'!$E$2:$E$51</c:f>
              <c:numCache>
                <c:formatCode>General</c:formatCode>
                <c:ptCount val="50"/>
                <c:pt idx="0">
                  <c:v>3944.9568848961931</c:v>
                </c:pt>
                <c:pt idx="1">
                  <c:v>3777.8947296475271</c:v>
                </c:pt>
                <c:pt idx="2">
                  <c:v>3711.2851203989685</c:v>
                </c:pt>
                <c:pt idx="3">
                  <c:v>3451.5803363713735</c:v>
                </c:pt>
                <c:pt idx="4">
                  <c:v>3442.6689075897575</c:v>
                </c:pt>
                <c:pt idx="5">
                  <c:v>3277.0773402180607</c:v>
                </c:pt>
                <c:pt idx="6">
                  <c:v>3247.8305575461982</c:v>
                </c:pt>
                <c:pt idx="7">
                  <c:v>3185.2561141380547</c:v>
                </c:pt>
                <c:pt idx="8">
                  <c:v>3133.6579427082488</c:v>
                </c:pt>
                <c:pt idx="9">
                  <c:v>3126.6950684807666</c:v>
                </c:pt>
                <c:pt idx="10">
                  <c:v>3015.0054401210887</c:v>
                </c:pt>
                <c:pt idx="11">
                  <c:v>2975.7607887596055</c:v>
                </c:pt>
                <c:pt idx="12">
                  <c:v>2971.6069637503783</c:v>
                </c:pt>
                <c:pt idx="13">
                  <c:v>2895.8262836705971</c:v>
                </c:pt>
                <c:pt idx="14">
                  <c:v>2815.9288036060511</c:v>
                </c:pt>
                <c:pt idx="15">
                  <c:v>2809.6335476062964</c:v>
                </c:pt>
                <c:pt idx="16">
                  <c:v>2772.4205747674587</c:v>
                </c:pt>
                <c:pt idx="17">
                  <c:v>2729.1066700076008</c:v>
                </c:pt>
                <c:pt idx="18">
                  <c:v>2725.2812432851383</c:v>
                </c:pt>
                <c:pt idx="19">
                  <c:v>2716.4689586164177</c:v>
                </c:pt>
                <c:pt idx="20">
                  <c:v>2674.7754075936264</c:v>
                </c:pt>
                <c:pt idx="21">
                  <c:v>2653.731382400545</c:v>
                </c:pt>
                <c:pt idx="22">
                  <c:v>2598.1073712220873</c:v>
                </c:pt>
                <c:pt idx="23">
                  <c:v>2524.0834264801733</c:v>
                </c:pt>
                <c:pt idx="24">
                  <c:v>2404.8661897629349</c:v>
                </c:pt>
                <c:pt idx="25">
                  <c:v>2404.3118391975759</c:v>
                </c:pt>
                <c:pt idx="26">
                  <c:v>2348.8549161184351</c:v>
                </c:pt>
                <c:pt idx="27">
                  <c:v>2341.8727168560617</c:v>
                </c:pt>
                <c:pt idx="28">
                  <c:v>2340.2508674488522</c:v>
                </c:pt>
                <c:pt idx="29">
                  <c:v>2315.1865228085803</c:v>
                </c:pt>
                <c:pt idx="30">
                  <c:v>2261.6270067264868</c:v>
                </c:pt>
                <c:pt idx="31">
                  <c:v>2253.3856815054442</c:v>
                </c:pt>
                <c:pt idx="32">
                  <c:v>2169.9886622981285</c:v>
                </c:pt>
                <c:pt idx="33">
                  <c:v>2114.5236009887026</c:v>
                </c:pt>
                <c:pt idx="34">
                  <c:v>2022.4781430233757</c:v>
                </c:pt>
                <c:pt idx="35">
                  <c:v>2000.2408821357369</c:v>
                </c:pt>
                <c:pt idx="36">
                  <c:v>1899.9557513976254</c:v>
                </c:pt>
                <c:pt idx="37">
                  <c:v>1850.690040054975</c:v>
                </c:pt>
                <c:pt idx="38">
                  <c:v>1788.4819069768246</c:v>
                </c:pt>
                <c:pt idx="39">
                  <c:v>1764.5884865332951</c:v>
                </c:pt>
                <c:pt idx="40">
                  <c:v>1755.8698120848321</c:v>
                </c:pt>
                <c:pt idx="41">
                  <c:v>1731.91427523218</c:v>
                </c:pt>
                <c:pt idx="42">
                  <c:v>1709.8358700355077</c:v>
                </c:pt>
                <c:pt idx="43">
                  <c:v>1626.6312386917075</c:v>
                </c:pt>
                <c:pt idx="44">
                  <c:v>1610.1929522083356</c:v>
                </c:pt>
                <c:pt idx="45">
                  <c:v>1542.5475023614672</c:v>
                </c:pt>
                <c:pt idx="46">
                  <c:v>1507.3624197189324</c:v>
                </c:pt>
                <c:pt idx="47">
                  <c:v>1443.3162755691596</c:v>
                </c:pt>
                <c:pt idx="48">
                  <c:v>1361.7599622272674</c:v>
                </c:pt>
                <c:pt idx="49">
                  <c:v>1360.7228621675749</c:v>
                </c:pt>
              </c:numCache>
            </c:numRef>
          </c:val>
          <c:extLst>
            <c:ext xmlns:c16="http://schemas.microsoft.com/office/drawing/2014/chart" uri="{C3380CC4-5D6E-409C-BE32-E72D297353CC}">
              <c16:uniqueId val="{00000000-D41F-4A74-8F94-0B745CE04B04}"/>
            </c:ext>
          </c:extLst>
        </c:ser>
        <c:dLbls>
          <c:showLegendKey val="0"/>
          <c:showVal val="0"/>
          <c:showCatName val="0"/>
          <c:showSerName val="0"/>
          <c:showPercent val="0"/>
          <c:showBubbleSize val="0"/>
        </c:dLbls>
        <c:gapWidth val="219"/>
        <c:overlap val="-27"/>
        <c:axId val="917810176"/>
        <c:axId val="917817664"/>
      </c:barChart>
      <c:catAx>
        <c:axId val="917810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17817664"/>
        <c:crosses val="autoZero"/>
        <c:auto val="1"/>
        <c:lblAlgn val="ctr"/>
        <c:lblOffset val="100"/>
        <c:noMultiLvlLbl val="0"/>
      </c:catAx>
      <c:valAx>
        <c:axId val="9178176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17810176"/>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dirty="0" smtClean="0"/>
              <a:t>2019 UCR </a:t>
            </a:r>
            <a:r>
              <a:rPr lang="en-US" dirty="0"/>
              <a:t>Index Violent Crime Rate per </a:t>
            </a:r>
            <a:r>
              <a:rPr lang="en-US" dirty="0" smtClean="0"/>
              <a:t>100,000</a:t>
            </a:r>
          </a:p>
          <a:p>
            <a:pPr>
              <a:defRPr/>
            </a:pPr>
            <a:r>
              <a:rPr lang="en-US" dirty="0" smtClean="0"/>
              <a:t>(Virginia ranked 45</a:t>
            </a:r>
            <a:r>
              <a:rPr lang="en-US" baseline="30000" dirty="0" smtClean="0"/>
              <a:t>th</a:t>
            </a:r>
            <a:r>
              <a:rPr lang="en-US" dirty="0" smtClean="0"/>
              <a:t>)</a:t>
            </a:r>
            <a:endParaRPr lang="en-US" dirty="0"/>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'FBI Index Violent Rate'!$E$1</c:f>
              <c:strCache>
                <c:ptCount val="1"/>
                <c:pt idx="0">
                  <c:v>Rate per 100,000</c:v>
                </c:pt>
              </c:strCache>
            </c:strRef>
          </c:tx>
          <c:spPr>
            <a:solidFill>
              <a:schemeClr val="accent1"/>
            </a:solidFill>
            <a:ln>
              <a:noFill/>
            </a:ln>
            <a:effectLst/>
          </c:spPr>
          <c:invertIfNegative val="0"/>
          <c:dPt>
            <c:idx val="44"/>
            <c:invertIfNegative val="0"/>
            <c:bubble3D val="0"/>
            <c:spPr>
              <a:solidFill>
                <a:srgbClr val="FF0000"/>
              </a:solidFill>
              <a:ln>
                <a:noFill/>
              </a:ln>
              <a:effectLst/>
            </c:spPr>
            <c:extLst>
              <c:ext xmlns:c16="http://schemas.microsoft.com/office/drawing/2014/chart" uri="{C3380CC4-5D6E-409C-BE32-E72D297353CC}">
                <c16:uniqueId val="{00000001-BCBB-4655-A779-DF8978835114}"/>
              </c:ext>
            </c:extLst>
          </c:dPt>
          <c:cat>
            <c:strRef>
              <c:f>'FBI Index Violent Rate'!$D$2:$D$51</c:f>
              <c:strCache>
                <c:ptCount val="50"/>
                <c:pt idx="0">
                  <c:v>Alaska</c:v>
                </c:pt>
                <c:pt idx="1">
                  <c:v>New Mexico</c:v>
                </c:pt>
                <c:pt idx="2">
                  <c:v>Tennessee</c:v>
                </c:pt>
                <c:pt idx="3">
                  <c:v>Arkansas</c:v>
                </c:pt>
                <c:pt idx="4">
                  <c:v>Louisiana</c:v>
                </c:pt>
                <c:pt idx="5">
                  <c:v>South Carolina</c:v>
                </c:pt>
                <c:pt idx="6">
                  <c:v>Alabama</c:v>
                </c:pt>
                <c:pt idx="7">
                  <c:v>Missouri</c:v>
                </c:pt>
                <c:pt idx="8">
                  <c:v>Nevada</c:v>
                </c:pt>
                <c:pt idx="9">
                  <c:v>Arizona</c:v>
                </c:pt>
                <c:pt idx="10">
                  <c:v>Maryland</c:v>
                </c:pt>
                <c:pt idx="11">
                  <c:v>California</c:v>
                </c:pt>
                <c:pt idx="12">
                  <c:v>Michigan</c:v>
                </c:pt>
                <c:pt idx="13">
                  <c:v>Oklahoma</c:v>
                </c:pt>
                <c:pt idx="14">
                  <c:v>Delaware</c:v>
                </c:pt>
                <c:pt idx="15">
                  <c:v>Texas</c:v>
                </c:pt>
                <c:pt idx="16">
                  <c:v>Kansas</c:v>
                </c:pt>
                <c:pt idx="17">
                  <c:v>Illinois</c:v>
                </c:pt>
                <c:pt idx="18">
                  <c:v>Montana</c:v>
                </c:pt>
                <c:pt idx="19">
                  <c:v>South Dakota</c:v>
                </c:pt>
                <c:pt idx="20">
                  <c:v>Colorado</c:v>
                </c:pt>
                <c:pt idx="21">
                  <c:v>Florida</c:v>
                </c:pt>
                <c:pt idx="22">
                  <c:v>North Carolina</c:v>
                </c:pt>
                <c:pt idx="23">
                  <c:v>Indiana</c:v>
                </c:pt>
                <c:pt idx="24">
                  <c:v>New York</c:v>
                </c:pt>
                <c:pt idx="25">
                  <c:v>Georgia</c:v>
                </c:pt>
                <c:pt idx="26">
                  <c:v>Massachusetts</c:v>
                </c:pt>
                <c:pt idx="27">
                  <c:v>West Virginia</c:v>
                </c:pt>
                <c:pt idx="28">
                  <c:v>Pennsylvania</c:v>
                </c:pt>
                <c:pt idx="29">
                  <c:v>Nebraska</c:v>
                </c:pt>
                <c:pt idx="30">
                  <c:v>Washington</c:v>
                </c:pt>
                <c:pt idx="31">
                  <c:v>Wisconsin</c:v>
                </c:pt>
                <c:pt idx="32">
                  <c:v>Ohio</c:v>
                </c:pt>
                <c:pt idx="33">
                  <c:v>Hawaii</c:v>
                </c:pt>
                <c:pt idx="34">
                  <c:v>North Dakota</c:v>
                </c:pt>
                <c:pt idx="35">
                  <c:v>Oregon</c:v>
                </c:pt>
                <c:pt idx="36">
                  <c:v>Mississippi</c:v>
                </c:pt>
                <c:pt idx="37">
                  <c:v>Iowa</c:v>
                </c:pt>
                <c:pt idx="38">
                  <c:v>Minnesota</c:v>
                </c:pt>
                <c:pt idx="39">
                  <c:v>Utah</c:v>
                </c:pt>
                <c:pt idx="40">
                  <c:v>Idaho</c:v>
                </c:pt>
                <c:pt idx="41">
                  <c:v>Rhode Island</c:v>
                </c:pt>
                <c:pt idx="42">
                  <c:v>Wyoming</c:v>
                </c:pt>
                <c:pt idx="43">
                  <c:v>Kentucky</c:v>
                </c:pt>
                <c:pt idx="44">
                  <c:v>Virginia</c:v>
                </c:pt>
                <c:pt idx="45">
                  <c:v>New Jersey</c:v>
                </c:pt>
                <c:pt idx="46">
                  <c:v>Vermont</c:v>
                </c:pt>
                <c:pt idx="47">
                  <c:v>Connecticut</c:v>
                </c:pt>
                <c:pt idx="48">
                  <c:v>New Hampshire</c:v>
                </c:pt>
                <c:pt idx="49">
                  <c:v>Maine</c:v>
                </c:pt>
              </c:strCache>
            </c:strRef>
          </c:cat>
          <c:val>
            <c:numRef>
              <c:f>'FBI Index Violent Rate'!$E$2:$E$51</c:f>
              <c:numCache>
                <c:formatCode>General</c:formatCode>
                <c:ptCount val="50"/>
                <c:pt idx="0">
                  <c:v>867.06901147571239</c:v>
                </c:pt>
                <c:pt idx="1">
                  <c:v>832.20901656739773</c:v>
                </c:pt>
                <c:pt idx="2">
                  <c:v>595.1964322478824</c:v>
                </c:pt>
                <c:pt idx="3">
                  <c:v>584.63041337343304</c:v>
                </c:pt>
                <c:pt idx="4">
                  <c:v>549.32526586465224</c:v>
                </c:pt>
                <c:pt idx="5">
                  <c:v>511.25387815287468</c:v>
                </c:pt>
                <c:pt idx="6">
                  <c:v>510.81083010329002</c:v>
                </c:pt>
                <c:pt idx="7">
                  <c:v>494.99562357391403</c:v>
                </c:pt>
                <c:pt idx="8">
                  <c:v>493.8061578699261</c:v>
                </c:pt>
                <c:pt idx="9">
                  <c:v>455.31375927927957</c:v>
                </c:pt>
                <c:pt idx="10">
                  <c:v>454.14246205555042</c:v>
                </c:pt>
                <c:pt idx="11">
                  <c:v>441.20777512315618</c:v>
                </c:pt>
                <c:pt idx="12">
                  <c:v>437.43492071629737</c:v>
                </c:pt>
                <c:pt idx="13">
                  <c:v>431.79492596736242</c:v>
                </c:pt>
                <c:pt idx="14">
                  <c:v>422.58699233079062</c:v>
                </c:pt>
                <c:pt idx="15">
                  <c:v>418.93536533689041</c:v>
                </c:pt>
                <c:pt idx="16">
                  <c:v>410.80364148869643</c:v>
                </c:pt>
                <c:pt idx="17">
                  <c:v>406.89495219353245</c:v>
                </c:pt>
                <c:pt idx="18">
                  <c:v>404.94845515158431</c:v>
                </c:pt>
                <c:pt idx="19">
                  <c:v>399.02380465241407</c:v>
                </c:pt>
                <c:pt idx="20">
                  <c:v>380.95165327946967</c:v>
                </c:pt>
                <c:pt idx="21">
                  <c:v>378.39182033004687</c:v>
                </c:pt>
                <c:pt idx="22">
                  <c:v>371.80289555270531</c:v>
                </c:pt>
                <c:pt idx="23">
                  <c:v>370.84355098965142</c:v>
                </c:pt>
                <c:pt idx="24">
                  <c:v>358.61814708371389</c:v>
                </c:pt>
                <c:pt idx="25">
                  <c:v>340.66646869018973</c:v>
                </c:pt>
                <c:pt idx="26">
                  <c:v>327.57330682337027</c:v>
                </c:pt>
                <c:pt idx="27">
                  <c:v>316.60349290543689</c:v>
                </c:pt>
                <c:pt idx="28">
                  <c:v>306.42113502831472</c:v>
                </c:pt>
                <c:pt idx="29">
                  <c:v>300.91893747337684</c:v>
                </c:pt>
                <c:pt idx="30">
                  <c:v>293.85836412934498</c:v>
                </c:pt>
                <c:pt idx="31">
                  <c:v>293.17635889045715</c:v>
                </c:pt>
                <c:pt idx="32">
                  <c:v>293.17056060774564</c:v>
                </c:pt>
                <c:pt idx="33">
                  <c:v>285.4777833024454</c:v>
                </c:pt>
                <c:pt idx="34">
                  <c:v>284.62251102928633</c:v>
                </c:pt>
                <c:pt idx="35">
                  <c:v>284.39421424332528</c:v>
                </c:pt>
                <c:pt idx="36">
                  <c:v>277.94307341467112</c:v>
                </c:pt>
                <c:pt idx="37">
                  <c:v>266.55510020379893</c:v>
                </c:pt>
                <c:pt idx="38">
                  <c:v>236.39840330007348</c:v>
                </c:pt>
                <c:pt idx="39">
                  <c:v>235.5926060166727</c:v>
                </c:pt>
                <c:pt idx="40">
                  <c:v>223.83069446270844</c:v>
                </c:pt>
                <c:pt idx="41">
                  <c:v>221.07666791584737</c:v>
                </c:pt>
                <c:pt idx="42">
                  <c:v>217.36163066146705</c:v>
                </c:pt>
                <c:pt idx="43">
                  <c:v>217.13764637653651</c:v>
                </c:pt>
                <c:pt idx="44">
                  <c:v>207.9896957642529</c:v>
                </c:pt>
                <c:pt idx="45">
                  <c:v>206.8746559125621</c:v>
                </c:pt>
                <c:pt idx="46">
                  <c:v>202.24715499792464</c:v>
                </c:pt>
                <c:pt idx="47">
                  <c:v>183.60373232225064</c:v>
                </c:pt>
                <c:pt idx="48">
                  <c:v>152.53241313779179</c:v>
                </c:pt>
                <c:pt idx="49">
                  <c:v>115.16040624544343</c:v>
                </c:pt>
              </c:numCache>
            </c:numRef>
          </c:val>
          <c:extLst>
            <c:ext xmlns:c16="http://schemas.microsoft.com/office/drawing/2014/chart" uri="{C3380CC4-5D6E-409C-BE32-E72D297353CC}">
              <c16:uniqueId val="{00000000-BCBB-4655-A779-DF8978835114}"/>
            </c:ext>
          </c:extLst>
        </c:ser>
        <c:dLbls>
          <c:showLegendKey val="0"/>
          <c:showVal val="0"/>
          <c:showCatName val="0"/>
          <c:showSerName val="0"/>
          <c:showPercent val="0"/>
          <c:showBubbleSize val="0"/>
        </c:dLbls>
        <c:gapWidth val="219"/>
        <c:overlap val="-27"/>
        <c:axId val="917811424"/>
        <c:axId val="917818912"/>
      </c:barChart>
      <c:catAx>
        <c:axId val="917811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17818912"/>
        <c:crosses val="autoZero"/>
        <c:auto val="1"/>
        <c:lblAlgn val="ctr"/>
        <c:lblOffset val="100"/>
        <c:noMultiLvlLbl val="0"/>
      </c:catAx>
      <c:valAx>
        <c:axId val="9178189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17811424"/>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dirty="0" smtClean="0"/>
              <a:t>2019 UCR </a:t>
            </a:r>
            <a:r>
              <a:rPr lang="en-US" dirty="0"/>
              <a:t>Index Property Crime Rate per </a:t>
            </a:r>
            <a:r>
              <a:rPr lang="en-US" dirty="0" smtClean="0"/>
              <a:t>100,000</a:t>
            </a:r>
          </a:p>
          <a:p>
            <a:pPr>
              <a:defRPr/>
            </a:pPr>
            <a:r>
              <a:rPr lang="en-US" dirty="0" smtClean="0"/>
              <a:t>(Virginia</a:t>
            </a:r>
            <a:r>
              <a:rPr lang="en-US" baseline="0" dirty="0" smtClean="0"/>
              <a:t> ranked 36</a:t>
            </a:r>
            <a:r>
              <a:rPr lang="en-US" baseline="30000" dirty="0" smtClean="0"/>
              <a:t>th</a:t>
            </a:r>
            <a:r>
              <a:rPr lang="en-US" baseline="0" dirty="0" smtClean="0"/>
              <a:t>)</a:t>
            </a:r>
            <a:endParaRPr lang="en-US" dirty="0"/>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'FBI Index Property Rate'!$E$1</c:f>
              <c:strCache>
                <c:ptCount val="1"/>
                <c:pt idx="0">
                  <c:v>Rate per 100,000</c:v>
                </c:pt>
              </c:strCache>
            </c:strRef>
          </c:tx>
          <c:spPr>
            <a:solidFill>
              <a:schemeClr val="accent1"/>
            </a:solidFill>
            <a:ln>
              <a:noFill/>
            </a:ln>
            <a:effectLst/>
          </c:spPr>
          <c:invertIfNegative val="0"/>
          <c:dPt>
            <c:idx val="35"/>
            <c:invertIfNegative val="0"/>
            <c:bubble3D val="0"/>
            <c:spPr>
              <a:solidFill>
                <a:srgbClr val="FF0000"/>
              </a:solidFill>
              <a:ln>
                <a:noFill/>
              </a:ln>
              <a:effectLst/>
            </c:spPr>
            <c:extLst>
              <c:ext xmlns:c16="http://schemas.microsoft.com/office/drawing/2014/chart" uri="{C3380CC4-5D6E-409C-BE32-E72D297353CC}">
                <c16:uniqueId val="{00000001-E0AD-466B-A7A0-9A1721C982D9}"/>
              </c:ext>
            </c:extLst>
          </c:dPt>
          <c:cat>
            <c:strRef>
              <c:f>'FBI Index Property Rate'!$D$2:$D$51</c:f>
              <c:strCache>
                <c:ptCount val="50"/>
                <c:pt idx="0">
                  <c:v>Louisiana</c:v>
                </c:pt>
                <c:pt idx="1">
                  <c:v>New Mexico</c:v>
                </c:pt>
                <c:pt idx="2">
                  <c:v>South Carolina</c:v>
                </c:pt>
                <c:pt idx="3">
                  <c:v>Alaska</c:v>
                </c:pt>
                <c:pt idx="4">
                  <c:v>Arkansas</c:v>
                </c:pt>
                <c:pt idx="5">
                  <c:v>Oklahoma</c:v>
                </c:pt>
                <c:pt idx="6">
                  <c:v>Hawaii</c:v>
                </c:pt>
                <c:pt idx="7">
                  <c:v>Oregon</c:v>
                </c:pt>
                <c:pt idx="8">
                  <c:v>Washington</c:v>
                </c:pt>
                <c:pt idx="9">
                  <c:v>Alabama</c:v>
                </c:pt>
                <c:pt idx="10">
                  <c:v>Tennessee</c:v>
                </c:pt>
                <c:pt idx="11">
                  <c:v>Missouri</c:v>
                </c:pt>
                <c:pt idx="12">
                  <c:v>Colorado</c:v>
                </c:pt>
                <c:pt idx="13">
                  <c:v>Arizona</c:v>
                </c:pt>
                <c:pt idx="14">
                  <c:v>Texas</c:v>
                </c:pt>
                <c:pt idx="15">
                  <c:v>Georgia</c:v>
                </c:pt>
                <c:pt idx="16">
                  <c:v>Mississippi</c:v>
                </c:pt>
                <c:pt idx="17">
                  <c:v>North Carolina</c:v>
                </c:pt>
                <c:pt idx="18">
                  <c:v>California</c:v>
                </c:pt>
                <c:pt idx="19">
                  <c:v>Nevada</c:v>
                </c:pt>
                <c:pt idx="20">
                  <c:v>Kansas</c:v>
                </c:pt>
                <c:pt idx="21">
                  <c:v>Delaware</c:v>
                </c:pt>
                <c:pt idx="22">
                  <c:v>Montana</c:v>
                </c:pt>
                <c:pt idx="23">
                  <c:v>Utah</c:v>
                </c:pt>
                <c:pt idx="24">
                  <c:v>Florida</c:v>
                </c:pt>
                <c:pt idx="25">
                  <c:v>Minnesota</c:v>
                </c:pt>
                <c:pt idx="26">
                  <c:v>Ohio</c:v>
                </c:pt>
                <c:pt idx="27">
                  <c:v>Nebraska</c:v>
                </c:pt>
                <c:pt idx="28">
                  <c:v>North Dakota</c:v>
                </c:pt>
                <c:pt idx="29">
                  <c:v>Indiana</c:v>
                </c:pt>
                <c:pt idx="30">
                  <c:v>Maryland</c:v>
                </c:pt>
                <c:pt idx="31">
                  <c:v>Kentucky</c:v>
                </c:pt>
                <c:pt idx="32">
                  <c:v>Illinois</c:v>
                </c:pt>
                <c:pt idx="33">
                  <c:v>South Dakota</c:v>
                </c:pt>
                <c:pt idx="34">
                  <c:v>Iowa</c:v>
                </c:pt>
                <c:pt idx="35">
                  <c:v>Virginia</c:v>
                </c:pt>
                <c:pt idx="36">
                  <c:v>Michigan</c:v>
                </c:pt>
                <c:pt idx="37">
                  <c:v>West Virginia</c:v>
                </c:pt>
                <c:pt idx="38">
                  <c:v>Wyoming</c:v>
                </c:pt>
                <c:pt idx="39">
                  <c:v>Rhode Island</c:v>
                </c:pt>
                <c:pt idx="40">
                  <c:v>Wisconsin</c:v>
                </c:pt>
                <c:pt idx="41">
                  <c:v>Connecticut</c:v>
                </c:pt>
                <c:pt idx="42">
                  <c:v>Vermont</c:v>
                </c:pt>
                <c:pt idx="43">
                  <c:v>Pennsylvania</c:v>
                </c:pt>
                <c:pt idx="44">
                  <c:v>New York</c:v>
                </c:pt>
                <c:pt idx="45">
                  <c:v>New Jersey</c:v>
                </c:pt>
                <c:pt idx="46">
                  <c:v>Maine</c:v>
                </c:pt>
                <c:pt idx="47">
                  <c:v>Idaho</c:v>
                </c:pt>
                <c:pt idx="48">
                  <c:v>New Hampshire</c:v>
                </c:pt>
                <c:pt idx="49">
                  <c:v>Massachusetts</c:v>
                </c:pt>
              </c:strCache>
            </c:strRef>
          </c:cat>
          <c:val>
            <c:numRef>
              <c:f>'FBI Index Property Rate'!$E$2:$E$51</c:f>
              <c:numCache>
                <c:formatCode>General</c:formatCode>
                <c:ptCount val="50"/>
                <c:pt idx="0">
                  <c:v>3161.959854534316</c:v>
                </c:pt>
                <c:pt idx="1">
                  <c:v>3112.7478683287954</c:v>
                </c:pt>
                <c:pt idx="2">
                  <c:v>2940.3264582184988</c:v>
                </c:pt>
                <c:pt idx="3">
                  <c:v>2910.8257181718145</c:v>
                </c:pt>
                <c:pt idx="4">
                  <c:v>2858.0384942163246</c:v>
                </c:pt>
                <c:pt idx="5">
                  <c:v>2845.2824142506984</c:v>
                </c:pt>
                <c:pt idx="6">
                  <c:v>2841.2172851783212</c:v>
                </c:pt>
                <c:pt idx="7">
                  <c:v>2730.6112258777634</c:v>
                </c:pt>
                <c:pt idx="8">
                  <c:v>2681.9024246302606</c:v>
                </c:pt>
                <c:pt idx="9">
                  <c:v>2674.4452840347649</c:v>
                </c:pt>
                <c:pt idx="10">
                  <c:v>2652.6341252983157</c:v>
                </c:pt>
                <c:pt idx="11">
                  <c:v>2638.6623191343347</c:v>
                </c:pt>
                <c:pt idx="12">
                  <c:v>2590.6553104709087</c:v>
                </c:pt>
                <c:pt idx="13">
                  <c:v>2440.5125243913176</c:v>
                </c:pt>
                <c:pt idx="14">
                  <c:v>2390.6981822694061</c:v>
                </c:pt>
                <c:pt idx="15">
                  <c:v>2375.8024899262277</c:v>
                </c:pt>
                <c:pt idx="16">
                  <c:v>2375.7883089858738</c:v>
                </c:pt>
                <c:pt idx="17">
                  <c:v>2357.3037744548956</c:v>
                </c:pt>
                <c:pt idx="18">
                  <c:v>2331.2127996443023</c:v>
                </c:pt>
                <c:pt idx="19">
                  <c:v>2322.1226457361249</c:v>
                </c:pt>
                <c:pt idx="20">
                  <c:v>2314.4776017964418</c:v>
                </c:pt>
                <c:pt idx="21">
                  <c:v>2252.1884152628359</c:v>
                </c:pt>
                <c:pt idx="22">
                  <c:v>2193.158916070503</c:v>
                </c:pt>
                <c:pt idx="23">
                  <c:v>2169.2735837462624</c:v>
                </c:pt>
                <c:pt idx="24">
                  <c:v>2145.6916061501265</c:v>
                </c:pt>
                <c:pt idx="25">
                  <c:v>2078.788119508507</c:v>
                </c:pt>
                <c:pt idx="26">
                  <c:v>2055.6843555106893</c:v>
                </c:pt>
                <c:pt idx="27">
                  <c:v>2039.3319299754755</c:v>
                </c:pt>
                <c:pt idx="28">
                  <c:v>1977.0044956972006</c:v>
                </c:pt>
                <c:pt idx="29">
                  <c:v>1971.0291658664103</c:v>
                </c:pt>
                <c:pt idx="30">
                  <c:v>1950.1693771420255</c:v>
                </c:pt>
                <c:pt idx="31">
                  <c:v>1897.3859546121662</c:v>
                </c:pt>
                <c:pt idx="32">
                  <c:v>1846.4907293119118</c:v>
                </c:pt>
                <c:pt idx="33">
                  <c:v>1770.9648576457143</c:v>
                </c:pt>
                <c:pt idx="34">
                  <c:v>1733.685781931938</c:v>
                </c:pt>
                <c:pt idx="35">
                  <c:v>1642.7003442907221</c:v>
                </c:pt>
                <c:pt idx="36">
                  <c:v>1585.0432223070782</c:v>
                </c:pt>
                <c:pt idx="37">
                  <c:v>1583.3522584921884</c:v>
                </c:pt>
                <c:pt idx="38">
                  <c:v>1571.1202763153576</c:v>
                </c:pt>
                <c:pt idx="39">
                  <c:v>1534.7931441689848</c:v>
                </c:pt>
                <c:pt idx="40">
                  <c:v>1471.412127642838</c:v>
                </c:pt>
                <c:pt idx="41">
                  <c:v>1426.5892198860849</c:v>
                </c:pt>
                <c:pt idx="42">
                  <c:v>1424.3840836937829</c:v>
                </c:pt>
                <c:pt idx="43">
                  <c:v>1403.414735007193</c:v>
                </c:pt>
                <c:pt idx="44">
                  <c:v>1373.2961281484661</c:v>
                </c:pt>
                <c:pt idx="45">
                  <c:v>1335.6728464489051</c:v>
                </c:pt>
                <c:pt idx="46">
                  <c:v>1245.5624559221314</c:v>
                </c:pt>
                <c:pt idx="47">
                  <c:v>1219.4855811064513</c:v>
                </c:pt>
                <c:pt idx="48">
                  <c:v>1209.2275490894756</c:v>
                </c:pt>
                <c:pt idx="49">
                  <c:v>1179.7891128955621</c:v>
                </c:pt>
              </c:numCache>
            </c:numRef>
          </c:val>
          <c:extLst>
            <c:ext xmlns:c16="http://schemas.microsoft.com/office/drawing/2014/chart" uri="{C3380CC4-5D6E-409C-BE32-E72D297353CC}">
              <c16:uniqueId val="{00000000-E0AD-466B-A7A0-9A1721C982D9}"/>
            </c:ext>
          </c:extLst>
        </c:ser>
        <c:dLbls>
          <c:showLegendKey val="0"/>
          <c:showVal val="0"/>
          <c:showCatName val="0"/>
          <c:showSerName val="0"/>
          <c:showPercent val="0"/>
          <c:showBubbleSize val="0"/>
        </c:dLbls>
        <c:gapWidth val="219"/>
        <c:overlap val="-27"/>
        <c:axId val="917814752"/>
        <c:axId val="917821824"/>
      </c:barChart>
      <c:catAx>
        <c:axId val="917814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17821824"/>
        <c:crosses val="autoZero"/>
        <c:auto val="1"/>
        <c:lblAlgn val="ctr"/>
        <c:lblOffset val="100"/>
        <c:noMultiLvlLbl val="0"/>
      </c:catAx>
      <c:valAx>
        <c:axId val="917821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17814752"/>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smtClean="0"/>
              <a:t>Virginia Group </a:t>
            </a:r>
            <a:r>
              <a:rPr lang="en-US" dirty="0"/>
              <a:t>A Crime Rate per 1000</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'Statewide Totals per 1000'!$A$7</c:f>
              <c:strCache>
                <c:ptCount val="1"/>
                <c:pt idx="0">
                  <c:v>Virginia Group A Crime Rate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'Statewide Totals per 1000'!$B$6:$K$6</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'Statewide Totals per 1000'!$B$7:$K$7</c:f>
              <c:numCache>
                <c:formatCode>#,##0.00</c:formatCode>
                <c:ptCount val="10"/>
                <c:pt idx="0">
                  <c:v>58.266716541202598</c:v>
                </c:pt>
                <c:pt idx="1">
                  <c:v>56.077395720912001</c:v>
                </c:pt>
                <c:pt idx="2">
                  <c:v>53.987556761481599</c:v>
                </c:pt>
                <c:pt idx="3">
                  <c:v>53.438312545411897</c:v>
                </c:pt>
                <c:pt idx="4">
                  <c:v>54.223657981732302</c:v>
                </c:pt>
                <c:pt idx="5">
                  <c:v>54.257605058783803</c:v>
                </c:pt>
                <c:pt idx="6">
                  <c:v>51.800694672319999</c:v>
                </c:pt>
                <c:pt idx="7">
                  <c:v>51.525513562795702</c:v>
                </c:pt>
                <c:pt idx="8">
                  <c:v>46.644641815905402</c:v>
                </c:pt>
                <c:pt idx="9">
                  <c:v>44.0253301674475</c:v>
                </c:pt>
              </c:numCache>
            </c:numRef>
          </c:val>
          <c:smooth val="0"/>
          <c:extLst>
            <c:ext xmlns:c16="http://schemas.microsoft.com/office/drawing/2014/chart" uri="{C3380CC4-5D6E-409C-BE32-E72D297353CC}">
              <c16:uniqueId val="{00000000-87B9-4B3C-8514-B02B65F18348}"/>
            </c:ext>
          </c:extLst>
        </c:ser>
        <c:dLbls>
          <c:showLegendKey val="0"/>
          <c:showVal val="0"/>
          <c:showCatName val="0"/>
          <c:showSerName val="0"/>
          <c:showPercent val="0"/>
          <c:showBubbleSize val="0"/>
        </c:dLbls>
        <c:smooth val="0"/>
        <c:axId val="556353711"/>
        <c:axId val="556351631"/>
      </c:lineChart>
      <c:catAx>
        <c:axId val="5563537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56351631"/>
        <c:crosses val="autoZero"/>
        <c:auto val="1"/>
        <c:lblAlgn val="ctr"/>
        <c:lblOffset val="100"/>
        <c:noMultiLvlLbl val="0"/>
      </c:catAx>
      <c:valAx>
        <c:axId val="556351631"/>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56353711"/>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Sheet1!$A$2</c:f>
              <c:strCache>
                <c:ptCount val="1"/>
                <c:pt idx="0">
                  <c:v>Greene Group A Crime Rate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Sheet1!$B$1:$K$1</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Sheet1!$B$2:$K$2</c:f>
              <c:numCache>
                <c:formatCode>#,##0.00</c:formatCode>
                <c:ptCount val="10"/>
                <c:pt idx="0">
                  <c:v>42.585914297836197</c:v>
                </c:pt>
                <c:pt idx="1">
                  <c:v>44.668737060041401</c:v>
                </c:pt>
                <c:pt idx="2">
                  <c:v>36.802936079110999</c:v>
                </c:pt>
                <c:pt idx="3">
                  <c:v>39.5161290322581</c:v>
                </c:pt>
                <c:pt idx="4">
                  <c:v>38.311852413444498</c:v>
                </c:pt>
                <c:pt idx="5">
                  <c:v>43.282461846384798</c:v>
                </c:pt>
                <c:pt idx="6">
                  <c:v>51.255072899443903</c:v>
                </c:pt>
                <c:pt idx="7">
                  <c:v>40.2547643926954</c:v>
                </c:pt>
                <c:pt idx="8">
                  <c:v>39.167445751119402</c:v>
                </c:pt>
                <c:pt idx="9">
                  <c:v>33.618640038040901</c:v>
                </c:pt>
              </c:numCache>
            </c:numRef>
          </c:val>
          <c:smooth val="0"/>
          <c:extLst>
            <c:ext xmlns:c16="http://schemas.microsoft.com/office/drawing/2014/chart" uri="{C3380CC4-5D6E-409C-BE32-E72D297353CC}">
              <c16:uniqueId val="{00000000-CD51-42D6-A5F3-0AAF673E28DC}"/>
            </c:ext>
          </c:extLst>
        </c:ser>
        <c:dLbls>
          <c:showLegendKey val="0"/>
          <c:showVal val="0"/>
          <c:showCatName val="0"/>
          <c:showSerName val="0"/>
          <c:showPercent val="0"/>
          <c:showBubbleSize val="0"/>
        </c:dLbls>
        <c:smooth val="0"/>
        <c:axId val="1269011727"/>
        <c:axId val="1269005487"/>
      </c:lineChart>
      <c:catAx>
        <c:axId val="12690117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269005487"/>
        <c:crosses val="autoZero"/>
        <c:auto val="1"/>
        <c:lblAlgn val="ctr"/>
        <c:lblOffset val="100"/>
        <c:noMultiLvlLbl val="0"/>
      </c:catAx>
      <c:valAx>
        <c:axId val="1269005487"/>
        <c:scaling>
          <c:orientation val="minMax"/>
          <c:max val="7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269011727"/>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r>
              <a:rPr lang="en-US" sz="2000" b="0" i="0" baseline="0" dirty="0" smtClean="0">
                <a:effectLst/>
              </a:rPr>
              <a:t>Total Group A Crime per 1000 Residents</a:t>
            </a:r>
            <a:endParaRPr lang="en-US" sz="2000" dirty="0" smtClean="0">
              <a:effectLst/>
            </a:endParaRPr>
          </a:p>
          <a:p>
            <a:pPr algn="ctr" rtl="0">
              <a:defRPr/>
            </a:pPr>
            <a:r>
              <a:rPr lang="en-US" sz="2000" b="0" i="0" baseline="0" dirty="0" smtClean="0">
                <a:effectLst/>
              </a:rPr>
              <a:t>Greene vs. Average of Comparable Counties</a:t>
            </a:r>
            <a:endParaRPr lang="en-US" sz="2000" dirty="0" smtClean="0">
              <a:effectLst/>
            </a:endParaRPr>
          </a:p>
        </c:rich>
      </c:tx>
      <c:overlay val="0"/>
      <c:spPr>
        <a:noFill/>
        <a:ln>
          <a:noFill/>
        </a:ln>
        <a:effectLst/>
      </c:spPr>
      <c:txPr>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'Greene vs. Comparables'!$A$51</c:f>
              <c:strCache>
                <c:ptCount val="1"/>
                <c:pt idx="0">
                  <c:v>Greene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'Greene vs. Comparables'!$B$50:$K$50</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'Greene vs. Comparables'!$B$51:$K$51</c:f>
              <c:numCache>
                <c:formatCode>#,##0.00</c:formatCode>
                <c:ptCount val="10"/>
                <c:pt idx="0">
                  <c:v>42.585914297836183</c:v>
                </c:pt>
                <c:pt idx="1">
                  <c:v>44.668737060041479</c:v>
                </c:pt>
                <c:pt idx="2">
                  <c:v>36.80293607911107</c:v>
                </c:pt>
                <c:pt idx="3">
                  <c:v>39.516129032258135</c:v>
                </c:pt>
                <c:pt idx="4">
                  <c:v>38.311852413444591</c:v>
                </c:pt>
                <c:pt idx="5">
                  <c:v>43.282461846384798</c:v>
                </c:pt>
                <c:pt idx="6">
                  <c:v>51.255072899443903</c:v>
                </c:pt>
                <c:pt idx="7">
                  <c:v>40.254764392695385</c:v>
                </c:pt>
                <c:pt idx="8">
                  <c:v>39.167445751119452</c:v>
                </c:pt>
                <c:pt idx="9">
                  <c:v>33.618640038040894</c:v>
                </c:pt>
              </c:numCache>
            </c:numRef>
          </c:val>
          <c:smooth val="0"/>
          <c:extLst>
            <c:ext xmlns:c16="http://schemas.microsoft.com/office/drawing/2014/chart" uri="{C3380CC4-5D6E-409C-BE32-E72D297353CC}">
              <c16:uniqueId val="{00000000-A8C1-4AAC-82E5-AA81B2B243CC}"/>
            </c:ext>
          </c:extLst>
        </c:ser>
        <c:ser>
          <c:idx val="1"/>
          <c:order val="1"/>
          <c:tx>
            <c:strRef>
              <c:f>'Greene vs. Comparables'!$A$52</c:f>
              <c:strCache>
                <c:ptCount val="1"/>
                <c:pt idx="0">
                  <c:v>Average of Comparable Counties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'Greene vs. Comparables'!$B$50:$K$50</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'Greene vs. Comparables'!$B$52:$K$52</c:f>
              <c:numCache>
                <c:formatCode>General</c:formatCode>
                <c:ptCount val="10"/>
                <c:pt idx="0">
                  <c:v>46.95</c:v>
                </c:pt>
                <c:pt idx="1">
                  <c:v>43.14</c:v>
                </c:pt>
                <c:pt idx="2">
                  <c:v>41.27</c:v>
                </c:pt>
                <c:pt idx="3">
                  <c:v>39.9</c:v>
                </c:pt>
                <c:pt idx="4">
                  <c:v>40.519999999999996</c:v>
                </c:pt>
                <c:pt idx="5">
                  <c:v>41.45</c:v>
                </c:pt>
                <c:pt idx="6">
                  <c:v>41.4</c:v>
                </c:pt>
                <c:pt idx="7">
                  <c:v>43.55</c:v>
                </c:pt>
                <c:pt idx="8">
                  <c:v>39.07</c:v>
                </c:pt>
                <c:pt idx="9">
                  <c:v>36.760000000000005</c:v>
                </c:pt>
              </c:numCache>
            </c:numRef>
          </c:val>
          <c:smooth val="0"/>
          <c:extLst>
            <c:ext xmlns:c16="http://schemas.microsoft.com/office/drawing/2014/chart" uri="{C3380CC4-5D6E-409C-BE32-E72D297353CC}">
              <c16:uniqueId val="{00000001-A8C1-4AAC-82E5-AA81B2B243CC}"/>
            </c:ext>
          </c:extLst>
        </c:ser>
        <c:dLbls>
          <c:showLegendKey val="0"/>
          <c:showVal val="0"/>
          <c:showCatName val="0"/>
          <c:showSerName val="0"/>
          <c:showPercent val="0"/>
          <c:showBubbleSize val="0"/>
        </c:dLbls>
        <c:smooth val="0"/>
        <c:axId val="1583467248"/>
        <c:axId val="1583467664"/>
      </c:lineChart>
      <c:catAx>
        <c:axId val="1583467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583467664"/>
        <c:crosses val="autoZero"/>
        <c:auto val="1"/>
        <c:lblAlgn val="ctr"/>
        <c:lblOffset val="100"/>
        <c:noMultiLvlLbl val="0"/>
      </c:catAx>
      <c:valAx>
        <c:axId val="1583467664"/>
        <c:scaling>
          <c:orientation val="minMax"/>
          <c:max val="7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5834672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0.22571</cdr:x>
      <cdr:y>0.13968</cdr:y>
    </cdr:from>
    <cdr:to>
      <cdr:x>0.30071</cdr:x>
      <cdr:y>0.27302</cdr:y>
    </cdr:to>
    <cdr:sp macro="" textlink="">
      <cdr:nvSpPr>
        <cdr:cNvPr id="2" name="TextBox 1"/>
        <cdr:cNvSpPr txBox="1"/>
      </cdr:nvSpPr>
      <cdr:spPr>
        <a:xfrm xmlns:a="http://schemas.openxmlformats.org/drawingml/2006/main">
          <a:off x="2751909" y="95794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758</a:t>
          </a:r>
          <a:endParaRPr lang="en-US" sz="1800" dirty="0"/>
        </a:p>
      </cdr:txBody>
    </cdr:sp>
  </cdr:relSizeAnchor>
  <cdr:relSizeAnchor xmlns:cdr="http://schemas.openxmlformats.org/drawingml/2006/chartDrawing">
    <cdr:from>
      <cdr:x>0.24714</cdr:x>
      <cdr:y>0.18413</cdr:y>
    </cdr:from>
    <cdr:to>
      <cdr:x>0.24714</cdr:x>
      <cdr:y>0.25524</cdr:y>
    </cdr:to>
    <cdr:cxnSp macro="">
      <cdr:nvCxnSpPr>
        <cdr:cNvPr id="4" name="Straight Arrow Connector 3"/>
        <cdr:cNvCxnSpPr/>
      </cdr:nvCxnSpPr>
      <cdr:spPr>
        <a:xfrm xmlns:a="http://schemas.openxmlformats.org/drawingml/2006/main">
          <a:off x="3013166" y="1262743"/>
          <a:ext cx="0" cy="48768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0.95143</cdr:x>
      <cdr:y>0.46857</cdr:y>
    </cdr:from>
    <cdr:to>
      <cdr:x>1</cdr:x>
      <cdr:y>0.5273</cdr:y>
    </cdr:to>
    <cdr:sp macro="" textlink="">
      <cdr:nvSpPr>
        <cdr:cNvPr id="6" name="TextBox 5"/>
        <cdr:cNvSpPr txBox="1"/>
      </cdr:nvSpPr>
      <cdr:spPr>
        <a:xfrm xmlns:a="http://schemas.openxmlformats.org/drawingml/2006/main">
          <a:off x="11599816" y="3213463"/>
          <a:ext cx="592183" cy="40277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367</a:t>
          </a:r>
          <a:endParaRPr lang="en-US" sz="1800" dirty="0"/>
        </a:p>
      </cdr:txBody>
    </cdr:sp>
  </cdr:relSizeAnchor>
  <cdr:relSizeAnchor xmlns:cdr="http://schemas.openxmlformats.org/drawingml/2006/chartDrawing">
    <cdr:from>
      <cdr:x>0.975</cdr:x>
      <cdr:y>0.51302</cdr:y>
    </cdr:from>
    <cdr:to>
      <cdr:x>0.975</cdr:x>
      <cdr:y>0.58667</cdr:y>
    </cdr:to>
    <cdr:cxnSp macro="">
      <cdr:nvCxnSpPr>
        <cdr:cNvPr id="8" name="Straight Arrow Connector 7"/>
        <cdr:cNvCxnSpPr/>
      </cdr:nvCxnSpPr>
      <cdr:spPr>
        <a:xfrm xmlns:a="http://schemas.openxmlformats.org/drawingml/2006/main">
          <a:off x="11887200" y="3518263"/>
          <a:ext cx="0" cy="50509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0.94357</cdr:x>
      <cdr:y>0.51937</cdr:y>
    </cdr:from>
    <cdr:to>
      <cdr:x>1</cdr:x>
      <cdr:y>0.64254</cdr:y>
    </cdr:to>
    <cdr:sp macro="" textlink="">
      <cdr:nvSpPr>
        <cdr:cNvPr id="2" name="TextBox 1"/>
        <cdr:cNvSpPr txBox="1"/>
      </cdr:nvSpPr>
      <cdr:spPr>
        <a:xfrm xmlns:a="http://schemas.openxmlformats.org/drawingml/2006/main">
          <a:off x="11504023" y="3561806"/>
          <a:ext cx="687976" cy="84473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2,110</a:t>
          </a:r>
          <a:endParaRPr lang="en-US" sz="1800" dirty="0"/>
        </a:p>
      </cdr:txBody>
    </cdr:sp>
  </cdr:relSizeAnchor>
  <cdr:relSizeAnchor xmlns:cdr="http://schemas.openxmlformats.org/drawingml/2006/chartDrawing">
    <cdr:from>
      <cdr:x>0.97571</cdr:x>
      <cdr:y>0.56762</cdr:y>
    </cdr:from>
    <cdr:to>
      <cdr:x>0.97643</cdr:x>
      <cdr:y>0.61968</cdr:y>
    </cdr:to>
    <cdr:cxnSp macro="">
      <cdr:nvCxnSpPr>
        <cdr:cNvPr id="4" name="Straight Arrow Connector 3"/>
        <cdr:cNvCxnSpPr/>
      </cdr:nvCxnSpPr>
      <cdr:spPr>
        <a:xfrm xmlns:a="http://schemas.openxmlformats.org/drawingml/2006/main">
          <a:off x="11895908" y="3892732"/>
          <a:ext cx="8710" cy="357052"/>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0.79929</cdr:x>
      <cdr:y>0.12571</cdr:y>
    </cdr:from>
    <cdr:to>
      <cdr:x>0.87429</cdr:x>
      <cdr:y>0.25905</cdr:y>
    </cdr:to>
    <cdr:sp macro="" textlink="">
      <cdr:nvSpPr>
        <cdr:cNvPr id="2" name="TextBox 1"/>
        <cdr:cNvSpPr txBox="1"/>
      </cdr:nvSpPr>
      <cdr:spPr>
        <a:xfrm xmlns:a="http://schemas.openxmlformats.org/drawingml/2006/main">
          <a:off x="9744891" y="86214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19%</a:t>
          </a:r>
          <a:endParaRPr lang="en-US" sz="1800" dirty="0"/>
        </a:p>
      </cdr:txBody>
    </cdr:sp>
  </cdr:relSizeAnchor>
  <cdr:relSizeAnchor xmlns:cdr="http://schemas.openxmlformats.org/drawingml/2006/chartDrawing">
    <cdr:from>
      <cdr:x>0.87071</cdr:x>
      <cdr:y>0.16889</cdr:y>
    </cdr:from>
    <cdr:to>
      <cdr:x>0.93786</cdr:x>
      <cdr:y>0.36571</cdr:y>
    </cdr:to>
    <cdr:cxnSp macro="">
      <cdr:nvCxnSpPr>
        <cdr:cNvPr id="4" name="Straight Arrow Connector 3"/>
        <cdr:cNvCxnSpPr/>
      </cdr:nvCxnSpPr>
      <cdr:spPr>
        <a:xfrm xmlns:a="http://schemas.openxmlformats.org/drawingml/2006/main">
          <a:off x="10615749" y="1158240"/>
          <a:ext cx="818605" cy="1349829"/>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0.81509</cdr:x>
      <cdr:y>0.21317</cdr:y>
    </cdr:from>
    <cdr:to>
      <cdr:x>0.89009</cdr:x>
      <cdr:y>0.34651</cdr:y>
    </cdr:to>
    <cdr:sp macro="" textlink="">
      <cdr:nvSpPr>
        <cdr:cNvPr id="2" name="TextBox 1"/>
        <cdr:cNvSpPr txBox="1"/>
      </cdr:nvSpPr>
      <cdr:spPr>
        <a:xfrm xmlns:a="http://schemas.openxmlformats.org/drawingml/2006/main">
          <a:off x="9937569" y="146195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8%</a:t>
          </a:r>
          <a:endParaRPr lang="en-US" sz="1800" dirty="0"/>
        </a:p>
      </cdr:txBody>
    </cdr:sp>
  </cdr:relSizeAnchor>
  <cdr:relSizeAnchor xmlns:cdr="http://schemas.openxmlformats.org/drawingml/2006/chartDrawing">
    <cdr:from>
      <cdr:x>0.87813</cdr:x>
      <cdr:y>0.25925</cdr:y>
    </cdr:from>
    <cdr:to>
      <cdr:x>0.94027</cdr:x>
      <cdr:y>0.45353</cdr:y>
    </cdr:to>
    <cdr:cxnSp macro="">
      <cdr:nvCxnSpPr>
        <cdr:cNvPr id="4" name="Straight Arrow Connector 3"/>
        <cdr:cNvCxnSpPr/>
      </cdr:nvCxnSpPr>
      <cdr:spPr>
        <a:xfrm xmlns:a="http://schemas.openxmlformats.org/drawingml/2006/main">
          <a:off x="10706100" y="1777909"/>
          <a:ext cx="757646" cy="1332412"/>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0.81429</cdr:x>
      <cdr:y>0.1181</cdr:y>
    </cdr:from>
    <cdr:to>
      <cdr:x>0.88929</cdr:x>
      <cdr:y>0.25143</cdr:y>
    </cdr:to>
    <cdr:sp macro="" textlink="">
      <cdr:nvSpPr>
        <cdr:cNvPr id="2" name="TextBox 1"/>
        <cdr:cNvSpPr txBox="1"/>
      </cdr:nvSpPr>
      <cdr:spPr>
        <a:xfrm xmlns:a="http://schemas.openxmlformats.org/drawingml/2006/main">
          <a:off x="9927772" y="80989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12%</a:t>
          </a:r>
          <a:endParaRPr lang="en-US" sz="1800" dirty="0"/>
        </a:p>
      </cdr:txBody>
    </cdr:sp>
  </cdr:relSizeAnchor>
  <cdr:relSizeAnchor xmlns:cdr="http://schemas.openxmlformats.org/drawingml/2006/chartDrawing">
    <cdr:from>
      <cdr:x>0.88857</cdr:x>
      <cdr:y>0.16254</cdr:y>
    </cdr:from>
    <cdr:to>
      <cdr:x>0.93857</cdr:x>
      <cdr:y>0.29587</cdr:y>
    </cdr:to>
    <cdr:cxnSp macro="">
      <cdr:nvCxnSpPr>
        <cdr:cNvPr id="4" name="Straight Arrow Connector 3"/>
        <cdr:cNvCxnSpPr/>
      </cdr:nvCxnSpPr>
      <cdr:spPr>
        <a:xfrm xmlns:a="http://schemas.openxmlformats.org/drawingml/2006/main">
          <a:off x="10833463" y="1114697"/>
          <a:ext cx="609600" cy="91440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6.xml><?xml version="1.0" encoding="utf-8"?>
<c:userShapes xmlns:c="http://schemas.openxmlformats.org/drawingml/2006/chart">
  <cdr:relSizeAnchor xmlns:cdr="http://schemas.openxmlformats.org/drawingml/2006/chartDrawing">
    <cdr:from>
      <cdr:x>0.79571</cdr:x>
      <cdr:y>0.1181</cdr:y>
    </cdr:from>
    <cdr:to>
      <cdr:x>0.87071</cdr:x>
      <cdr:y>0.25143</cdr:y>
    </cdr:to>
    <cdr:sp macro="" textlink="">
      <cdr:nvSpPr>
        <cdr:cNvPr id="2" name="TextBox 1"/>
        <cdr:cNvSpPr txBox="1"/>
      </cdr:nvSpPr>
      <cdr:spPr>
        <a:xfrm xmlns:a="http://schemas.openxmlformats.org/drawingml/2006/main">
          <a:off x="9701348" y="80989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28%</a:t>
          </a:r>
          <a:endParaRPr lang="en-US" sz="1800" dirty="0"/>
        </a:p>
      </cdr:txBody>
    </cdr:sp>
  </cdr:relSizeAnchor>
  <cdr:relSizeAnchor xmlns:cdr="http://schemas.openxmlformats.org/drawingml/2006/chartDrawing">
    <cdr:from>
      <cdr:x>0.87143</cdr:x>
      <cdr:y>0.15873</cdr:y>
    </cdr:from>
    <cdr:to>
      <cdr:x>0.93429</cdr:x>
      <cdr:y>0.37968</cdr:y>
    </cdr:to>
    <cdr:cxnSp macro="">
      <cdr:nvCxnSpPr>
        <cdr:cNvPr id="4" name="Straight Arrow Connector 3"/>
        <cdr:cNvCxnSpPr/>
      </cdr:nvCxnSpPr>
      <cdr:spPr>
        <a:xfrm xmlns:a="http://schemas.openxmlformats.org/drawingml/2006/main">
          <a:off x="10624457" y="1088571"/>
          <a:ext cx="766354" cy="1515292"/>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7.xml><?xml version="1.0" encoding="utf-8"?>
<c:userShapes xmlns:c="http://schemas.openxmlformats.org/drawingml/2006/chart">
  <cdr:relSizeAnchor xmlns:cdr="http://schemas.openxmlformats.org/drawingml/2006/chartDrawing">
    <cdr:from>
      <cdr:x>0.78714</cdr:x>
      <cdr:y>0.23111</cdr:y>
    </cdr:from>
    <cdr:to>
      <cdr:x>0.86214</cdr:x>
      <cdr:y>0.36444</cdr:y>
    </cdr:to>
    <cdr:sp macro="" textlink="">
      <cdr:nvSpPr>
        <cdr:cNvPr id="2" name="TextBox 1"/>
        <cdr:cNvSpPr txBox="1"/>
      </cdr:nvSpPr>
      <cdr:spPr>
        <a:xfrm xmlns:a="http://schemas.openxmlformats.org/drawingml/2006/main">
          <a:off x="9596846" y="158496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32%</a:t>
          </a:r>
          <a:endParaRPr lang="en-US" sz="1800" dirty="0"/>
        </a:p>
      </cdr:txBody>
    </cdr:sp>
  </cdr:relSizeAnchor>
  <cdr:relSizeAnchor xmlns:cdr="http://schemas.openxmlformats.org/drawingml/2006/chartDrawing">
    <cdr:from>
      <cdr:x>0.85857</cdr:x>
      <cdr:y>0.27556</cdr:y>
    </cdr:from>
    <cdr:to>
      <cdr:x>0.93571</cdr:x>
      <cdr:y>0.5727</cdr:y>
    </cdr:to>
    <cdr:cxnSp macro="">
      <cdr:nvCxnSpPr>
        <cdr:cNvPr id="4" name="Straight Arrow Connector 3"/>
        <cdr:cNvCxnSpPr/>
      </cdr:nvCxnSpPr>
      <cdr:spPr>
        <a:xfrm xmlns:a="http://schemas.openxmlformats.org/drawingml/2006/main">
          <a:off x="10467703" y="1889760"/>
          <a:ext cx="940526" cy="2037806"/>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8.xml><?xml version="1.0" encoding="utf-8"?>
<c:userShapes xmlns:c="http://schemas.openxmlformats.org/drawingml/2006/chart">
  <cdr:relSizeAnchor xmlns:cdr="http://schemas.openxmlformats.org/drawingml/2006/chartDrawing">
    <cdr:from>
      <cdr:x>0.82891</cdr:x>
      <cdr:y>0.20012</cdr:y>
    </cdr:from>
    <cdr:to>
      <cdr:x>0.90391</cdr:x>
      <cdr:y>0.33346</cdr:y>
    </cdr:to>
    <cdr:sp macro="" textlink="">
      <cdr:nvSpPr>
        <cdr:cNvPr id="2" name="TextBox 1"/>
        <cdr:cNvSpPr txBox="1"/>
      </cdr:nvSpPr>
      <cdr:spPr>
        <a:xfrm xmlns:a="http://schemas.openxmlformats.org/drawingml/2006/main">
          <a:off x="10106025" y="1372392"/>
          <a:ext cx="914400" cy="91444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Up 3%</a:t>
          </a:r>
          <a:endParaRPr lang="en-US" sz="1800" dirty="0"/>
        </a:p>
      </cdr:txBody>
    </cdr:sp>
  </cdr:relSizeAnchor>
  <cdr:relSizeAnchor xmlns:cdr="http://schemas.openxmlformats.org/drawingml/2006/chartDrawing">
    <cdr:from>
      <cdr:x>0.87091</cdr:x>
      <cdr:y>0.24341</cdr:y>
    </cdr:from>
    <cdr:to>
      <cdr:x>0.93663</cdr:x>
      <cdr:y>0.4542</cdr:y>
    </cdr:to>
    <cdr:cxnSp macro="">
      <cdr:nvCxnSpPr>
        <cdr:cNvPr id="4" name="Straight Arrow Connector 3"/>
        <cdr:cNvCxnSpPr/>
      </cdr:nvCxnSpPr>
      <cdr:spPr>
        <a:xfrm xmlns:a="http://schemas.openxmlformats.org/drawingml/2006/main">
          <a:off x="10618180" y="1669336"/>
          <a:ext cx="801259" cy="1445598"/>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9.xml><?xml version="1.0" encoding="utf-8"?>
<c:userShapes xmlns:c="http://schemas.openxmlformats.org/drawingml/2006/chart">
  <cdr:relSizeAnchor xmlns:cdr="http://schemas.openxmlformats.org/drawingml/2006/chartDrawing">
    <cdr:from>
      <cdr:x>0.67786</cdr:x>
      <cdr:y>0.15746</cdr:y>
    </cdr:from>
    <cdr:to>
      <cdr:x>0.75286</cdr:x>
      <cdr:y>0.29079</cdr:y>
    </cdr:to>
    <cdr:sp macro="" textlink="">
      <cdr:nvSpPr>
        <cdr:cNvPr id="2" name="TextBox 1"/>
        <cdr:cNvSpPr txBox="1"/>
      </cdr:nvSpPr>
      <cdr:spPr>
        <a:xfrm xmlns:a="http://schemas.openxmlformats.org/drawingml/2006/main">
          <a:off x="8264435" y="107986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Comparable counties up 38%</a:t>
          </a:r>
          <a:endParaRPr lang="en-US" sz="1800" dirty="0"/>
        </a:p>
      </cdr:txBody>
    </cdr:sp>
  </cdr:relSizeAnchor>
  <cdr:relSizeAnchor xmlns:cdr="http://schemas.openxmlformats.org/drawingml/2006/chartDrawing">
    <cdr:from>
      <cdr:x>0.89823</cdr:x>
      <cdr:y>0.20825</cdr:y>
    </cdr:from>
    <cdr:to>
      <cdr:x>0.93714</cdr:x>
      <cdr:y>0.34413</cdr:y>
    </cdr:to>
    <cdr:cxnSp macro="">
      <cdr:nvCxnSpPr>
        <cdr:cNvPr id="4" name="Straight Arrow Connector 3"/>
        <cdr:cNvCxnSpPr/>
      </cdr:nvCxnSpPr>
      <cdr:spPr>
        <a:xfrm xmlns:a="http://schemas.openxmlformats.org/drawingml/2006/main">
          <a:off x="10951235" y="1428206"/>
          <a:ext cx="474411" cy="93181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E92760-674C-49A3-8DAD-7E4E272B8191}"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2750509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92760-674C-49A3-8DAD-7E4E272B8191}"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1337323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92760-674C-49A3-8DAD-7E4E272B8191}"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503208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92760-674C-49A3-8DAD-7E4E272B8191}"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2635318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4E92760-674C-49A3-8DAD-7E4E272B8191}"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4213201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E92760-674C-49A3-8DAD-7E4E272B8191}" type="datetimeFigureOut">
              <a:rPr lang="en-US" smtClean="0"/>
              <a:t>10/20/2022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2808748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E92760-674C-49A3-8DAD-7E4E272B8191}" type="datetimeFigureOut">
              <a:rPr lang="en-US" smtClean="0"/>
              <a:t>10/20/2022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261362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E92760-674C-49A3-8DAD-7E4E272B8191}" type="datetimeFigureOut">
              <a:rPr lang="en-US" smtClean="0"/>
              <a:t>10/20/2022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1421793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E92760-674C-49A3-8DAD-7E4E272B8191}" type="datetimeFigureOut">
              <a:rPr lang="en-US" smtClean="0"/>
              <a:t>10/20/2022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4138610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4E92760-674C-49A3-8DAD-7E4E272B8191}" type="datetimeFigureOut">
              <a:rPr lang="en-US" smtClean="0"/>
              <a:t>10/20/2022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3667143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4E92760-674C-49A3-8DAD-7E4E272B8191}" type="datetimeFigureOut">
              <a:rPr lang="en-US" smtClean="0"/>
              <a:t>10/20/2022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2143371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E92760-674C-49A3-8DAD-7E4E272B8191}" type="datetimeFigureOut">
              <a:rPr lang="en-US" smtClean="0"/>
              <a:t>10/20/2022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1EF1CE-5462-4BE3-91DE-04C505CB77FA}" type="slidenum">
              <a:rPr lang="en-US" smtClean="0"/>
              <a:t>‹#›</a:t>
            </a:fld>
            <a:endParaRPr lang="en-US"/>
          </a:p>
        </p:txBody>
      </p:sp>
    </p:spTree>
    <p:extLst>
      <p:ext uri="{BB962C8B-B14F-4D97-AF65-F5344CB8AC3E}">
        <p14:creationId xmlns:p14="http://schemas.microsoft.com/office/powerpoint/2010/main" val="4213695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vsp.virginia.gov/wp-content/uploads/2022/06/CrimeInVirginia2021.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ngoodloe@oar-jacc.org"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accent5"/>
                </a:solidFill>
              </a:rPr>
              <a:t>Greene County Crime Trends</a:t>
            </a:r>
            <a:endParaRPr lang="en-US" b="1" dirty="0">
              <a:solidFill>
                <a:schemeClr val="accent5"/>
              </a:solidFill>
            </a:endParaRPr>
          </a:p>
        </p:txBody>
      </p:sp>
      <p:sp>
        <p:nvSpPr>
          <p:cNvPr id="3" name="Subtitle 2"/>
          <p:cNvSpPr>
            <a:spLocks noGrp="1"/>
          </p:cNvSpPr>
          <p:nvPr>
            <p:ph type="subTitle" idx="1"/>
          </p:nvPr>
        </p:nvSpPr>
        <p:spPr/>
        <p:txBody>
          <a:bodyPr/>
          <a:lstStyle/>
          <a:p>
            <a:r>
              <a:rPr lang="en-US" smtClean="0"/>
              <a:t>2012-2021</a:t>
            </a:r>
            <a:endParaRPr lang="en-US" dirty="0"/>
          </a:p>
        </p:txBody>
      </p:sp>
    </p:spTree>
    <p:extLst>
      <p:ext uri="{BB962C8B-B14F-4D97-AF65-F5344CB8AC3E}">
        <p14:creationId xmlns:p14="http://schemas.microsoft.com/office/powerpoint/2010/main" val="11635422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60153473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38004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70C0"/>
                </a:solidFill>
              </a:rPr>
              <a:t>Greene’s Group A Crime Rate per 1000 (2012-2021)</a:t>
            </a:r>
            <a:endParaRPr lang="en-US" sz="4000" b="1"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r>
              <a:rPr lang="en-US" dirty="0" smtClean="0"/>
              <a:t>Statewide, the overall Group A crime rate fell 19% from 2012 to 2021.</a:t>
            </a:r>
          </a:p>
          <a:p>
            <a:r>
              <a:rPr lang="en-US" dirty="0" smtClean="0"/>
              <a:t>The overall Group A crime rate decreased </a:t>
            </a:r>
            <a:r>
              <a:rPr lang="en-US" dirty="0"/>
              <a:t>8</a:t>
            </a:r>
            <a:r>
              <a:rPr lang="en-US" dirty="0" smtClean="0"/>
              <a:t>% in Greene County during that time period, less than half the statewide decrease.</a:t>
            </a:r>
          </a:p>
          <a:p>
            <a:r>
              <a:rPr lang="en-US" dirty="0" smtClean="0"/>
              <a:t>The nine Virginia counties of comparable population size to Greene County had an average decrease in the Group A crime rate of 13%.</a:t>
            </a:r>
          </a:p>
          <a:p>
            <a:r>
              <a:rPr lang="en-US" dirty="0" smtClean="0"/>
              <a:t>Greene’s Group A crime rate was roughly comparable to </a:t>
            </a:r>
            <a:r>
              <a:rPr lang="en-US" dirty="0"/>
              <a:t>the average of peer counties in every year </a:t>
            </a:r>
            <a:r>
              <a:rPr lang="en-US" dirty="0" smtClean="0"/>
              <a:t>except 2018. </a:t>
            </a:r>
          </a:p>
          <a:p>
            <a:r>
              <a:rPr lang="en-US" dirty="0" smtClean="0"/>
              <a:t>In 2021, Greene County’s Group A crime rate was 33.6 per 1000 residents, below both the 36.8 per 1000 average rate among peer counties, and the 44.0 per 1000 statewide rate.  </a:t>
            </a:r>
          </a:p>
          <a:p>
            <a:r>
              <a:rPr lang="en-US" dirty="0" smtClean="0"/>
              <a:t>Greene’s 2021 overall Group A crime rate ranked 75</a:t>
            </a:r>
            <a:r>
              <a:rPr lang="en-US" baseline="30000" dirty="0" smtClean="0"/>
              <a:t>th</a:t>
            </a:r>
            <a:r>
              <a:rPr lang="en-US" dirty="0" smtClean="0"/>
              <a:t> among Virginia’s 133 jurisdictions, placing the county in the lower half of cities and counties in the Commonwealth.</a:t>
            </a:r>
          </a:p>
        </p:txBody>
      </p:sp>
    </p:spTree>
    <p:extLst>
      <p:ext uri="{BB962C8B-B14F-4D97-AF65-F5344CB8AC3E}">
        <p14:creationId xmlns:p14="http://schemas.microsoft.com/office/powerpoint/2010/main" val="3936257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37577555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75735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056684075"/>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8010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318761" y="1622159"/>
            <a:ext cx="1793376" cy="369332"/>
          </a:xfrm>
          <a:prstGeom prst="rect">
            <a:avLst/>
          </a:prstGeom>
          <a:noFill/>
        </p:spPr>
        <p:txBody>
          <a:bodyPr wrap="none" rtlCol="0">
            <a:spAutoFit/>
          </a:bodyPr>
          <a:lstStyle/>
          <a:p>
            <a:r>
              <a:rPr lang="en-US" dirty="0" smtClean="0"/>
              <a:t>Greene down 8%</a:t>
            </a:r>
            <a:endParaRPr lang="en-US" dirty="0"/>
          </a:p>
        </p:txBody>
      </p:sp>
      <p:cxnSp>
        <p:nvCxnSpPr>
          <p:cNvPr id="5" name="Straight Arrow Connector 4"/>
          <p:cNvCxnSpPr/>
          <p:nvPr/>
        </p:nvCxnSpPr>
        <p:spPr>
          <a:xfrm>
            <a:off x="10847614" y="1932206"/>
            <a:ext cx="644434" cy="11843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860620" y="3978924"/>
            <a:ext cx="3251517" cy="369332"/>
          </a:xfrm>
          <a:prstGeom prst="rect">
            <a:avLst/>
          </a:prstGeom>
          <a:noFill/>
        </p:spPr>
        <p:txBody>
          <a:bodyPr wrap="square" rtlCol="0">
            <a:spAutoFit/>
          </a:bodyPr>
          <a:lstStyle/>
          <a:p>
            <a:r>
              <a:rPr lang="en-US" dirty="0" smtClean="0"/>
              <a:t>Comparable counties down 13%</a:t>
            </a:r>
            <a:endParaRPr lang="en-US" dirty="0"/>
          </a:p>
        </p:txBody>
      </p:sp>
      <p:cxnSp>
        <p:nvCxnSpPr>
          <p:cNvPr id="9" name="Straight Arrow Connector 8"/>
          <p:cNvCxnSpPr/>
          <p:nvPr/>
        </p:nvCxnSpPr>
        <p:spPr>
          <a:xfrm flipV="1">
            <a:off x="10746377" y="3158642"/>
            <a:ext cx="687977" cy="8795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39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70C0"/>
                </a:solidFill>
              </a:rPr>
              <a:t>Greene’s Group A Crimes Against Person Rate per 1000</a:t>
            </a:r>
            <a:endParaRPr lang="en-US" sz="3600" b="1" dirty="0">
              <a:solidFill>
                <a:srgbClr val="0070C0"/>
              </a:solidFill>
            </a:endParaRPr>
          </a:p>
        </p:txBody>
      </p:sp>
      <p:sp>
        <p:nvSpPr>
          <p:cNvPr id="3" name="Content Placeholder 2"/>
          <p:cNvSpPr>
            <a:spLocks noGrp="1"/>
          </p:cNvSpPr>
          <p:nvPr>
            <p:ph idx="1"/>
          </p:nvPr>
        </p:nvSpPr>
        <p:spPr/>
        <p:txBody>
          <a:bodyPr>
            <a:normAutofit fontScale="92500" lnSpcReduction="10000"/>
          </a:bodyPr>
          <a:lstStyle/>
          <a:p>
            <a:r>
              <a:rPr lang="en-US" dirty="0" smtClean="0"/>
              <a:t>Statewide, the Crimes Against Person rate per 1000 declined 12% from 2012 to 2021.</a:t>
            </a:r>
          </a:p>
          <a:p>
            <a:r>
              <a:rPr lang="en-US" dirty="0" smtClean="0"/>
              <a:t>The Crimes </a:t>
            </a:r>
            <a:r>
              <a:rPr lang="en-US" dirty="0"/>
              <a:t>Against </a:t>
            </a:r>
            <a:r>
              <a:rPr lang="en-US" dirty="0" smtClean="0"/>
              <a:t>Person rate in Greene County increased 5%.</a:t>
            </a:r>
          </a:p>
          <a:p>
            <a:r>
              <a:rPr lang="en-US" dirty="0" smtClean="0"/>
              <a:t>By comparison, nine Virginia counties of comparable population size averaged a 13% decrease in Crimes Against Person.</a:t>
            </a:r>
          </a:p>
          <a:p>
            <a:r>
              <a:rPr lang="en-US" dirty="0" smtClean="0"/>
              <a:t>Greene’s </a:t>
            </a:r>
            <a:r>
              <a:rPr lang="en-US" dirty="0"/>
              <a:t>rate </a:t>
            </a:r>
            <a:r>
              <a:rPr lang="en-US" dirty="0" smtClean="0"/>
              <a:t>rose above the </a:t>
            </a:r>
            <a:r>
              <a:rPr lang="en-US" dirty="0"/>
              <a:t>peer county </a:t>
            </a:r>
            <a:r>
              <a:rPr lang="en-US" dirty="0" smtClean="0"/>
              <a:t>average, beginning in 2015.</a:t>
            </a:r>
          </a:p>
          <a:p>
            <a:r>
              <a:rPr lang="en-US" dirty="0"/>
              <a:t>In 2021, </a:t>
            </a:r>
            <a:r>
              <a:rPr lang="en-US" dirty="0" smtClean="0"/>
              <a:t>Greene </a:t>
            </a:r>
            <a:r>
              <a:rPr lang="en-US" dirty="0"/>
              <a:t>County’s </a:t>
            </a:r>
            <a:r>
              <a:rPr lang="en-US" dirty="0" smtClean="0"/>
              <a:t>Crimes Against Person </a:t>
            </a:r>
            <a:r>
              <a:rPr lang="en-US" dirty="0"/>
              <a:t>rate was </a:t>
            </a:r>
            <a:r>
              <a:rPr lang="en-US" dirty="0" smtClean="0"/>
              <a:t>12.5 </a:t>
            </a:r>
            <a:r>
              <a:rPr lang="en-US" dirty="0"/>
              <a:t>per 1000 </a:t>
            </a:r>
            <a:r>
              <a:rPr lang="en-US" dirty="0" smtClean="0"/>
              <a:t>residents, above the average of 9.7 per 1000 among comparable counties, but comparable to the 11.9 per 1000 statewide </a:t>
            </a:r>
            <a:r>
              <a:rPr lang="en-US" dirty="0"/>
              <a:t>rate.  </a:t>
            </a:r>
            <a:endParaRPr lang="en-US" dirty="0" smtClean="0"/>
          </a:p>
          <a:p>
            <a:r>
              <a:rPr lang="en-US" dirty="0" smtClean="0"/>
              <a:t>Greene’s Crimes Against Person rate in 2021 ranked 40</a:t>
            </a:r>
            <a:r>
              <a:rPr lang="en-US" baseline="30000" dirty="0" smtClean="0"/>
              <a:t>th</a:t>
            </a:r>
            <a:r>
              <a:rPr lang="en-US" dirty="0" smtClean="0"/>
              <a:t> among Virginia’s 133 jurisdictions, placing it in the top 3</a:t>
            </a:r>
            <a:r>
              <a:rPr lang="en-US" baseline="30000" dirty="0" smtClean="0"/>
              <a:t>rd</a:t>
            </a:r>
            <a:r>
              <a:rPr lang="en-US" dirty="0" smtClean="0"/>
              <a:t> of all Virginia cities and counties.</a:t>
            </a:r>
          </a:p>
        </p:txBody>
      </p:sp>
    </p:spTree>
    <p:extLst>
      <p:ext uri="{BB962C8B-B14F-4D97-AF65-F5344CB8AC3E}">
        <p14:creationId xmlns:p14="http://schemas.microsoft.com/office/powerpoint/2010/main" val="7430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983589870"/>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30282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748817585"/>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0110652" y="801189"/>
            <a:ext cx="788999" cy="369332"/>
          </a:xfrm>
          <a:prstGeom prst="rect">
            <a:avLst/>
          </a:prstGeom>
          <a:noFill/>
        </p:spPr>
        <p:txBody>
          <a:bodyPr wrap="none" rtlCol="0">
            <a:spAutoFit/>
          </a:bodyPr>
          <a:lstStyle/>
          <a:p>
            <a:r>
              <a:rPr lang="en-US" dirty="0" smtClean="0"/>
              <a:t>Up 5%</a:t>
            </a:r>
            <a:endParaRPr lang="en-US" dirty="0"/>
          </a:p>
        </p:txBody>
      </p:sp>
      <p:cxnSp>
        <p:nvCxnSpPr>
          <p:cNvPr id="5" name="Straight Arrow Connector 4"/>
          <p:cNvCxnSpPr/>
          <p:nvPr/>
        </p:nvCxnSpPr>
        <p:spPr>
          <a:xfrm>
            <a:off x="10711543" y="1097280"/>
            <a:ext cx="696686" cy="7053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61952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9588137" y="1079863"/>
            <a:ext cx="1802674" cy="369332"/>
          </a:xfrm>
          <a:prstGeom prst="rect">
            <a:avLst/>
          </a:prstGeom>
          <a:noFill/>
        </p:spPr>
        <p:txBody>
          <a:bodyPr wrap="square" rtlCol="0">
            <a:spAutoFit/>
          </a:bodyPr>
          <a:lstStyle/>
          <a:p>
            <a:r>
              <a:rPr lang="en-US" dirty="0" smtClean="0"/>
              <a:t>Greene up 5%</a:t>
            </a:r>
            <a:endParaRPr lang="en-US" dirty="0"/>
          </a:p>
        </p:txBody>
      </p:sp>
      <p:cxnSp>
        <p:nvCxnSpPr>
          <p:cNvPr id="7" name="Straight Arrow Connector 6"/>
          <p:cNvCxnSpPr/>
          <p:nvPr/>
        </p:nvCxnSpPr>
        <p:spPr>
          <a:xfrm>
            <a:off x="10903131" y="1367246"/>
            <a:ext cx="566058" cy="627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8098972" y="4153988"/>
            <a:ext cx="3204660" cy="369332"/>
          </a:xfrm>
          <a:prstGeom prst="rect">
            <a:avLst/>
          </a:prstGeom>
          <a:noFill/>
        </p:spPr>
        <p:txBody>
          <a:bodyPr wrap="none" rtlCol="0">
            <a:spAutoFit/>
          </a:bodyPr>
          <a:lstStyle/>
          <a:p>
            <a:r>
              <a:rPr lang="en-US" dirty="0" smtClean="0"/>
              <a:t>Comparable counties down 13%</a:t>
            </a:r>
            <a:endParaRPr lang="en-US" dirty="0"/>
          </a:p>
        </p:txBody>
      </p:sp>
      <p:cxnSp>
        <p:nvCxnSpPr>
          <p:cNvPr id="11" name="Straight Arrow Connector 10"/>
          <p:cNvCxnSpPr/>
          <p:nvPr/>
        </p:nvCxnSpPr>
        <p:spPr>
          <a:xfrm flipV="1">
            <a:off x="10964091" y="3126377"/>
            <a:ext cx="426720" cy="11150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91203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70C0"/>
                </a:solidFill>
              </a:rPr>
              <a:t>Greene’s Group A Crimes Against Property Rate per 1000</a:t>
            </a:r>
            <a:endParaRPr lang="en-US" sz="3600" b="1" dirty="0">
              <a:solidFill>
                <a:srgbClr val="0070C0"/>
              </a:solidFill>
            </a:endParaRPr>
          </a:p>
        </p:txBody>
      </p:sp>
      <p:sp>
        <p:nvSpPr>
          <p:cNvPr id="3" name="Content Placeholder 2"/>
          <p:cNvSpPr>
            <a:spLocks noGrp="1"/>
          </p:cNvSpPr>
          <p:nvPr>
            <p:ph idx="1"/>
          </p:nvPr>
        </p:nvSpPr>
        <p:spPr/>
        <p:txBody>
          <a:bodyPr>
            <a:normAutofit fontScale="85000" lnSpcReduction="20000"/>
          </a:bodyPr>
          <a:lstStyle/>
          <a:p>
            <a:r>
              <a:rPr lang="en-US" dirty="0" smtClean="0"/>
              <a:t>Statewide, the Crimes Against Property rate per 1000 declined 28% from 2012 to 2021.</a:t>
            </a:r>
          </a:p>
          <a:p>
            <a:r>
              <a:rPr lang="en-US" dirty="0" smtClean="0"/>
              <a:t>The Crimes </a:t>
            </a:r>
            <a:r>
              <a:rPr lang="en-US" dirty="0"/>
              <a:t>Against </a:t>
            </a:r>
            <a:r>
              <a:rPr lang="en-US" dirty="0" smtClean="0"/>
              <a:t>Property rate in Greene County dropped a comparable 32%. </a:t>
            </a:r>
          </a:p>
          <a:p>
            <a:r>
              <a:rPr lang="en-US" dirty="0" smtClean="0"/>
              <a:t>Nine Virginia counties of comparable population size averaged a decrease in Crimes Against Property of 29%, similar to the rate of decline in Greene County and the rest of the state.</a:t>
            </a:r>
          </a:p>
          <a:p>
            <a:r>
              <a:rPr lang="en-US" dirty="0" smtClean="0"/>
              <a:t>Greene’s </a:t>
            </a:r>
            <a:r>
              <a:rPr lang="en-US" dirty="0"/>
              <a:t>rate </a:t>
            </a:r>
            <a:r>
              <a:rPr lang="en-US" dirty="0" smtClean="0"/>
              <a:t>fell below </a:t>
            </a:r>
            <a:r>
              <a:rPr lang="en-US" dirty="0"/>
              <a:t>the peer county </a:t>
            </a:r>
            <a:r>
              <a:rPr lang="en-US" dirty="0" smtClean="0"/>
              <a:t>average, except for the years 2013 and 2018 .</a:t>
            </a:r>
          </a:p>
          <a:p>
            <a:r>
              <a:rPr lang="en-US" dirty="0" smtClean="0"/>
              <a:t>In 2021, Greene County’s Crime Against Property rate was 16.0 per 1000 residents, compared to a rate of 18.5 per 1000 for the average of peer counties and 25.9 per 1000 statewide .</a:t>
            </a:r>
          </a:p>
          <a:p>
            <a:r>
              <a:rPr lang="en-US" dirty="0" smtClean="0"/>
              <a:t>Greene’s Crimes Against Property rate in 2021 ranked 90</a:t>
            </a:r>
            <a:r>
              <a:rPr lang="en-US" baseline="30000" dirty="0" smtClean="0"/>
              <a:t>th</a:t>
            </a:r>
            <a:r>
              <a:rPr lang="en-US" dirty="0" smtClean="0"/>
              <a:t> among Virginia’s 133 jurisdictions, placing it in the lower half of the Commonwealth’s cities and </a:t>
            </a:r>
            <a:r>
              <a:rPr lang="en-US" dirty="0"/>
              <a:t>c</a:t>
            </a:r>
            <a:r>
              <a:rPr lang="en-US" dirty="0" smtClean="0"/>
              <a:t>ounties.</a:t>
            </a:r>
          </a:p>
        </p:txBody>
      </p:sp>
    </p:spTree>
    <p:extLst>
      <p:ext uri="{BB962C8B-B14F-4D97-AF65-F5344CB8AC3E}">
        <p14:creationId xmlns:p14="http://schemas.microsoft.com/office/powerpoint/2010/main" val="2197989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8377"/>
            <a:ext cx="10515600" cy="1027611"/>
          </a:xfrm>
        </p:spPr>
        <p:txBody>
          <a:bodyPr>
            <a:normAutofit/>
          </a:bodyPr>
          <a:lstStyle/>
          <a:p>
            <a:r>
              <a:rPr lang="en-US" b="1" dirty="0" smtClean="0">
                <a:solidFill>
                  <a:srgbClr val="0070C0"/>
                </a:solidFill>
              </a:rPr>
              <a:t>Introduction</a:t>
            </a:r>
            <a:endParaRPr lang="en-US" b="1" dirty="0">
              <a:solidFill>
                <a:srgbClr val="0070C0"/>
              </a:solidFill>
            </a:endParaRPr>
          </a:p>
        </p:txBody>
      </p:sp>
      <p:sp>
        <p:nvSpPr>
          <p:cNvPr id="3" name="Content Placeholder 2"/>
          <p:cNvSpPr>
            <a:spLocks noGrp="1"/>
          </p:cNvSpPr>
          <p:nvPr>
            <p:ph idx="1"/>
          </p:nvPr>
        </p:nvSpPr>
        <p:spPr>
          <a:xfrm>
            <a:off x="838200" y="1184365"/>
            <a:ext cx="10515600" cy="5564777"/>
          </a:xfrm>
        </p:spPr>
        <p:txBody>
          <a:bodyPr>
            <a:noAutofit/>
          </a:bodyPr>
          <a:lstStyle/>
          <a:p>
            <a:r>
              <a:rPr lang="en-US" sz="2400" dirty="0" smtClean="0"/>
              <a:t>Each year, the Virginia Department of State Police publishes </a:t>
            </a:r>
            <a:r>
              <a:rPr lang="en-US" sz="2400" i="1" u="sng" dirty="0" smtClean="0"/>
              <a:t>Crime in Virginia</a:t>
            </a:r>
            <a:r>
              <a:rPr lang="en-US" sz="2400" dirty="0" smtClean="0"/>
              <a:t>, an analysis of statewide crime statistics for the most recent five-year period.  This publication can be found on the VSP website at:</a:t>
            </a:r>
          </a:p>
          <a:p>
            <a:pPr marL="0" indent="0">
              <a:buNone/>
            </a:pPr>
            <a:r>
              <a:rPr lang="en-US" sz="2400" b="1" dirty="0" smtClean="0">
                <a:solidFill>
                  <a:srgbClr val="0070C0"/>
                </a:solidFill>
                <a:hlinkClick r:id="rId2"/>
              </a:rPr>
              <a:t>https://vsp.virginia.gov/wp-content/uploads/2022/06/CrimeInVirginia2021.pdf</a:t>
            </a:r>
            <a:endParaRPr lang="en-US" sz="2400" dirty="0" smtClean="0"/>
          </a:p>
          <a:p>
            <a:r>
              <a:rPr lang="en-US" sz="2400" dirty="0" smtClean="0"/>
              <a:t>The Department of State Police also populates a public website with more than a decade of reported crime and arrest data by jurisdiction:</a:t>
            </a:r>
          </a:p>
          <a:p>
            <a:pPr marL="0" indent="0">
              <a:buNone/>
            </a:pPr>
            <a:r>
              <a:rPr lang="en-US" sz="2400" b="1" dirty="0" smtClean="0">
                <a:solidFill>
                  <a:srgbClr val="0070C0"/>
                </a:solidFill>
              </a:rPr>
              <a:t>https://va.beyond2020.com/va_public/Browse/browsetables.aspx</a:t>
            </a:r>
            <a:endParaRPr lang="en-US" sz="2400" dirty="0" smtClean="0"/>
          </a:p>
          <a:p>
            <a:r>
              <a:rPr lang="en-US" sz="2400" dirty="0" smtClean="0"/>
              <a:t>The following analysis utilized the Beyond2020.com data set to analyze reported crime rates per 1000 residents for Virginia as a whole from 2012 to 2021, compared to Greene County.</a:t>
            </a:r>
          </a:p>
          <a:p>
            <a:r>
              <a:rPr lang="en-US" sz="2400" dirty="0" smtClean="0"/>
              <a:t>2012-2021 crime rates for Greene County were also compared to the average rates of nine other Virginia counties of similar population size (Buchanan, Buckingham, Giles, New Kent, Patrick, Rockbridge, Scott, Southampton and Westmoreland Counties). </a:t>
            </a:r>
          </a:p>
        </p:txBody>
      </p:sp>
    </p:spTree>
    <p:extLst>
      <p:ext uri="{BB962C8B-B14F-4D97-AF65-F5344CB8AC3E}">
        <p14:creationId xmlns:p14="http://schemas.microsoft.com/office/powerpoint/2010/main" val="3329562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38133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87459775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507177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198156" y="4855573"/>
            <a:ext cx="1910395" cy="369332"/>
          </a:xfrm>
          <a:prstGeom prst="rect">
            <a:avLst/>
          </a:prstGeom>
          <a:noFill/>
        </p:spPr>
        <p:txBody>
          <a:bodyPr wrap="none" rtlCol="0">
            <a:spAutoFit/>
          </a:bodyPr>
          <a:lstStyle/>
          <a:p>
            <a:r>
              <a:rPr lang="en-US" dirty="0" smtClean="0"/>
              <a:t>Greene down 32%</a:t>
            </a:r>
            <a:endParaRPr lang="en-US" dirty="0"/>
          </a:p>
        </p:txBody>
      </p:sp>
      <p:cxnSp>
        <p:nvCxnSpPr>
          <p:cNvPr id="5" name="Straight Arrow Connector 4"/>
          <p:cNvCxnSpPr/>
          <p:nvPr/>
        </p:nvCxnSpPr>
        <p:spPr>
          <a:xfrm flipV="1">
            <a:off x="10906125" y="3936037"/>
            <a:ext cx="517615" cy="9195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8075341" y="1783353"/>
            <a:ext cx="3204660" cy="369332"/>
          </a:xfrm>
          <a:prstGeom prst="rect">
            <a:avLst/>
          </a:prstGeom>
          <a:noFill/>
        </p:spPr>
        <p:txBody>
          <a:bodyPr wrap="none" rtlCol="0">
            <a:spAutoFit/>
          </a:bodyPr>
          <a:lstStyle/>
          <a:p>
            <a:r>
              <a:rPr lang="en-US" dirty="0" smtClean="0"/>
              <a:t>Comparable counties down 29%</a:t>
            </a:r>
            <a:endParaRPr lang="en-US" dirty="0"/>
          </a:p>
        </p:txBody>
      </p:sp>
      <p:cxnSp>
        <p:nvCxnSpPr>
          <p:cNvPr id="9" name="Straight Arrow Connector 8"/>
          <p:cNvCxnSpPr/>
          <p:nvPr/>
        </p:nvCxnSpPr>
        <p:spPr>
          <a:xfrm>
            <a:off x="10906125" y="2152685"/>
            <a:ext cx="517615" cy="1529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83124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70C0"/>
                </a:solidFill>
              </a:rPr>
              <a:t>Greene’s Group A Crimes Against Society Rates per 1000</a:t>
            </a:r>
            <a:endParaRPr lang="en-US" sz="3600" b="1" dirty="0">
              <a:solidFill>
                <a:srgbClr val="0070C0"/>
              </a:solidFill>
            </a:endParaRPr>
          </a:p>
        </p:txBody>
      </p:sp>
      <p:sp>
        <p:nvSpPr>
          <p:cNvPr id="3" name="Content Placeholder 2"/>
          <p:cNvSpPr>
            <a:spLocks noGrp="1"/>
          </p:cNvSpPr>
          <p:nvPr>
            <p:ph idx="1"/>
          </p:nvPr>
        </p:nvSpPr>
        <p:spPr>
          <a:xfrm>
            <a:off x="838200" y="1825624"/>
            <a:ext cx="10515600" cy="5032376"/>
          </a:xfrm>
        </p:spPr>
        <p:txBody>
          <a:bodyPr>
            <a:normAutofit fontScale="77500" lnSpcReduction="20000"/>
          </a:bodyPr>
          <a:lstStyle/>
          <a:p>
            <a:r>
              <a:rPr lang="en-US" dirty="0" smtClean="0"/>
              <a:t>Statewide, the Crimes Against Society rate per 1000 increased 3% from 2012 to 2021.</a:t>
            </a:r>
          </a:p>
          <a:p>
            <a:r>
              <a:rPr lang="en-US" dirty="0" smtClean="0"/>
              <a:t>The Crimes </a:t>
            </a:r>
            <a:r>
              <a:rPr lang="en-US" dirty="0"/>
              <a:t>Against </a:t>
            </a:r>
            <a:r>
              <a:rPr lang="en-US" dirty="0" smtClean="0"/>
              <a:t>Society rate in Greene County increased a significant </a:t>
            </a:r>
            <a:r>
              <a:rPr lang="en-US" u="sng" dirty="0" smtClean="0"/>
              <a:t>63%</a:t>
            </a:r>
            <a:r>
              <a:rPr lang="en-US" dirty="0" smtClean="0"/>
              <a:t> during that time period, much of that increase taking place between 2015 and 2018, and dropping sharply thereafter.</a:t>
            </a:r>
          </a:p>
          <a:p>
            <a:r>
              <a:rPr lang="en-US" dirty="0" smtClean="0"/>
              <a:t>The nine Virginia counties of comparable population size to Greene averaged a 38% increase in Crimes Against Society, higher than the statewide increase, but lower than the increase in Greene County.</a:t>
            </a:r>
          </a:p>
          <a:p>
            <a:r>
              <a:rPr lang="en-US" dirty="0" smtClean="0"/>
              <a:t>However, Greene’s </a:t>
            </a:r>
            <a:r>
              <a:rPr lang="en-US" dirty="0"/>
              <a:t>rate </a:t>
            </a:r>
            <a:r>
              <a:rPr lang="en-US" dirty="0" smtClean="0"/>
              <a:t>fell well below the </a:t>
            </a:r>
            <a:r>
              <a:rPr lang="en-US" dirty="0"/>
              <a:t>peer county average in every </a:t>
            </a:r>
            <a:r>
              <a:rPr lang="en-US" dirty="0" smtClean="0"/>
              <a:t>year except 2018, when a significant spike in narcotics offenses was observed in Greene County. </a:t>
            </a:r>
          </a:p>
          <a:p>
            <a:r>
              <a:rPr lang="en-US" dirty="0" smtClean="0"/>
              <a:t>In 2021, Greene County’s Crimes Against Society rate was 5.1 per 1000 residents, lower than the rate of 8.6 per 1000 for the average of peer counties and the 6.2 per 1000 statewide rate.</a:t>
            </a:r>
          </a:p>
          <a:p>
            <a:r>
              <a:rPr lang="en-US" dirty="0" smtClean="0"/>
              <a:t>Greene’s Crimes Against Society rate in 2021 ranked 79</a:t>
            </a:r>
            <a:r>
              <a:rPr lang="en-US" baseline="30000" dirty="0" smtClean="0"/>
              <a:t>st</a:t>
            </a:r>
            <a:r>
              <a:rPr lang="en-US" dirty="0" smtClean="0"/>
              <a:t> among Virginia’s 133 jurisdictions, placing it in the lower half of the Commonwealth’s cities and counties.</a:t>
            </a:r>
          </a:p>
        </p:txBody>
      </p:sp>
    </p:spTree>
    <p:extLst>
      <p:ext uri="{BB962C8B-B14F-4D97-AF65-F5344CB8AC3E}">
        <p14:creationId xmlns:p14="http://schemas.microsoft.com/office/powerpoint/2010/main" val="18835927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738990818"/>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814349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944131827"/>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0075817" y="957943"/>
            <a:ext cx="906017" cy="369332"/>
          </a:xfrm>
          <a:prstGeom prst="rect">
            <a:avLst/>
          </a:prstGeom>
          <a:noFill/>
        </p:spPr>
        <p:txBody>
          <a:bodyPr wrap="none" rtlCol="0">
            <a:spAutoFit/>
          </a:bodyPr>
          <a:lstStyle/>
          <a:p>
            <a:r>
              <a:rPr lang="en-US" dirty="0" smtClean="0"/>
              <a:t>Up 63%</a:t>
            </a:r>
            <a:endParaRPr lang="en-US" dirty="0"/>
          </a:p>
        </p:txBody>
      </p:sp>
      <p:cxnSp>
        <p:nvCxnSpPr>
          <p:cNvPr id="5" name="Straight Arrow Connector 4"/>
          <p:cNvCxnSpPr/>
          <p:nvPr/>
        </p:nvCxnSpPr>
        <p:spPr>
          <a:xfrm>
            <a:off x="10685417" y="1280160"/>
            <a:ext cx="687977" cy="14194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4262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326880" y="4833258"/>
            <a:ext cx="1624355" cy="369332"/>
          </a:xfrm>
          <a:prstGeom prst="rect">
            <a:avLst/>
          </a:prstGeom>
          <a:noFill/>
        </p:spPr>
        <p:txBody>
          <a:bodyPr wrap="none" rtlCol="0">
            <a:spAutoFit/>
          </a:bodyPr>
          <a:lstStyle/>
          <a:p>
            <a:r>
              <a:rPr lang="en-US" dirty="0" smtClean="0"/>
              <a:t>Greene up 63%</a:t>
            </a:r>
            <a:endParaRPr lang="en-US" dirty="0"/>
          </a:p>
        </p:txBody>
      </p:sp>
      <p:cxnSp>
        <p:nvCxnSpPr>
          <p:cNvPr id="5" name="Straight Arrow Connector 4"/>
          <p:cNvCxnSpPr/>
          <p:nvPr/>
        </p:nvCxnSpPr>
        <p:spPr>
          <a:xfrm flipV="1">
            <a:off x="10728960" y="2838994"/>
            <a:ext cx="696686" cy="19681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25369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solidFill>
              </a:rPr>
              <a:t>Summary</a:t>
            </a:r>
            <a:endParaRPr lang="en-US" b="1" dirty="0">
              <a:solidFill>
                <a:schemeClr val="accent5"/>
              </a:solidFill>
            </a:endParaRPr>
          </a:p>
        </p:txBody>
      </p:sp>
      <p:sp>
        <p:nvSpPr>
          <p:cNvPr id="3" name="Content Placeholder 2"/>
          <p:cNvSpPr>
            <a:spLocks noGrp="1"/>
          </p:cNvSpPr>
          <p:nvPr>
            <p:ph idx="1"/>
          </p:nvPr>
        </p:nvSpPr>
        <p:spPr/>
        <p:txBody>
          <a:bodyPr>
            <a:normAutofit fontScale="92500" lnSpcReduction="10000"/>
          </a:bodyPr>
          <a:lstStyle/>
          <a:p>
            <a:r>
              <a:rPr lang="en-US" dirty="0" smtClean="0"/>
              <a:t>The overall Group A crime rate </a:t>
            </a:r>
            <a:r>
              <a:rPr lang="en-US" dirty="0"/>
              <a:t>in </a:t>
            </a:r>
            <a:r>
              <a:rPr lang="en-US" dirty="0" smtClean="0"/>
              <a:t>Greene County trended downward modestly over the past ten years (down 8%), but less so than the state as a whole (down 19%).</a:t>
            </a:r>
          </a:p>
          <a:p>
            <a:r>
              <a:rPr lang="en-US" dirty="0" smtClean="0"/>
              <a:t>A 5% increase in the Crimes Against Person rate was observed in Greene County from 2012 to 2021, along with a 63% increase in Crimes Against Society.  These increases were offset by a significant 32% reduction in Crimes Against Property.</a:t>
            </a:r>
          </a:p>
          <a:p>
            <a:r>
              <a:rPr lang="en-US" dirty="0" smtClean="0"/>
              <a:t>In 2021, Greene County’s overall Group A crime rate fell below the average rate of comparable counties, and below the statewide rate as well.  This was also true for Crimes Against Property and Crimes Against Society.</a:t>
            </a:r>
          </a:p>
          <a:p>
            <a:r>
              <a:rPr lang="en-US" dirty="0" smtClean="0"/>
              <a:t>However, Greene County’s Crimes Against Person rate was slightly above the average rate of </a:t>
            </a:r>
            <a:r>
              <a:rPr lang="en-US" smtClean="0"/>
              <a:t>peer counties, </a:t>
            </a:r>
            <a:r>
              <a:rPr lang="en-US" dirty="0" smtClean="0"/>
              <a:t>and the </a:t>
            </a:r>
            <a:r>
              <a:rPr lang="en-US" smtClean="0"/>
              <a:t>statewide rate, </a:t>
            </a:r>
            <a:r>
              <a:rPr lang="en-US" dirty="0" smtClean="0"/>
              <a:t>in 2021.</a:t>
            </a:r>
          </a:p>
          <a:p>
            <a:endParaRPr lang="en-US" dirty="0"/>
          </a:p>
        </p:txBody>
      </p:sp>
    </p:spTree>
    <p:extLst>
      <p:ext uri="{BB962C8B-B14F-4D97-AF65-F5344CB8AC3E}">
        <p14:creationId xmlns:p14="http://schemas.microsoft.com/office/powerpoint/2010/main" val="31299511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1850" y="1709738"/>
            <a:ext cx="10515600" cy="1198925"/>
          </a:xfrm>
        </p:spPr>
        <p:txBody>
          <a:bodyPr/>
          <a:lstStyle/>
          <a:p>
            <a:r>
              <a:rPr lang="en-US" dirty="0" smtClean="0"/>
              <a:t>Prepared by:</a:t>
            </a:r>
            <a:endParaRPr lang="en-US" dirty="0"/>
          </a:p>
        </p:txBody>
      </p:sp>
      <p:sp>
        <p:nvSpPr>
          <p:cNvPr id="5" name="Text Placeholder 4"/>
          <p:cNvSpPr>
            <a:spLocks noGrp="1"/>
          </p:cNvSpPr>
          <p:nvPr>
            <p:ph type="body" idx="1"/>
          </p:nvPr>
        </p:nvSpPr>
        <p:spPr>
          <a:xfrm>
            <a:off x="831850" y="3570515"/>
            <a:ext cx="10515600" cy="2519136"/>
          </a:xfrm>
        </p:spPr>
        <p:txBody>
          <a:bodyPr>
            <a:normAutofit/>
          </a:bodyPr>
          <a:lstStyle/>
          <a:p>
            <a:r>
              <a:rPr lang="en-US" b="1" dirty="0" smtClean="0"/>
              <a:t>Neal S. Goodloe, MPA</a:t>
            </a:r>
          </a:p>
          <a:p>
            <a:r>
              <a:rPr lang="en-US" b="1" dirty="0" smtClean="0"/>
              <a:t>Criminal Justice Planner</a:t>
            </a:r>
          </a:p>
          <a:p>
            <a:r>
              <a:rPr lang="en-US" b="1" dirty="0" smtClean="0"/>
              <a:t>Jefferson Area Community Criminal Justice Board</a:t>
            </a:r>
          </a:p>
          <a:p>
            <a:r>
              <a:rPr lang="en-US" b="1" dirty="0" smtClean="0">
                <a:hlinkClick r:id="rId2"/>
              </a:rPr>
              <a:t>ngoodloe@oar-jacc.org</a:t>
            </a:r>
            <a:endParaRPr lang="en-US" b="1" dirty="0" smtClean="0"/>
          </a:p>
          <a:p>
            <a:r>
              <a:rPr lang="en-US" b="1" dirty="0" smtClean="0"/>
              <a:t>October 2022</a:t>
            </a:r>
          </a:p>
          <a:p>
            <a:endParaRPr lang="en-US" dirty="0"/>
          </a:p>
        </p:txBody>
      </p:sp>
    </p:spTree>
    <p:extLst>
      <p:ext uri="{BB962C8B-B14F-4D97-AF65-F5344CB8AC3E}">
        <p14:creationId xmlns:p14="http://schemas.microsoft.com/office/powerpoint/2010/main" val="1201935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105990"/>
          </a:xfrm>
        </p:spPr>
        <p:txBody>
          <a:bodyPr/>
          <a:lstStyle/>
          <a:p>
            <a:r>
              <a:rPr lang="en-US" b="1" dirty="0" smtClean="0">
                <a:solidFill>
                  <a:srgbClr val="0070C0"/>
                </a:solidFill>
              </a:rPr>
              <a:t>Definitions</a:t>
            </a:r>
            <a:endParaRPr lang="en-US" b="1" dirty="0">
              <a:solidFill>
                <a:srgbClr val="0070C0"/>
              </a:solidFill>
            </a:endParaRPr>
          </a:p>
        </p:txBody>
      </p:sp>
      <p:sp>
        <p:nvSpPr>
          <p:cNvPr id="3" name="Content Placeholder 2"/>
          <p:cNvSpPr>
            <a:spLocks noGrp="1"/>
          </p:cNvSpPr>
          <p:nvPr>
            <p:ph idx="1"/>
          </p:nvPr>
        </p:nvSpPr>
        <p:spPr>
          <a:xfrm>
            <a:off x="838200" y="1036320"/>
            <a:ext cx="10515600" cy="5556069"/>
          </a:xfrm>
        </p:spPr>
        <p:txBody>
          <a:bodyPr>
            <a:normAutofit fontScale="92500" lnSpcReduction="20000"/>
          </a:bodyPr>
          <a:lstStyle/>
          <a:p>
            <a:r>
              <a:rPr lang="en-US" dirty="0" smtClean="0"/>
              <a:t>“Reported Crime” is crime reported and known to law enforcement agencies, and is entered into the national Incident-Based Reporting (IBR) System. The entry of a reported crime into the IBR system does not need to result in an arrest, and is generally considered as a more accurate indicator of the true crime rate than is the arrest rate.</a:t>
            </a:r>
          </a:p>
          <a:p>
            <a:r>
              <a:rPr lang="en-US" dirty="0" smtClean="0"/>
              <a:t>Crime </a:t>
            </a:r>
            <a:r>
              <a:rPr lang="en-US" dirty="0"/>
              <a:t>Rate (per </a:t>
            </a:r>
            <a:r>
              <a:rPr lang="en-US" dirty="0" smtClean="0"/>
              <a:t>1,000):  This </a:t>
            </a:r>
            <a:r>
              <a:rPr lang="en-US" dirty="0"/>
              <a:t>measure </a:t>
            </a:r>
            <a:r>
              <a:rPr lang="en-US" dirty="0" smtClean="0"/>
              <a:t>provides </a:t>
            </a:r>
            <a:r>
              <a:rPr lang="en-US" dirty="0"/>
              <a:t>the number of </a:t>
            </a:r>
            <a:r>
              <a:rPr lang="en-US" dirty="0" smtClean="0"/>
              <a:t>reported crimes for </a:t>
            </a:r>
            <a:r>
              <a:rPr lang="en-US" dirty="0"/>
              <a:t>every 1,000 people living in a</a:t>
            </a:r>
            <a:r>
              <a:rPr lang="en-US" dirty="0" smtClean="0"/>
              <a:t> jurisdiction </a:t>
            </a:r>
            <a:r>
              <a:rPr lang="en-US" dirty="0"/>
              <a:t>for the selected year. It is calculated by dividing the number of </a:t>
            </a:r>
            <a:r>
              <a:rPr lang="en-US" dirty="0" smtClean="0"/>
              <a:t>reported crimes by </a:t>
            </a:r>
            <a:r>
              <a:rPr lang="en-US" dirty="0"/>
              <a:t>the estimated population, </a:t>
            </a:r>
            <a:r>
              <a:rPr lang="en-US" dirty="0" smtClean="0"/>
              <a:t>then </a:t>
            </a:r>
            <a:r>
              <a:rPr lang="en-US" dirty="0"/>
              <a:t>multiplying the result by 1,000</a:t>
            </a:r>
            <a:r>
              <a:rPr lang="en-US" dirty="0" smtClean="0"/>
              <a:t>.</a:t>
            </a:r>
          </a:p>
          <a:p>
            <a:r>
              <a:rPr lang="en-US" dirty="0" smtClean="0"/>
              <a:t>In this analysis, crime rates per 1,000 are provided for Group A offenses, in three primary categories:</a:t>
            </a:r>
          </a:p>
          <a:p>
            <a:pPr lvl="1">
              <a:buFont typeface="Courier New" panose="02070309020205020404" pitchFamily="49" charset="0"/>
              <a:buChar char="o"/>
            </a:pPr>
            <a:r>
              <a:rPr lang="en-US" sz="2600" dirty="0" smtClean="0">
                <a:solidFill>
                  <a:srgbClr val="0070C0"/>
                </a:solidFill>
              </a:rPr>
              <a:t>Crimes Against Person </a:t>
            </a:r>
            <a:r>
              <a:rPr lang="en-US" sz="2600" dirty="0" smtClean="0"/>
              <a:t>(including murder, aggravated assault, simple assault, kidnapping, human trafficking, rape and other sex offenses)</a:t>
            </a:r>
          </a:p>
          <a:p>
            <a:pPr lvl="1">
              <a:buFont typeface="Courier New" panose="02070309020205020404" pitchFamily="49" charset="0"/>
              <a:buChar char="o"/>
            </a:pPr>
            <a:r>
              <a:rPr lang="en-US" sz="2600" dirty="0" smtClean="0">
                <a:solidFill>
                  <a:srgbClr val="0070C0"/>
                </a:solidFill>
              </a:rPr>
              <a:t>Crimes Against Property </a:t>
            </a:r>
            <a:r>
              <a:rPr lang="en-US" sz="2600" dirty="0" smtClean="0"/>
              <a:t>(including arson, bribery, burglary, forgery, fraud, vandalism, embezzlement, extortion, robbery, larceny, motor vehicle theft and stolen property)</a:t>
            </a:r>
          </a:p>
          <a:p>
            <a:pPr lvl="1">
              <a:buFont typeface="Courier New" panose="02070309020205020404" pitchFamily="49" charset="0"/>
              <a:buChar char="o"/>
            </a:pPr>
            <a:r>
              <a:rPr lang="en-US" sz="2600" dirty="0" smtClean="0">
                <a:solidFill>
                  <a:srgbClr val="0070C0"/>
                </a:solidFill>
              </a:rPr>
              <a:t>Crimes against Society </a:t>
            </a:r>
            <a:r>
              <a:rPr lang="en-US" sz="2600" dirty="0" smtClean="0"/>
              <a:t>(including narcotics, weapons, illegal gambling, pornography, prostitution, and animal cruelty)</a:t>
            </a:r>
          </a:p>
          <a:p>
            <a:endParaRPr lang="en-US" dirty="0"/>
          </a:p>
          <a:p>
            <a:endParaRPr lang="en-US" dirty="0"/>
          </a:p>
        </p:txBody>
      </p:sp>
    </p:spTree>
    <p:extLst>
      <p:ext uri="{BB962C8B-B14F-4D97-AF65-F5344CB8AC3E}">
        <p14:creationId xmlns:p14="http://schemas.microsoft.com/office/powerpoint/2010/main" val="2783656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solidFill>
              </a:rPr>
              <a:t>First, A Broader Perspective</a:t>
            </a:r>
            <a:endParaRPr lang="en-US" b="1" dirty="0">
              <a:solidFill>
                <a:schemeClr val="accent5"/>
              </a:solidFill>
            </a:endParaRPr>
          </a:p>
        </p:txBody>
      </p:sp>
      <p:sp>
        <p:nvSpPr>
          <p:cNvPr id="3" name="Content Placeholder 2"/>
          <p:cNvSpPr>
            <a:spLocks noGrp="1"/>
          </p:cNvSpPr>
          <p:nvPr>
            <p:ph idx="1"/>
          </p:nvPr>
        </p:nvSpPr>
        <p:spPr>
          <a:xfrm>
            <a:off x="838200" y="1825624"/>
            <a:ext cx="10515600" cy="4453255"/>
          </a:xfrm>
        </p:spPr>
        <p:txBody>
          <a:bodyPr>
            <a:normAutofit fontScale="85000" lnSpcReduction="10000"/>
          </a:bodyPr>
          <a:lstStyle/>
          <a:p>
            <a:r>
              <a:rPr lang="en-US" dirty="0" smtClean="0"/>
              <a:t>The peak crime rate in the United States was observed in 1991. The index crime rate in the US fell steadily from 1991 to 2019 (the last year of UCR index crime reporting).  The rate of decline from 1991 to 2019 was 58%.</a:t>
            </a:r>
          </a:p>
          <a:p>
            <a:r>
              <a:rPr lang="en-US" dirty="0" smtClean="0"/>
              <a:t>The index violent crime rate (for murder/non-negligent manslaughter, aggravated assault, robbery and rape) decreased by 52% from 1991 to 2019, while the index property crime rate (for larceny, burglary, arson and motor vehicle theft) fell 59%.  </a:t>
            </a:r>
          </a:p>
          <a:p>
            <a:r>
              <a:rPr lang="en-US" dirty="0" smtClean="0"/>
              <a:t>While index violent crime rates leveled off around 2014, index property crime rates continued to fall nationwide through 2019.</a:t>
            </a:r>
          </a:p>
          <a:p>
            <a:r>
              <a:rPr lang="en-US" dirty="0" smtClean="0"/>
              <a:t>Virginia </a:t>
            </a:r>
            <a:r>
              <a:rPr lang="en-US" dirty="0"/>
              <a:t>had </a:t>
            </a:r>
            <a:r>
              <a:rPr lang="en-US" u="sng" dirty="0"/>
              <a:t>among the lowest </a:t>
            </a:r>
            <a:r>
              <a:rPr lang="en-US" u="sng" dirty="0" smtClean="0"/>
              <a:t>index crime </a:t>
            </a:r>
            <a:r>
              <a:rPr lang="en-US" u="sng" dirty="0"/>
              <a:t>rates in the United </a:t>
            </a:r>
            <a:r>
              <a:rPr lang="en-US" u="sng" dirty="0" smtClean="0"/>
              <a:t>States </a:t>
            </a:r>
            <a:r>
              <a:rPr lang="en-US" dirty="0" smtClean="0"/>
              <a:t>in 2019, ranked 38</a:t>
            </a:r>
            <a:r>
              <a:rPr lang="en-US" baseline="30000" dirty="0" smtClean="0"/>
              <a:t>th</a:t>
            </a:r>
            <a:r>
              <a:rPr lang="en-US" dirty="0" smtClean="0"/>
              <a:t> in overall index crime, 45</a:t>
            </a:r>
            <a:r>
              <a:rPr lang="en-US" baseline="30000" dirty="0" smtClean="0"/>
              <a:t>th</a:t>
            </a:r>
            <a:r>
              <a:rPr lang="en-US" dirty="0" smtClean="0"/>
              <a:t> in index violent crime and 36</a:t>
            </a:r>
            <a:r>
              <a:rPr lang="en-US" baseline="30000" dirty="0" smtClean="0"/>
              <a:t>th</a:t>
            </a:r>
            <a:r>
              <a:rPr lang="en-US" dirty="0" smtClean="0"/>
              <a:t> in index property crime.</a:t>
            </a:r>
          </a:p>
          <a:p>
            <a:r>
              <a:rPr lang="en-US" dirty="0" smtClean="0"/>
              <a:t>Greene County’s crime data should therefore be viewed with these trends in mind.</a:t>
            </a:r>
          </a:p>
          <a:p>
            <a:endParaRPr lang="en-US" dirty="0"/>
          </a:p>
        </p:txBody>
      </p:sp>
    </p:spTree>
    <p:extLst>
      <p:ext uri="{BB962C8B-B14F-4D97-AF65-F5344CB8AC3E}">
        <p14:creationId xmlns:p14="http://schemas.microsoft.com/office/powerpoint/2010/main" val="3795863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51639094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795451" y="1036320"/>
            <a:ext cx="710451" cy="369332"/>
          </a:xfrm>
          <a:prstGeom prst="rect">
            <a:avLst/>
          </a:prstGeom>
          <a:noFill/>
        </p:spPr>
        <p:txBody>
          <a:bodyPr wrap="none" rtlCol="0">
            <a:spAutoFit/>
          </a:bodyPr>
          <a:lstStyle/>
          <a:p>
            <a:r>
              <a:rPr lang="en-US" dirty="0" smtClean="0"/>
              <a:t>5,898</a:t>
            </a:r>
            <a:endParaRPr lang="en-US" dirty="0"/>
          </a:p>
        </p:txBody>
      </p:sp>
      <p:sp>
        <p:nvSpPr>
          <p:cNvPr id="6" name="TextBox 5"/>
          <p:cNvSpPr txBox="1"/>
          <p:nvPr/>
        </p:nvSpPr>
        <p:spPr>
          <a:xfrm>
            <a:off x="11481549" y="3309257"/>
            <a:ext cx="710451" cy="369332"/>
          </a:xfrm>
          <a:prstGeom prst="rect">
            <a:avLst/>
          </a:prstGeom>
          <a:noFill/>
        </p:spPr>
        <p:txBody>
          <a:bodyPr wrap="none" rtlCol="0">
            <a:spAutoFit/>
          </a:bodyPr>
          <a:lstStyle/>
          <a:p>
            <a:r>
              <a:rPr lang="en-US" dirty="0" smtClean="0"/>
              <a:t>2,477</a:t>
            </a:r>
            <a:endParaRPr lang="en-US" dirty="0"/>
          </a:p>
        </p:txBody>
      </p:sp>
      <p:cxnSp>
        <p:nvCxnSpPr>
          <p:cNvPr id="8" name="Straight Arrow Connector 7"/>
          <p:cNvCxnSpPr/>
          <p:nvPr/>
        </p:nvCxnSpPr>
        <p:spPr>
          <a:xfrm>
            <a:off x="11895909" y="3678589"/>
            <a:ext cx="0" cy="5886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5" idx="2"/>
          </p:cNvCxnSpPr>
          <p:nvPr/>
        </p:nvCxnSpPr>
        <p:spPr>
          <a:xfrm>
            <a:off x="3150677" y="1405652"/>
            <a:ext cx="0" cy="3273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5136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252363908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68239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125244057"/>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943497" y="984069"/>
            <a:ext cx="710451" cy="369332"/>
          </a:xfrm>
          <a:prstGeom prst="rect">
            <a:avLst/>
          </a:prstGeom>
          <a:noFill/>
        </p:spPr>
        <p:txBody>
          <a:bodyPr wrap="none" rtlCol="0">
            <a:spAutoFit/>
          </a:bodyPr>
          <a:lstStyle/>
          <a:p>
            <a:r>
              <a:rPr lang="en-US" dirty="0" smtClean="0"/>
              <a:t>5,140</a:t>
            </a:r>
            <a:endParaRPr lang="en-US" dirty="0"/>
          </a:p>
        </p:txBody>
      </p:sp>
      <p:cxnSp>
        <p:nvCxnSpPr>
          <p:cNvPr id="5" name="Straight Arrow Connector 4"/>
          <p:cNvCxnSpPr>
            <a:stCxn id="3" idx="2"/>
          </p:cNvCxnSpPr>
          <p:nvPr/>
        </p:nvCxnSpPr>
        <p:spPr>
          <a:xfrm flipH="1">
            <a:off x="3298722" y="1353401"/>
            <a:ext cx="1" cy="3012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7876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18686595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81836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922907945"/>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793360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5873</TotalTime>
  <Words>1566</Words>
  <Application>Microsoft Office PowerPoint</Application>
  <PresentationFormat>Widescreen</PresentationFormat>
  <Paragraphs>111</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Courier New</vt:lpstr>
      <vt:lpstr>Office Theme</vt:lpstr>
      <vt:lpstr>Greene County Crime Trends</vt:lpstr>
      <vt:lpstr>Introduction</vt:lpstr>
      <vt:lpstr>Definitions</vt:lpstr>
      <vt:lpstr>First, A Broader Perspective</vt:lpstr>
      <vt:lpstr>PowerPoint Presentation</vt:lpstr>
      <vt:lpstr>PowerPoint Presentation</vt:lpstr>
      <vt:lpstr>PowerPoint Presentation</vt:lpstr>
      <vt:lpstr>PowerPoint Presentation</vt:lpstr>
      <vt:lpstr>PowerPoint Presentation</vt:lpstr>
      <vt:lpstr>PowerPoint Presentation</vt:lpstr>
      <vt:lpstr>Greene’s Group A Crime Rate per 1000 (2012-2021)</vt:lpstr>
      <vt:lpstr>PowerPoint Presentation</vt:lpstr>
      <vt:lpstr>PowerPoint Presentation</vt:lpstr>
      <vt:lpstr>PowerPoint Presentation</vt:lpstr>
      <vt:lpstr>Greene’s Group A Crimes Against Person Rate per 1000</vt:lpstr>
      <vt:lpstr>PowerPoint Presentation</vt:lpstr>
      <vt:lpstr>PowerPoint Presentation</vt:lpstr>
      <vt:lpstr>PowerPoint Presentation</vt:lpstr>
      <vt:lpstr>Greene’s Group A Crimes Against Property Rate per 1000</vt:lpstr>
      <vt:lpstr>PowerPoint Presentation</vt:lpstr>
      <vt:lpstr>PowerPoint Presentation</vt:lpstr>
      <vt:lpstr>PowerPoint Presentation</vt:lpstr>
      <vt:lpstr>Greene’s Group A Crimes Against Society Rates per 1000</vt:lpstr>
      <vt:lpstr>PowerPoint Presentation</vt:lpstr>
      <vt:lpstr>PowerPoint Presentation</vt:lpstr>
      <vt:lpstr>PowerPoint Presentation</vt:lpstr>
      <vt:lpstr>Summary</vt:lpstr>
      <vt:lpstr>Prepared by:</vt:lpstr>
    </vt:vector>
  </TitlesOfParts>
  <Company>OAR-JACC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Louisa County Crime Trends</dc:title>
  <dc:creator>Neal Goodloe</dc:creator>
  <cp:lastModifiedBy>Neal Goodloe</cp:lastModifiedBy>
  <cp:revision>61</cp:revision>
  <dcterms:created xsi:type="dcterms:W3CDTF">2022-10-03T16:33:18Z</dcterms:created>
  <dcterms:modified xsi:type="dcterms:W3CDTF">2022-10-20T17:20:12Z</dcterms:modified>
</cp:coreProperties>
</file>