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8.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9.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0.xml" ContentType="application/vnd.openxmlformats-officedocument.drawingml.chartshapes+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300" r:id="rId15"/>
    <p:sldId id="278" r:id="rId16"/>
    <p:sldId id="279" r:id="rId17"/>
    <p:sldId id="280" r:id="rId18"/>
    <p:sldId id="301" r:id="rId19"/>
    <p:sldId id="282" r:id="rId20"/>
    <p:sldId id="284" r:id="rId21"/>
    <p:sldId id="285" r:id="rId22"/>
    <p:sldId id="302" r:id="rId23"/>
    <p:sldId id="286" r:id="rId24"/>
    <p:sldId id="287" r:id="rId25"/>
    <p:sldId id="303" r:id="rId26"/>
    <p:sldId id="304"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8.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9.xml"/></Relationships>
</file>

<file path=ppt/charts/_rels/chart17.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0.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Crimes Against Person per 1000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Sheet1!$A$5</c:f>
              <c:strCache>
                <c:ptCount val="1"/>
                <c:pt idx="0">
                  <c:v>Fluvanna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Sheet1!$B$5:$K$5</c:f>
              <c:numCache>
                <c:formatCode>General</c:formatCode>
                <c:ptCount val="10"/>
                <c:pt idx="0">
                  <c:v>8.18</c:v>
                </c:pt>
                <c:pt idx="1">
                  <c:v>7.11</c:v>
                </c:pt>
                <c:pt idx="2">
                  <c:v>8.4700000000000006</c:v>
                </c:pt>
                <c:pt idx="3">
                  <c:v>9.14</c:v>
                </c:pt>
                <c:pt idx="4" formatCode="#,##0.00">
                  <c:v>7.9210194007576602</c:v>
                </c:pt>
                <c:pt idx="5" formatCode="#,##0.00">
                  <c:v>7.8966259870782496</c:v>
                </c:pt>
                <c:pt idx="6">
                  <c:v>8.17</c:v>
                </c:pt>
                <c:pt idx="7">
                  <c:v>8.73</c:v>
                </c:pt>
                <c:pt idx="8">
                  <c:v>6.8</c:v>
                </c:pt>
                <c:pt idx="9">
                  <c:v>8.1300000000000008</c:v>
                </c:pt>
              </c:numCache>
            </c:numRef>
          </c:val>
          <c:smooth val="0"/>
          <c:extLst>
            <c:ext xmlns:c16="http://schemas.microsoft.com/office/drawing/2014/chart" uri="{C3380CC4-5D6E-409C-BE32-E72D297353CC}">
              <c16:uniqueId val="{00000000-2796-4649-AC4A-431DC6C6CD82}"/>
            </c:ext>
          </c:extLst>
        </c:ser>
        <c:dLbls>
          <c:showLegendKey val="0"/>
          <c:showVal val="0"/>
          <c:showCatName val="0"/>
          <c:showSerName val="0"/>
          <c:showPercent val="0"/>
          <c:showBubbleSize val="0"/>
        </c:dLbls>
        <c:smooth val="0"/>
        <c:axId val="1801272351"/>
        <c:axId val="1801270271"/>
      </c:lineChart>
      <c:catAx>
        <c:axId val="1801272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01270271"/>
        <c:crosses val="autoZero"/>
        <c:auto val="1"/>
        <c:lblAlgn val="ctr"/>
        <c:lblOffset val="100"/>
        <c:noMultiLvlLbl val="0"/>
      </c:catAx>
      <c:valAx>
        <c:axId val="1801270271"/>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0127235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Fluvanna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vs. Comparables'!$A$15</c:f>
              <c:strCache>
                <c:ptCount val="1"/>
                <c:pt idx="0">
                  <c:v>Fluvanna </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vs. Comparables'!$B$14:$K$14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Comparables'!$B$15:$K$15</c:f>
              <c:numCache>
                <c:formatCode>#,##0.00</c:formatCode>
                <c:ptCount val="10"/>
                <c:pt idx="0">
                  <c:v>8.1819229439557493</c:v>
                </c:pt>
                <c:pt idx="1">
                  <c:v>7.1101887082516599</c:v>
                </c:pt>
                <c:pt idx="2">
                  <c:v>8.4713130535232999</c:v>
                </c:pt>
                <c:pt idx="3">
                  <c:v>9.1353872028132397</c:v>
                </c:pt>
                <c:pt idx="4">
                  <c:v>7.9210194007576602</c:v>
                </c:pt>
                <c:pt idx="5">
                  <c:v>7.8966259870782496</c:v>
                </c:pt>
                <c:pt idx="6">
                  <c:v>8.1672411209351097</c:v>
                </c:pt>
                <c:pt idx="7">
                  <c:v>8.7284562467638107</c:v>
                </c:pt>
                <c:pt idx="8">
                  <c:v>6.8009705168737602</c:v>
                </c:pt>
                <c:pt idx="9">
                  <c:v>8.1289011467557</c:v>
                </c:pt>
              </c:numCache>
            </c:numRef>
          </c:val>
          <c:smooth val="0"/>
          <c:extLst>
            <c:ext xmlns:c16="http://schemas.microsoft.com/office/drawing/2014/chart" uri="{C3380CC4-5D6E-409C-BE32-E72D297353CC}">
              <c16:uniqueId val="{00000000-A2CB-48BD-9E7D-7D616EA6192E}"/>
            </c:ext>
          </c:extLst>
        </c:ser>
        <c:ser>
          <c:idx val="1"/>
          <c:order val="1"/>
          <c:tx>
            <c:strRef>
              <c:f>'Fluvanna vs. Comparables'!$A$16</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'Fluvanna vs. Comparables'!$B$14:$K$14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Comparables'!$B$16:$K$16</c:f>
              <c:numCache>
                <c:formatCode>General</c:formatCode>
                <c:ptCount val="10"/>
                <c:pt idx="0">
                  <c:v>7.5</c:v>
                </c:pt>
                <c:pt idx="1">
                  <c:v>7.05</c:v>
                </c:pt>
                <c:pt idx="2">
                  <c:v>7.2</c:v>
                </c:pt>
                <c:pt idx="3">
                  <c:v>6.96</c:v>
                </c:pt>
                <c:pt idx="4">
                  <c:v>7.06</c:v>
                </c:pt>
                <c:pt idx="5">
                  <c:v>8.02</c:v>
                </c:pt>
                <c:pt idx="6">
                  <c:v>7.46</c:v>
                </c:pt>
                <c:pt idx="7">
                  <c:v>8.0500000000000007</c:v>
                </c:pt>
                <c:pt idx="8">
                  <c:v>7.83</c:v>
                </c:pt>
                <c:pt idx="9">
                  <c:v>8.08</c:v>
                </c:pt>
              </c:numCache>
            </c:numRef>
          </c:val>
          <c:smooth val="0"/>
          <c:extLst>
            <c:ext xmlns:c16="http://schemas.microsoft.com/office/drawing/2014/chart" uri="{C3380CC4-5D6E-409C-BE32-E72D297353CC}">
              <c16:uniqueId val="{00000001-A2CB-48BD-9E7D-7D616EA6192E}"/>
            </c:ext>
          </c:extLst>
        </c:ser>
        <c:dLbls>
          <c:showLegendKey val="0"/>
          <c:showVal val="0"/>
          <c:showCatName val="0"/>
          <c:showSerName val="0"/>
          <c:showPercent val="0"/>
          <c:showBubbleSize val="0"/>
        </c:dLbls>
        <c:smooth val="0"/>
        <c:axId val="642865808"/>
        <c:axId val="642871296"/>
      </c:lineChart>
      <c:catAx>
        <c:axId val="64286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71296"/>
        <c:crosses val="autoZero"/>
        <c:auto val="1"/>
        <c:lblAlgn val="ctr"/>
        <c:lblOffset val="100"/>
        <c:noMultiLvlLbl val="0"/>
      </c:catAx>
      <c:valAx>
        <c:axId val="642871296"/>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5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Fluvanna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Sheet1!$B$8:$K$8</c:f>
              <c:numCache>
                <c:formatCode>#,##0.00</c:formatCode>
                <c:ptCount val="10"/>
                <c:pt idx="0">
                  <c:v>14.9425728882572</c:v>
                </c:pt>
                <c:pt idx="1">
                  <c:v>13.9897767016411</c:v>
                </c:pt>
                <c:pt idx="2">
                  <c:v>16.634578359645701</c:v>
                </c:pt>
                <c:pt idx="3">
                  <c:v>13.5692989832582</c:v>
                </c:pt>
                <c:pt idx="4">
                  <c:v>13.0486358244365</c:v>
                </c:pt>
                <c:pt idx="5">
                  <c:v>10.616994748177</c:v>
                </c:pt>
                <c:pt idx="6">
                  <c:v>11.4266446875468</c:v>
                </c:pt>
                <c:pt idx="7">
                  <c:v>12.279014720023699</c:v>
                </c:pt>
                <c:pt idx="8">
                  <c:v>9.7786927431806507</c:v>
                </c:pt>
                <c:pt idx="9">
                  <c:v>10.886921178690701</c:v>
                </c:pt>
              </c:numCache>
            </c:numRef>
          </c:val>
          <c:smooth val="0"/>
          <c:extLst>
            <c:ext xmlns:c16="http://schemas.microsoft.com/office/drawing/2014/chart" uri="{C3380CC4-5D6E-409C-BE32-E72D297353CC}">
              <c16:uniqueId val="{00000000-7D7D-476D-B8B6-E08C743A21B8}"/>
            </c:ext>
          </c:extLst>
        </c:ser>
        <c:dLbls>
          <c:showLegendKey val="0"/>
          <c:showVal val="0"/>
          <c:showCatName val="0"/>
          <c:showSerName val="0"/>
          <c:showPercent val="0"/>
          <c:showBubbleSize val="0"/>
        </c:dLbls>
        <c:smooth val="0"/>
        <c:axId val="1105292111"/>
        <c:axId val="1105316239"/>
      </c:lineChart>
      <c:catAx>
        <c:axId val="1105292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316239"/>
        <c:crosses val="autoZero"/>
        <c:auto val="1"/>
        <c:lblAlgn val="ctr"/>
        <c:lblOffset val="100"/>
        <c:noMultiLvlLbl val="0"/>
      </c:catAx>
      <c:valAx>
        <c:axId val="1105316239"/>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2921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Crimes Against Property per 1000 Residents</a:t>
            </a:r>
          </a:p>
          <a:p>
            <a:pPr>
              <a:defRPr/>
            </a:pPr>
            <a:r>
              <a:rPr lang="en-US" dirty="0"/>
              <a:t>Fluvanna vs. Average of Comparable Counties</a:t>
            </a:r>
          </a:p>
        </c:rich>
      </c:tx>
      <c:layout>
        <c:manualLayout>
          <c:xMode val="edge"/>
          <c:yMode val="edge"/>
          <c:x val="0.29350680774278221"/>
          <c:y val="1.7592592592592594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vs. Comparables'!$A$31</c:f>
              <c:strCache>
                <c:ptCount val="1"/>
                <c:pt idx="0">
                  <c:v>Fluvanna </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Comparables'!$B$31:$K$31</c:f>
              <c:numCache>
                <c:formatCode>#,##0.00</c:formatCode>
                <c:ptCount val="10"/>
                <c:pt idx="0">
                  <c:v>14.9425728882572</c:v>
                </c:pt>
                <c:pt idx="1">
                  <c:v>13.9897767016411</c:v>
                </c:pt>
                <c:pt idx="2">
                  <c:v>16.634578359645701</c:v>
                </c:pt>
                <c:pt idx="3">
                  <c:v>13.5692989832582</c:v>
                </c:pt>
                <c:pt idx="4">
                  <c:v>13.0486358244365</c:v>
                </c:pt>
                <c:pt idx="5">
                  <c:v>10.616994748177</c:v>
                </c:pt>
                <c:pt idx="6">
                  <c:v>11.4266446875468</c:v>
                </c:pt>
                <c:pt idx="7">
                  <c:v>12.279014720023699</c:v>
                </c:pt>
                <c:pt idx="8">
                  <c:v>9.7786927431806507</c:v>
                </c:pt>
                <c:pt idx="9">
                  <c:v>10.886921178690701</c:v>
                </c:pt>
              </c:numCache>
            </c:numRef>
          </c:val>
          <c:smooth val="0"/>
          <c:extLst>
            <c:ext xmlns:c16="http://schemas.microsoft.com/office/drawing/2014/chart" uri="{C3380CC4-5D6E-409C-BE32-E72D297353CC}">
              <c16:uniqueId val="{00000000-7CC6-4524-8055-707878F652B8}"/>
            </c:ext>
          </c:extLst>
        </c:ser>
        <c:ser>
          <c:idx val="1"/>
          <c:order val="1"/>
          <c:tx>
            <c:strRef>
              <c:f>'Fluvanna vs. Comparables'!$A$32</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'Fluvanna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Comparables'!$B$32:$K$32</c:f>
              <c:numCache>
                <c:formatCode>General</c:formatCode>
                <c:ptCount val="10"/>
                <c:pt idx="0">
                  <c:v>22.24</c:v>
                </c:pt>
                <c:pt idx="1">
                  <c:v>21.61</c:v>
                </c:pt>
                <c:pt idx="2">
                  <c:v>21.59</c:v>
                </c:pt>
                <c:pt idx="3">
                  <c:v>20.28</c:v>
                </c:pt>
                <c:pt idx="4">
                  <c:v>19.29</c:v>
                </c:pt>
                <c:pt idx="5">
                  <c:v>20.38</c:v>
                </c:pt>
                <c:pt idx="6">
                  <c:v>17.149999999999999</c:v>
                </c:pt>
                <c:pt idx="7">
                  <c:v>18.21</c:v>
                </c:pt>
                <c:pt idx="8">
                  <c:v>18.57</c:v>
                </c:pt>
                <c:pt idx="9">
                  <c:v>18.72</c:v>
                </c:pt>
              </c:numCache>
            </c:numRef>
          </c:val>
          <c:smooth val="0"/>
          <c:extLst>
            <c:ext xmlns:c16="http://schemas.microsoft.com/office/drawing/2014/chart" uri="{C3380CC4-5D6E-409C-BE32-E72D297353CC}">
              <c16:uniqueId val="{00000001-7CC6-4524-8055-707878F652B8}"/>
            </c:ext>
          </c:extLst>
        </c:ser>
        <c:dLbls>
          <c:showLegendKey val="0"/>
          <c:showVal val="0"/>
          <c:showCatName val="0"/>
          <c:showSerName val="0"/>
          <c:showPercent val="0"/>
          <c:showBubbleSize val="0"/>
        </c:dLbls>
        <c:smooth val="0"/>
        <c:axId val="642867376"/>
        <c:axId val="642863456"/>
      </c:lineChart>
      <c:catAx>
        <c:axId val="64286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3456"/>
        <c:crosses val="autoZero"/>
        <c:auto val="1"/>
        <c:lblAlgn val="ctr"/>
        <c:lblOffset val="100"/>
        <c:noMultiLvlLbl val="0"/>
      </c:catAx>
      <c:valAx>
        <c:axId val="64286345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7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Fluvanna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Sheet1!$B$11:$K$11</c:f>
              <c:numCache>
                <c:formatCode>#,##0.00</c:formatCode>
                <c:ptCount val="10"/>
                <c:pt idx="0">
                  <c:v>2.5352437291130498</c:v>
                </c:pt>
                <c:pt idx="1">
                  <c:v>3.1899765555939901</c:v>
                </c:pt>
                <c:pt idx="2">
                  <c:v>3.23450134770889</c:v>
                </c:pt>
                <c:pt idx="3">
                  <c:v>3.4783273450042</c:v>
                </c:pt>
                <c:pt idx="4">
                  <c:v>3.5587188612099601</c:v>
                </c:pt>
                <c:pt idx="5">
                  <c:v>5.2140401254392303</c:v>
                </c:pt>
                <c:pt idx="6">
                  <c:v>5.02023078075828</c:v>
                </c:pt>
                <c:pt idx="7">
                  <c:v>5.0669428212145897</c:v>
                </c:pt>
                <c:pt idx="8">
                  <c:v>4.4849643408572897</c:v>
                </c:pt>
                <c:pt idx="9">
                  <c:v>2.2136739730004402</c:v>
                </c:pt>
              </c:numCache>
            </c:numRef>
          </c:val>
          <c:smooth val="0"/>
          <c:extLst>
            <c:ext xmlns:c16="http://schemas.microsoft.com/office/drawing/2014/chart" uri="{C3380CC4-5D6E-409C-BE32-E72D297353CC}">
              <c16:uniqueId val="{00000000-8856-469F-AE5C-47EEDC7F771E}"/>
            </c:ext>
          </c:extLst>
        </c:ser>
        <c:dLbls>
          <c:showLegendKey val="0"/>
          <c:showVal val="0"/>
          <c:showCatName val="0"/>
          <c:showSerName val="0"/>
          <c:showPercent val="0"/>
          <c:showBubbleSize val="0"/>
        </c:dLbls>
        <c:smooth val="0"/>
        <c:axId val="540238383"/>
        <c:axId val="540232143"/>
      </c:lineChart>
      <c:catAx>
        <c:axId val="540238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0232143"/>
        <c:crosses val="autoZero"/>
        <c:auto val="1"/>
        <c:lblAlgn val="ctr"/>
        <c:lblOffset val="100"/>
        <c:noMultiLvlLbl val="0"/>
      </c:catAx>
      <c:valAx>
        <c:axId val="540232143"/>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02383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Fluvanna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vs. Comparables'!$A$47</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Comparables'!$B$47:$K$47</c:f>
              <c:numCache>
                <c:formatCode>#,##0.00</c:formatCode>
                <c:ptCount val="10"/>
                <c:pt idx="0">
                  <c:v>2.5352437291130498</c:v>
                </c:pt>
                <c:pt idx="1">
                  <c:v>3.1899765555939901</c:v>
                </c:pt>
                <c:pt idx="2">
                  <c:v>3.23450134770889</c:v>
                </c:pt>
                <c:pt idx="3">
                  <c:v>3.4783273450042</c:v>
                </c:pt>
                <c:pt idx="4">
                  <c:v>3.5587188612099601</c:v>
                </c:pt>
                <c:pt idx="5">
                  <c:v>5.2140401254392303</c:v>
                </c:pt>
                <c:pt idx="6">
                  <c:v>5.02023078075828</c:v>
                </c:pt>
                <c:pt idx="7">
                  <c:v>5.0669428212145897</c:v>
                </c:pt>
                <c:pt idx="8">
                  <c:v>4.4849643408572897</c:v>
                </c:pt>
                <c:pt idx="9">
                  <c:v>2.2136739730004402</c:v>
                </c:pt>
              </c:numCache>
            </c:numRef>
          </c:val>
          <c:smooth val="0"/>
          <c:extLst>
            <c:ext xmlns:c16="http://schemas.microsoft.com/office/drawing/2014/chart" uri="{C3380CC4-5D6E-409C-BE32-E72D297353CC}">
              <c16:uniqueId val="{00000000-8C35-451B-A899-3F67BD14ECF0}"/>
            </c:ext>
          </c:extLst>
        </c:ser>
        <c:ser>
          <c:idx val="1"/>
          <c:order val="1"/>
          <c:tx>
            <c:strRef>
              <c:f>'Fluvanna vs. Comparables'!$A$48</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'Fluvanna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Comparables'!$B$48:$K$48</c:f>
              <c:numCache>
                <c:formatCode>General</c:formatCode>
                <c:ptCount val="10"/>
                <c:pt idx="0">
                  <c:v>6.41</c:v>
                </c:pt>
                <c:pt idx="1">
                  <c:v>7.89</c:v>
                </c:pt>
                <c:pt idx="2">
                  <c:v>7.65</c:v>
                </c:pt>
                <c:pt idx="3">
                  <c:v>7.74</c:v>
                </c:pt>
                <c:pt idx="4">
                  <c:v>9.2200000000000006</c:v>
                </c:pt>
                <c:pt idx="5">
                  <c:v>11.63</c:v>
                </c:pt>
                <c:pt idx="6">
                  <c:v>10.76</c:v>
                </c:pt>
                <c:pt idx="7">
                  <c:v>10.81</c:v>
                </c:pt>
                <c:pt idx="8">
                  <c:v>8.56</c:v>
                </c:pt>
                <c:pt idx="9">
                  <c:v>7.12</c:v>
                </c:pt>
              </c:numCache>
            </c:numRef>
          </c:val>
          <c:smooth val="0"/>
          <c:extLst>
            <c:ext xmlns:c16="http://schemas.microsoft.com/office/drawing/2014/chart" uri="{C3380CC4-5D6E-409C-BE32-E72D297353CC}">
              <c16:uniqueId val="{00000001-8C35-451B-A899-3F67BD14ECF0}"/>
            </c:ext>
          </c:extLst>
        </c:ser>
        <c:dLbls>
          <c:showLegendKey val="0"/>
          <c:showVal val="0"/>
          <c:showCatName val="0"/>
          <c:showSerName val="0"/>
          <c:showPercent val="0"/>
          <c:showBubbleSize val="0"/>
        </c:dLbls>
        <c:smooth val="0"/>
        <c:axId val="642864632"/>
        <c:axId val="642866592"/>
      </c:lineChart>
      <c:catAx>
        <c:axId val="642864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6592"/>
        <c:crosses val="autoZero"/>
        <c:auto val="1"/>
        <c:lblAlgn val="ctr"/>
        <c:lblOffset val="100"/>
        <c:noMultiLvlLbl val="0"/>
      </c:catAx>
      <c:valAx>
        <c:axId val="642866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4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Fluvanna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Sheet1!$B$2:$K$2</c:f>
              <c:numCache>
                <c:formatCode>#,##0.00</c:formatCode>
                <c:ptCount val="10"/>
                <c:pt idx="0">
                  <c:v>25.659739561325999</c:v>
                </c:pt>
                <c:pt idx="1">
                  <c:v>24.289941965486801</c:v>
                </c:pt>
                <c:pt idx="2">
                  <c:v>28.340392760877901</c:v>
                </c:pt>
                <c:pt idx="3">
                  <c:v>26.183013531075598</c:v>
                </c:pt>
                <c:pt idx="4">
                  <c:v>24.528374086404199</c:v>
                </c:pt>
                <c:pt idx="5">
                  <c:v>23.7276608606944</c:v>
                </c:pt>
                <c:pt idx="6">
                  <c:v>24.614116589240201</c:v>
                </c:pt>
                <c:pt idx="7">
                  <c:v>26.074413788002101</c:v>
                </c:pt>
                <c:pt idx="8">
                  <c:v>21.064627600911699</c:v>
                </c:pt>
                <c:pt idx="9">
                  <c:v>21.229496298446801</c:v>
                </c:pt>
              </c:numCache>
            </c:numRef>
          </c:val>
          <c:smooth val="0"/>
          <c:extLst>
            <c:ext xmlns:c16="http://schemas.microsoft.com/office/drawing/2014/chart" uri="{C3380CC4-5D6E-409C-BE32-E72D297353CC}">
              <c16:uniqueId val="{00000000-3AAF-4646-9E02-25C14179CE67}"/>
            </c:ext>
          </c:extLst>
        </c:ser>
        <c:dLbls>
          <c:showLegendKey val="0"/>
          <c:showVal val="0"/>
          <c:showCatName val="0"/>
          <c:showSerName val="0"/>
          <c:showPercent val="0"/>
          <c:showBubbleSize val="0"/>
        </c:dLbls>
        <c:smooth val="0"/>
        <c:axId val="1021973551"/>
        <c:axId val="1021973967"/>
      </c:lineChart>
      <c:catAx>
        <c:axId val="1021973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21973967"/>
        <c:crosses val="autoZero"/>
        <c:auto val="1"/>
        <c:lblAlgn val="ctr"/>
        <c:lblOffset val="100"/>
        <c:noMultiLvlLbl val="0"/>
      </c:catAx>
      <c:valAx>
        <c:axId val="1021973967"/>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2197355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Fluvanna vs. Average of Comparable Counties</a:t>
            </a:r>
            <a:endParaRPr lang="en-US" sz="2000" dirty="0" smtClean="0">
              <a:effectLst/>
            </a:endParaRPr>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vs. Comparables'!$A$52</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vs. Comparables'!$B$51:$K$51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Comparables'!$B$52:$K$52</c:f>
              <c:numCache>
                <c:formatCode>#,##0.00</c:formatCode>
                <c:ptCount val="10"/>
                <c:pt idx="0">
                  <c:v>25.659739561325999</c:v>
                </c:pt>
                <c:pt idx="1">
                  <c:v>24.289941965486751</c:v>
                </c:pt>
                <c:pt idx="2">
                  <c:v>28.34039276087789</c:v>
                </c:pt>
                <c:pt idx="3">
                  <c:v>26.183013531075641</c:v>
                </c:pt>
                <c:pt idx="4">
                  <c:v>24.528374086404121</c:v>
                </c:pt>
                <c:pt idx="5">
                  <c:v>23.727660860694478</c:v>
                </c:pt>
                <c:pt idx="6">
                  <c:v>24.614116589240187</c:v>
                </c:pt>
                <c:pt idx="7">
                  <c:v>26.074413788002097</c:v>
                </c:pt>
                <c:pt idx="8">
                  <c:v>21.064627600911699</c:v>
                </c:pt>
                <c:pt idx="9">
                  <c:v>21.22949629844684</c:v>
                </c:pt>
              </c:numCache>
            </c:numRef>
          </c:val>
          <c:smooth val="0"/>
          <c:extLst>
            <c:ext xmlns:c16="http://schemas.microsoft.com/office/drawing/2014/chart" uri="{C3380CC4-5D6E-409C-BE32-E72D297353CC}">
              <c16:uniqueId val="{00000000-D992-47E7-8276-8A6A5F32E962}"/>
            </c:ext>
          </c:extLst>
        </c:ser>
        <c:ser>
          <c:idx val="1"/>
          <c:order val="1"/>
          <c:tx>
            <c:strRef>
              <c:f>'Fluvanna vs. Comparables'!$A$53</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'Fluvanna vs. Comparables'!$B$51:$K$51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'Fluvanna vs. Comparables'!$B$53:$K$53</c:f>
              <c:numCache>
                <c:formatCode>General</c:formatCode>
                <c:ptCount val="10"/>
                <c:pt idx="0">
                  <c:v>36.15</c:v>
                </c:pt>
                <c:pt idx="1">
                  <c:v>36.549999999999997</c:v>
                </c:pt>
                <c:pt idx="2">
                  <c:v>36.44</c:v>
                </c:pt>
                <c:pt idx="3">
                  <c:v>34.980000000000004</c:v>
                </c:pt>
                <c:pt idx="4">
                  <c:v>35.57</c:v>
                </c:pt>
                <c:pt idx="5">
                  <c:v>40.03</c:v>
                </c:pt>
                <c:pt idx="6">
                  <c:v>35.369999999999997</c:v>
                </c:pt>
                <c:pt idx="7">
                  <c:v>37.07</c:v>
                </c:pt>
                <c:pt idx="8">
                  <c:v>34.96</c:v>
                </c:pt>
                <c:pt idx="9">
                  <c:v>33.919999999999995</c:v>
                </c:pt>
              </c:numCache>
            </c:numRef>
          </c:val>
          <c:smooth val="0"/>
          <c:extLst>
            <c:ext xmlns:c16="http://schemas.microsoft.com/office/drawing/2014/chart" uri="{C3380CC4-5D6E-409C-BE32-E72D297353CC}">
              <c16:uniqueId val="{00000001-D992-47E7-8276-8A6A5F32E962}"/>
            </c:ext>
          </c:extLst>
        </c:ser>
        <c:dLbls>
          <c:showLegendKey val="0"/>
          <c:showVal val="0"/>
          <c:showCatName val="0"/>
          <c:showSerName val="0"/>
          <c:showPercent val="0"/>
          <c:showBubbleSize val="0"/>
        </c:dLbls>
        <c:smooth val="0"/>
        <c:axId val="1577741568"/>
        <c:axId val="1577724512"/>
      </c:lineChart>
      <c:catAx>
        <c:axId val="157774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7724512"/>
        <c:crosses val="autoZero"/>
        <c:auto val="1"/>
        <c:lblAlgn val="ctr"/>
        <c:lblOffset val="100"/>
        <c:noMultiLvlLbl val="0"/>
      </c:catAx>
      <c:valAx>
        <c:axId val="157772451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7741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0.8125</cdr:x>
      <cdr:y>0.36806</cdr:y>
    </cdr:from>
    <cdr:to>
      <cdr:x>0.8875</cdr:x>
      <cdr:y>0.50139</cdr:y>
    </cdr:to>
    <cdr:sp macro="" textlink="">
      <cdr:nvSpPr>
        <cdr:cNvPr id="2" name="TextBox 1"/>
        <cdr:cNvSpPr txBox="1"/>
      </cdr:nvSpPr>
      <cdr:spPr>
        <a:xfrm xmlns:a="http://schemas.openxmlformats.org/drawingml/2006/main">
          <a:off x="9906000" y="25241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37%</a:t>
          </a:r>
          <a:endParaRPr lang="en-US" sz="1800" dirty="0"/>
        </a:p>
      </cdr:txBody>
    </cdr:sp>
  </cdr:relSizeAnchor>
  <cdr:relSizeAnchor xmlns:cdr="http://schemas.openxmlformats.org/drawingml/2006/chartDrawing">
    <cdr:from>
      <cdr:x>0.86172</cdr:x>
      <cdr:y>0.41806</cdr:y>
    </cdr:from>
    <cdr:to>
      <cdr:x>0.93047</cdr:x>
      <cdr:y>0.65556</cdr:y>
    </cdr:to>
    <cdr:cxnSp macro="">
      <cdr:nvCxnSpPr>
        <cdr:cNvPr id="4" name="Straight Arrow Connector 3"/>
        <cdr:cNvCxnSpPr/>
      </cdr:nvCxnSpPr>
      <cdr:spPr>
        <a:xfrm xmlns:a="http://schemas.openxmlformats.org/drawingml/2006/main">
          <a:off x="10506075" y="2867025"/>
          <a:ext cx="838200" cy="16287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891"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749" y="1158240"/>
          <a:ext cx="818605" cy="13498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0.8223</cdr:x>
      <cdr:y>0.46532</cdr:y>
    </cdr:from>
    <cdr:to>
      <cdr:x>0.8973</cdr:x>
      <cdr:y>0.59865</cdr:y>
    </cdr:to>
    <cdr:sp macro="" textlink="">
      <cdr:nvSpPr>
        <cdr:cNvPr id="2" name="TextBox 1"/>
        <cdr:cNvSpPr txBox="1"/>
      </cdr:nvSpPr>
      <cdr:spPr>
        <a:xfrm xmlns:a="http://schemas.openxmlformats.org/drawingml/2006/main">
          <a:off x="10025471" y="31911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17%</a:t>
          </a:r>
          <a:endParaRPr lang="en-US" sz="1800" dirty="0"/>
        </a:p>
      </cdr:txBody>
    </cdr:sp>
  </cdr:relSizeAnchor>
  <cdr:relSizeAnchor xmlns:cdr="http://schemas.openxmlformats.org/drawingml/2006/chartDrawing">
    <cdr:from>
      <cdr:x>0.89766</cdr:x>
      <cdr:y>0.51111</cdr:y>
    </cdr:from>
    <cdr:to>
      <cdr:x>0.93837</cdr:x>
      <cdr:y>0.65028</cdr:y>
    </cdr:to>
    <cdr:cxnSp macro="">
      <cdr:nvCxnSpPr>
        <cdr:cNvPr id="4" name="Straight Arrow Connector 3"/>
        <cdr:cNvCxnSpPr/>
      </cdr:nvCxnSpPr>
      <cdr:spPr>
        <a:xfrm xmlns:a="http://schemas.openxmlformats.org/drawingml/2006/main">
          <a:off x="10944225" y="3505200"/>
          <a:ext cx="496389" cy="95440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0.67929</cdr:x>
      <cdr:y>0.12063</cdr:y>
    </cdr:from>
    <cdr:to>
      <cdr:x>0.75429</cdr:x>
      <cdr:y>0.25397</cdr:y>
    </cdr:to>
    <cdr:sp macro="" textlink="">
      <cdr:nvSpPr>
        <cdr:cNvPr id="2" name="TextBox 1"/>
        <cdr:cNvSpPr txBox="1"/>
      </cdr:nvSpPr>
      <cdr:spPr>
        <a:xfrm xmlns:a="http://schemas.openxmlformats.org/drawingml/2006/main">
          <a:off x="8281851" y="82731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0.6479</cdr:x>
      <cdr:y>0.26154</cdr:y>
    </cdr:from>
    <cdr:to>
      <cdr:x>0.7229</cdr:x>
      <cdr:y>0.39487</cdr:y>
    </cdr:to>
    <cdr:sp macro="" textlink="">
      <cdr:nvSpPr>
        <cdr:cNvPr id="3" name="TextBox 2"/>
        <cdr:cNvSpPr txBox="1"/>
      </cdr:nvSpPr>
      <cdr:spPr>
        <a:xfrm xmlns:a="http://schemas.openxmlformats.org/drawingml/2006/main">
          <a:off x="7899243" y="1793618"/>
          <a:ext cx="914400" cy="9143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4%</a:t>
          </a:r>
          <a:endParaRPr lang="en-US" sz="1800" dirty="0"/>
        </a:p>
      </cdr:txBody>
    </cdr:sp>
  </cdr:relSizeAnchor>
  <cdr:relSizeAnchor xmlns:cdr="http://schemas.openxmlformats.org/drawingml/2006/chartDrawing">
    <cdr:from>
      <cdr:x>0.88125</cdr:x>
      <cdr:y>0.30972</cdr:y>
    </cdr:from>
    <cdr:to>
      <cdr:x>0.93779</cdr:x>
      <cdr:y>0.48687</cdr:y>
    </cdr:to>
    <cdr:cxnSp macro="">
      <cdr:nvCxnSpPr>
        <cdr:cNvPr id="5" name="Straight Arrow Connector 4"/>
        <cdr:cNvCxnSpPr/>
      </cdr:nvCxnSpPr>
      <cdr:spPr>
        <a:xfrm xmlns:a="http://schemas.openxmlformats.org/drawingml/2006/main">
          <a:off x="10744200" y="2124075"/>
          <a:ext cx="689320" cy="12148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0.74695</cdr:x>
      <cdr:y>0.77064</cdr:y>
    </cdr:from>
    <cdr:to>
      <cdr:x>0.82195</cdr:x>
      <cdr:y>0.90397</cdr:y>
    </cdr:to>
    <cdr:sp macro="" textlink="">
      <cdr:nvSpPr>
        <cdr:cNvPr id="7" name="TextBox 6"/>
        <cdr:cNvSpPr txBox="1"/>
      </cdr:nvSpPr>
      <cdr:spPr>
        <a:xfrm xmlns:a="http://schemas.openxmlformats.org/drawingml/2006/main">
          <a:off x="9106769" y="5285026"/>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Fluvanna down 17%</a:t>
          </a:r>
          <a:endParaRPr lang="en-US" sz="1800" dirty="0"/>
        </a:p>
      </cdr:txBody>
    </cdr:sp>
  </cdr:relSizeAnchor>
  <cdr:relSizeAnchor xmlns:cdr="http://schemas.openxmlformats.org/drawingml/2006/chartDrawing">
    <cdr:from>
      <cdr:x>0.89297</cdr:x>
      <cdr:y>0.63599</cdr:y>
    </cdr:from>
    <cdr:to>
      <cdr:x>0.93844</cdr:x>
      <cdr:y>0.775</cdr:y>
    </cdr:to>
    <cdr:cxnSp macro="">
      <cdr:nvCxnSpPr>
        <cdr:cNvPr id="9" name="Straight Arrow Connector 8"/>
        <cdr:cNvCxnSpPr/>
      </cdr:nvCxnSpPr>
      <cdr:spPr>
        <a:xfrm xmlns:a="http://schemas.openxmlformats.org/drawingml/2006/main" flipV="1">
          <a:off x="10887075" y="4361613"/>
          <a:ext cx="554355" cy="9533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0.82143</cdr:x>
      <cdr:y>0.44317</cdr:y>
    </cdr:from>
    <cdr:to>
      <cdr:x>0.89643</cdr:x>
      <cdr:y>0.57651</cdr:y>
    </cdr:to>
    <cdr:sp macro="" textlink="">
      <cdr:nvSpPr>
        <cdr:cNvPr id="2" name="TextBox 1"/>
        <cdr:cNvSpPr txBox="1"/>
      </cdr:nvSpPr>
      <cdr:spPr>
        <a:xfrm xmlns:a="http://schemas.openxmlformats.org/drawingml/2006/main">
          <a:off x="10014857" y="303929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34%</a:t>
          </a:r>
          <a:endParaRPr lang="en-US" sz="1800" dirty="0"/>
        </a:p>
      </cdr:txBody>
    </cdr:sp>
  </cdr:relSizeAnchor>
  <cdr:relSizeAnchor xmlns:cdr="http://schemas.openxmlformats.org/drawingml/2006/chartDrawing">
    <cdr:from>
      <cdr:x>0.89429</cdr:x>
      <cdr:y>0.5</cdr:y>
    </cdr:from>
    <cdr:to>
      <cdr:x>0.93929</cdr:x>
      <cdr:y>0.71111</cdr:y>
    </cdr:to>
    <cdr:cxnSp macro="">
      <cdr:nvCxnSpPr>
        <cdr:cNvPr id="4" name="Straight Arrow Connector 3"/>
        <cdr:cNvCxnSpPr/>
      </cdr:nvCxnSpPr>
      <cdr:spPr>
        <a:xfrm xmlns:a="http://schemas.openxmlformats.org/drawingml/2006/main">
          <a:off x="10903131" y="3429000"/>
          <a:ext cx="548641" cy="14478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0.825</cdr:x>
      <cdr:y>0.13206</cdr:y>
    </cdr:from>
    <cdr:to>
      <cdr:x>0.9</cdr:x>
      <cdr:y>0.2654</cdr:y>
    </cdr:to>
    <cdr:sp macro="" textlink="">
      <cdr:nvSpPr>
        <cdr:cNvPr id="2" name="TextBox 1"/>
        <cdr:cNvSpPr txBox="1"/>
      </cdr:nvSpPr>
      <cdr:spPr>
        <a:xfrm xmlns:a="http://schemas.openxmlformats.org/drawingml/2006/main">
          <a:off x="10058400" y="9056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0.86857</cdr:x>
      <cdr:y>0.17397</cdr:y>
    </cdr:from>
    <cdr:to>
      <cdr:x>0.93429</cdr:x>
      <cdr:y>0.38476</cdr:y>
    </cdr:to>
    <cdr:cxnSp macro="">
      <cdr:nvCxnSpPr>
        <cdr:cNvPr id="4" name="Straight Arrow Connector 3"/>
        <cdr:cNvCxnSpPr/>
      </cdr:nvCxnSpPr>
      <cdr:spPr>
        <a:xfrm xmlns:a="http://schemas.openxmlformats.org/drawingml/2006/main">
          <a:off x="10589623" y="1193074"/>
          <a:ext cx="801188" cy="14456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Fluvanna 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Fluvanna’s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overall Group A crime rate fell 19% from 2012 to 2021.</a:t>
            </a:r>
          </a:p>
          <a:p>
            <a:r>
              <a:rPr lang="en-US" dirty="0" smtClean="0"/>
              <a:t>The overall Group A crime rate decreased by a comparable 17% in Fluvanna County during that time period.</a:t>
            </a:r>
          </a:p>
          <a:p>
            <a:r>
              <a:rPr lang="en-US" dirty="0" smtClean="0"/>
              <a:t>Compared to nine Virginia counties of comparable population size, Fluvanna County’s drop in the overall Group A crime rate was more than four times the decrease in the average among peer counties (down </a:t>
            </a:r>
            <a:r>
              <a:rPr lang="en-US" dirty="0"/>
              <a:t>4</a:t>
            </a:r>
            <a:r>
              <a:rPr lang="en-US" dirty="0" smtClean="0"/>
              <a:t>%).</a:t>
            </a:r>
          </a:p>
          <a:p>
            <a:r>
              <a:rPr lang="en-US" dirty="0" smtClean="0"/>
              <a:t>Fluvanna’s </a:t>
            </a:r>
            <a:r>
              <a:rPr lang="en-US" dirty="0"/>
              <a:t>rate </a:t>
            </a:r>
            <a:r>
              <a:rPr lang="en-US" dirty="0" smtClean="0"/>
              <a:t>was well </a:t>
            </a:r>
            <a:r>
              <a:rPr lang="en-US" dirty="0"/>
              <a:t>below the average of peer counties in every year </a:t>
            </a:r>
            <a:r>
              <a:rPr lang="en-US" dirty="0" smtClean="0"/>
              <a:t>from 2012 to 2021. </a:t>
            </a:r>
          </a:p>
          <a:p>
            <a:r>
              <a:rPr lang="en-US" dirty="0" smtClean="0"/>
              <a:t>In 2021, Fluvanna County’s Group A crime rate was 21.2 per 1000 residents, significantly below the 33.9 per 1000 average rate among peer counties, and less than half the 44.0 per 1000 statewide rate.  </a:t>
            </a:r>
          </a:p>
          <a:p>
            <a:r>
              <a:rPr lang="en-US" dirty="0" smtClean="0"/>
              <a:t>Fluvanna’s 2021 overall Group A crime rate ranked 120</a:t>
            </a:r>
            <a:r>
              <a:rPr lang="en-US" baseline="30000" dirty="0" smtClean="0"/>
              <a:t>th</a:t>
            </a:r>
            <a:r>
              <a:rPr lang="en-US" dirty="0" smtClean="0"/>
              <a:t> among Virginia’s 133 jurisdictions, among the lowest in the Commonwealth.</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835340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719030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717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Fluvanna’s Group A Crimes Against Person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Fluvanna County was down 3%, one fourth the rate of decline observed statewide.</a:t>
            </a:r>
          </a:p>
          <a:p>
            <a:r>
              <a:rPr lang="en-US" dirty="0" smtClean="0"/>
              <a:t>By comparison, nine Virginia counties of comparable population size averaged a 14% </a:t>
            </a:r>
            <a:r>
              <a:rPr lang="en-US" u="sng" dirty="0" smtClean="0"/>
              <a:t>increase</a:t>
            </a:r>
            <a:r>
              <a:rPr lang="en-US" dirty="0" smtClean="0"/>
              <a:t> in Crimes Against Person.</a:t>
            </a:r>
          </a:p>
          <a:p>
            <a:r>
              <a:rPr lang="en-US" dirty="0" smtClean="0"/>
              <a:t>Fluvanna’s </a:t>
            </a:r>
            <a:r>
              <a:rPr lang="en-US" dirty="0"/>
              <a:t>rate </a:t>
            </a:r>
            <a:r>
              <a:rPr lang="en-US" dirty="0" smtClean="0"/>
              <a:t>was slightly above the </a:t>
            </a:r>
            <a:r>
              <a:rPr lang="en-US" dirty="0"/>
              <a:t>peer county average </a:t>
            </a:r>
            <a:r>
              <a:rPr lang="en-US" dirty="0" smtClean="0"/>
              <a:t>during the first half of the study period, but was equal that of peer counties in 2021.</a:t>
            </a:r>
          </a:p>
          <a:p>
            <a:r>
              <a:rPr lang="en-US" dirty="0"/>
              <a:t>In 2021, </a:t>
            </a:r>
            <a:r>
              <a:rPr lang="en-US" dirty="0" smtClean="0"/>
              <a:t>Fluvanna </a:t>
            </a:r>
            <a:r>
              <a:rPr lang="en-US" dirty="0"/>
              <a:t>County’s </a:t>
            </a:r>
            <a:r>
              <a:rPr lang="en-US" dirty="0" smtClean="0"/>
              <a:t>Crimes Against Person </a:t>
            </a:r>
            <a:r>
              <a:rPr lang="en-US" dirty="0"/>
              <a:t>rate was 8</a:t>
            </a:r>
            <a:r>
              <a:rPr lang="en-US" dirty="0" smtClean="0"/>
              <a:t>.1 </a:t>
            </a:r>
            <a:r>
              <a:rPr lang="en-US" dirty="0"/>
              <a:t>per 1000 </a:t>
            </a:r>
            <a:r>
              <a:rPr lang="en-US" dirty="0" smtClean="0"/>
              <a:t>residents (the same as the </a:t>
            </a:r>
            <a:r>
              <a:rPr lang="en-US" dirty="0"/>
              <a:t>average rate of peer </a:t>
            </a:r>
            <a:r>
              <a:rPr lang="en-US" dirty="0" smtClean="0"/>
              <a:t>counties), compared to an 11.9 per 1000 statewide </a:t>
            </a:r>
            <a:r>
              <a:rPr lang="en-US" dirty="0"/>
              <a:t>rate.  </a:t>
            </a:r>
            <a:endParaRPr lang="en-US" dirty="0" smtClean="0"/>
          </a:p>
          <a:p>
            <a:r>
              <a:rPr lang="en-US" dirty="0" smtClean="0"/>
              <a:t>Fluvanna’s Crimes Against Person rate in 2021 ranked 90</a:t>
            </a:r>
            <a:r>
              <a:rPr lang="en-US" baseline="30000" dirty="0" smtClean="0"/>
              <a:t>th</a:t>
            </a:r>
            <a:r>
              <a:rPr lang="en-US" dirty="0" smtClean="0"/>
              <a:t> among Virginia’s 133 jurisdictions.</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45941080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023566" y="1524000"/>
            <a:ext cx="1070229" cy="369332"/>
          </a:xfrm>
          <a:prstGeom prst="rect">
            <a:avLst/>
          </a:prstGeom>
          <a:noFill/>
        </p:spPr>
        <p:txBody>
          <a:bodyPr wrap="none" rtlCol="0">
            <a:spAutoFit/>
          </a:bodyPr>
          <a:lstStyle/>
          <a:p>
            <a:r>
              <a:rPr lang="en-US" dirty="0" smtClean="0"/>
              <a:t>Down 3%</a:t>
            </a:r>
            <a:endParaRPr lang="en-US" dirty="0"/>
          </a:p>
        </p:txBody>
      </p:sp>
      <p:cxnSp>
        <p:nvCxnSpPr>
          <p:cNvPr id="6" name="Straight Arrow Connector 5"/>
          <p:cNvCxnSpPr/>
          <p:nvPr/>
        </p:nvCxnSpPr>
        <p:spPr>
          <a:xfrm>
            <a:off x="10833463" y="1828800"/>
            <a:ext cx="522514" cy="1637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47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52476" y="1711578"/>
            <a:ext cx="2125123" cy="369332"/>
          </a:xfrm>
          <a:prstGeom prst="rect">
            <a:avLst/>
          </a:prstGeom>
          <a:noFill/>
        </p:spPr>
        <p:txBody>
          <a:bodyPr wrap="square" rtlCol="0">
            <a:spAutoFit/>
          </a:bodyPr>
          <a:lstStyle/>
          <a:p>
            <a:r>
              <a:rPr lang="en-US" dirty="0" smtClean="0"/>
              <a:t>Fluvanna down 3%</a:t>
            </a:r>
            <a:endParaRPr lang="en-US" dirty="0"/>
          </a:p>
        </p:txBody>
      </p:sp>
      <p:cxnSp>
        <p:nvCxnSpPr>
          <p:cNvPr id="7" name="Straight Arrow Connector 6"/>
          <p:cNvCxnSpPr/>
          <p:nvPr/>
        </p:nvCxnSpPr>
        <p:spPr>
          <a:xfrm>
            <a:off x="10848975" y="2080910"/>
            <a:ext cx="559254" cy="1100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264668" y="4531151"/>
            <a:ext cx="2918619" cy="369332"/>
          </a:xfrm>
          <a:prstGeom prst="rect">
            <a:avLst/>
          </a:prstGeom>
          <a:noFill/>
        </p:spPr>
        <p:txBody>
          <a:bodyPr wrap="none" rtlCol="0">
            <a:spAutoFit/>
          </a:bodyPr>
          <a:lstStyle/>
          <a:p>
            <a:r>
              <a:rPr lang="en-US" dirty="0" smtClean="0"/>
              <a:t>Comparable counties up 14%</a:t>
            </a:r>
            <a:endParaRPr lang="en-US" dirty="0"/>
          </a:p>
        </p:txBody>
      </p:sp>
      <p:cxnSp>
        <p:nvCxnSpPr>
          <p:cNvPr id="12" name="Straight Arrow Connector 11"/>
          <p:cNvCxnSpPr/>
          <p:nvPr/>
        </p:nvCxnSpPr>
        <p:spPr>
          <a:xfrm flipV="1">
            <a:off x="10958345" y="3330907"/>
            <a:ext cx="458124" cy="1200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84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Fluvanna’s Group A Crimes Against Property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Fluvanna County dropped 34%. </a:t>
            </a:r>
          </a:p>
          <a:p>
            <a:r>
              <a:rPr lang="en-US" dirty="0" smtClean="0"/>
              <a:t>Nine Virginia counties of comparable population size averaged a decrease in Crimes Against Property of 19%, well below the rate of decline in Fluvanna County.</a:t>
            </a:r>
          </a:p>
          <a:p>
            <a:r>
              <a:rPr lang="en-US" dirty="0" smtClean="0"/>
              <a:t>Fluvanna’s </a:t>
            </a:r>
            <a:r>
              <a:rPr lang="en-US" dirty="0"/>
              <a:t>rate </a:t>
            </a:r>
            <a:r>
              <a:rPr lang="en-US" dirty="0" smtClean="0"/>
              <a:t>fell well below </a:t>
            </a:r>
            <a:r>
              <a:rPr lang="en-US" dirty="0"/>
              <a:t>the peer county average in every year </a:t>
            </a:r>
            <a:r>
              <a:rPr lang="en-US" dirty="0" smtClean="0"/>
              <a:t>from 2012 to 2021.</a:t>
            </a:r>
          </a:p>
          <a:p>
            <a:r>
              <a:rPr lang="en-US" dirty="0" smtClean="0"/>
              <a:t>In 2021, Fluvanna County’s Crime Against Property rate was 10.9 per 1000 residents, compared to a rate of 18.7 per 1000 for the average of peer counties and 25.9 per 1000 statewide .</a:t>
            </a:r>
          </a:p>
          <a:p>
            <a:r>
              <a:rPr lang="en-US" dirty="0" smtClean="0"/>
              <a:t>Fluvanna’s Crimes Against Property rate in 2021 ranked 118</a:t>
            </a:r>
            <a:r>
              <a:rPr lang="en-US" baseline="30000" dirty="0" smtClean="0"/>
              <a:t>th</a:t>
            </a:r>
            <a:r>
              <a:rPr lang="en-US" dirty="0" smtClean="0"/>
              <a:t> among Virginia’s 133 jurisdictions, among the lowest in the Commonwealth.</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Fluvanna County.</a:t>
            </a:r>
          </a:p>
          <a:p>
            <a:r>
              <a:rPr lang="en-US" sz="2400" dirty="0" smtClean="0"/>
              <a:t>2012-2021 crime rates for Fluvanna County were also compared to the average rates of nine other Virginia counties of similar population size (Dinwiddie, Goochland, King George, Lee, Page, Powhatan, Rockbridge, Russell and Wythe Counties). </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09641585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30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882743" y="5052145"/>
            <a:ext cx="2065502" cy="369332"/>
          </a:xfrm>
          <a:prstGeom prst="rect">
            <a:avLst/>
          </a:prstGeom>
          <a:noFill/>
        </p:spPr>
        <p:txBody>
          <a:bodyPr wrap="none" rtlCol="0">
            <a:spAutoFit/>
          </a:bodyPr>
          <a:lstStyle/>
          <a:p>
            <a:r>
              <a:rPr lang="en-US" dirty="0" smtClean="0"/>
              <a:t>Fluvanna down 34%</a:t>
            </a:r>
            <a:endParaRPr lang="en-US" dirty="0"/>
          </a:p>
        </p:txBody>
      </p:sp>
      <p:sp>
        <p:nvSpPr>
          <p:cNvPr id="4" name="TextBox 3"/>
          <p:cNvSpPr txBox="1"/>
          <p:nvPr/>
        </p:nvSpPr>
        <p:spPr>
          <a:xfrm>
            <a:off x="7907477" y="2284775"/>
            <a:ext cx="3204660" cy="369332"/>
          </a:xfrm>
          <a:prstGeom prst="rect">
            <a:avLst/>
          </a:prstGeom>
          <a:noFill/>
        </p:spPr>
        <p:txBody>
          <a:bodyPr wrap="none" rtlCol="0">
            <a:spAutoFit/>
          </a:bodyPr>
          <a:lstStyle/>
          <a:p>
            <a:r>
              <a:rPr lang="en-US" dirty="0" smtClean="0"/>
              <a:t>Comparable counties down 19%</a:t>
            </a:r>
            <a:endParaRPr lang="en-US" dirty="0"/>
          </a:p>
        </p:txBody>
      </p:sp>
      <p:cxnSp>
        <p:nvCxnSpPr>
          <p:cNvPr id="6" name="Straight Arrow Connector 5"/>
          <p:cNvCxnSpPr/>
          <p:nvPr/>
        </p:nvCxnSpPr>
        <p:spPr>
          <a:xfrm>
            <a:off x="10789920" y="2654107"/>
            <a:ext cx="644434" cy="836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0789920" y="4459962"/>
            <a:ext cx="600891" cy="592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05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Fluvanna’s Group A Crimes Against Society Rates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Fluvanna County increased 37% during that time period.</a:t>
            </a:r>
          </a:p>
          <a:p>
            <a:r>
              <a:rPr lang="en-US" dirty="0" smtClean="0"/>
              <a:t>The nine Virginia counties of comparable population size averaged a 26% increase in Crimes Against Society, higher than the statewide increase, but lower than the increase in Fluvanna County.</a:t>
            </a:r>
          </a:p>
          <a:p>
            <a:r>
              <a:rPr lang="en-US" dirty="0" smtClean="0"/>
              <a:t>However, Fluvanna’s </a:t>
            </a:r>
            <a:r>
              <a:rPr lang="en-US" dirty="0"/>
              <a:t>rate </a:t>
            </a:r>
            <a:r>
              <a:rPr lang="en-US" dirty="0" smtClean="0"/>
              <a:t>fell well below the statewide and </a:t>
            </a:r>
            <a:r>
              <a:rPr lang="en-US" dirty="0"/>
              <a:t>peer county average in every </a:t>
            </a:r>
            <a:r>
              <a:rPr lang="en-US" dirty="0" smtClean="0"/>
              <a:t>year from 2012 to 2021.</a:t>
            </a:r>
          </a:p>
          <a:p>
            <a:r>
              <a:rPr lang="en-US" dirty="0" smtClean="0"/>
              <a:t>In 2021, Fluvanna County’s Crimes Against Society rate was 2.2 per 1000 residents, compared to a rate of 7.1 per 1000 for the average of peer counties, and 6.2 per 1000 statewide .</a:t>
            </a:r>
          </a:p>
          <a:p>
            <a:r>
              <a:rPr lang="en-US" dirty="0" smtClean="0"/>
              <a:t>Fluvanna’s Crimes Against Society rate in 2021 ranked 121</a:t>
            </a:r>
            <a:r>
              <a:rPr lang="en-US" baseline="30000" dirty="0" smtClean="0"/>
              <a:t>st</a:t>
            </a:r>
            <a:r>
              <a:rPr lang="en-US" dirty="0" smtClean="0"/>
              <a:t> among Virginia’s 133 jurisdictions, among the lowest in the Commonwealth.</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6007611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0621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125097" y="1158239"/>
            <a:ext cx="2918619" cy="369332"/>
          </a:xfrm>
          <a:prstGeom prst="rect">
            <a:avLst/>
          </a:prstGeom>
          <a:noFill/>
        </p:spPr>
        <p:txBody>
          <a:bodyPr wrap="none" rtlCol="0">
            <a:spAutoFit/>
          </a:bodyPr>
          <a:lstStyle/>
          <a:p>
            <a:r>
              <a:rPr lang="en-US" dirty="0" smtClean="0"/>
              <a:t>Comparable counties up 26%</a:t>
            </a:r>
            <a:endParaRPr lang="en-US" dirty="0"/>
          </a:p>
        </p:txBody>
      </p:sp>
      <p:cxnSp>
        <p:nvCxnSpPr>
          <p:cNvPr id="5" name="Straight Arrow Connector 4"/>
          <p:cNvCxnSpPr/>
          <p:nvPr/>
        </p:nvCxnSpPr>
        <p:spPr>
          <a:xfrm>
            <a:off x="10807337" y="1463040"/>
            <a:ext cx="6096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027876" y="5399314"/>
            <a:ext cx="1779461" cy="369332"/>
          </a:xfrm>
          <a:prstGeom prst="rect">
            <a:avLst/>
          </a:prstGeom>
          <a:noFill/>
        </p:spPr>
        <p:txBody>
          <a:bodyPr wrap="none" rtlCol="0">
            <a:spAutoFit/>
          </a:bodyPr>
          <a:lstStyle/>
          <a:p>
            <a:r>
              <a:rPr lang="en-US" dirty="0" smtClean="0"/>
              <a:t>Fluvanna up 37%</a:t>
            </a:r>
            <a:endParaRPr lang="en-US" dirty="0"/>
          </a:p>
        </p:txBody>
      </p:sp>
      <p:cxnSp>
        <p:nvCxnSpPr>
          <p:cNvPr id="9" name="Straight Arrow Connector 8"/>
          <p:cNvCxnSpPr/>
          <p:nvPr/>
        </p:nvCxnSpPr>
        <p:spPr>
          <a:xfrm flipV="1">
            <a:off x="10580914" y="4432664"/>
            <a:ext cx="836023" cy="966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312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p:txBody>
          <a:bodyPr>
            <a:normAutofit fontScale="85000" lnSpcReduction="20000"/>
          </a:bodyPr>
          <a:lstStyle/>
          <a:p>
            <a:r>
              <a:rPr lang="en-US" dirty="0"/>
              <a:t>Virginia has among the lowest crime rates in the United </a:t>
            </a:r>
            <a:r>
              <a:rPr lang="en-US" dirty="0" smtClean="0"/>
              <a:t>States, and Fluvanna County had among the lowest Group A crime rates in the Commonwealth in </a:t>
            </a:r>
            <a:r>
              <a:rPr lang="en-US" smtClean="0"/>
              <a:t>2021 (ranked 120</a:t>
            </a:r>
            <a:r>
              <a:rPr lang="en-US" baseline="30000" smtClean="0"/>
              <a:t>th</a:t>
            </a:r>
            <a:r>
              <a:rPr lang="en-US" smtClean="0"/>
              <a:t> </a:t>
            </a:r>
            <a:r>
              <a:rPr lang="en-US" dirty="0" smtClean="0"/>
              <a:t>of 133 </a:t>
            </a:r>
            <a:r>
              <a:rPr lang="en-US" smtClean="0"/>
              <a:t>Virginia jurisdictions). </a:t>
            </a:r>
            <a:endParaRPr lang="en-US" dirty="0" smtClean="0"/>
          </a:p>
          <a:p>
            <a:r>
              <a:rPr lang="en-US" dirty="0" smtClean="0"/>
              <a:t>The overall Group A crime rate </a:t>
            </a:r>
            <a:r>
              <a:rPr lang="en-US" dirty="0"/>
              <a:t>in Fluvanna County </a:t>
            </a:r>
            <a:r>
              <a:rPr lang="en-US" dirty="0" smtClean="0"/>
              <a:t>trended downward 17% over the past ten years, at a rate comparable to the reduction in Virginia’s Group A crime rate (down 19%).</a:t>
            </a:r>
          </a:p>
          <a:p>
            <a:r>
              <a:rPr lang="en-US" dirty="0" smtClean="0"/>
              <a:t>Decreases in the crime rate were observed in two of three Group A crime categories from 2012 to 2021 (including a modest 3% reduction in Crimes Against Person and a significant 34% reduction in Crimes Against Property).  However, similar to other counties its size, Fluvanna County’s Crimes Against Society rate increased significantly during the study period (up 37%).</a:t>
            </a:r>
          </a:p>
          <a:p>
            <a:r>
              <a:rPr lang="en-US" dirty="0" smtClean="0"/>
              <a:t>In 2021, Fluvanna County’s Crimes Against Property and Crimes Against Society rates fell well below that of peer counties, while rates for Crimes Against Person were comparable with peer counties.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453255"/>
          </a:xfrm>
        </p:spPr>
        <p:txBody>
          <a:bodyPr>
            <a:normAutofit fontScale="85000" lnSpcReduction="1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smtClean="0"/>
              <a:t>The index violent crime rate (for murder/non-negligent manslaughter, aggravated assault, robbery and rape) decreased by 52% from 1991 to 2019, while the index property crime rate (for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Fluvanna County’s crime data should therefore be viewed with these trends in mind.</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5774</TotalTime>
  <Words>1549</Words>
  <Application>Microsoft Office PowerPoint</Application>
  <PresentationFormat>Widescreen</PresentationFormat>
  <Paragraphs>112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Fluvanna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Fluvanna’s Group A Crime Rate per 1000 (2012-2021)</vt:lpstr>
      <vt:lpstr>PowerPoint Presentation</vt:lpstr>
      <vt:lpstr>PowerPoint Presentation</vt:lpstr>
      <vt:lpstr>PowerPoint Presentation</vt:lpstr>
      <vt:lpstr>Fluvanna’s Group A Crimes Against Person Rate per 1000</vt:lpstr>
      <vt:lpstr>PowerPoint Presentation</vt:lpstr>
      <vt:lpstr>PowerPoint Presentation</vt:lpstr>
      <vt:lpstr>PowerPoint Presentation</vt:lpstr>
      <vt:lpstr>Fluvanna’s Group A Crimes Against Property Rate per 1000</vt:lpstr>
      <vt:lpstr>PowerPoint Presentation</vt:lpstr>
      <vt:lpstr>PowerPoint Presentation</vt:lpstr>
      <vt:lpstr>PowerPoint Presentation</vt:lpstr>
      <vt:lpstr>Fluvanna’s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54</cp:revision>
  <dcterms:created xsi:type="dcterms:W3CDTF">2022-10-03T16:33:18Z</dcterms:created>
  <dcterms:modified xsi:type="dcterms:W3CDTF">2022-10-20T17:19:24Z</dcterms:modified>
</cp:coreProperties>
</file>