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6"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8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AE681-9F79-4A49-8D71-A1554E5A7F89}" type="datetimeFigureOut">
              <a:rPr lang="en-US" smtClean="0"/>
              <a:t>9/11/2019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3DAD9-2010-4EB0-8DCA-EA84A3D95459}" type="slidenum">
              <a:rPr lang="en-US" smtClean="0"/>
              <a:t>‹#›</a:t>
            </a:fld>
            <a:endParaRPr lang="en-US"/>
          </a:p>
        </p:txBody>
      </p:sp>
    </p:spTree>
    <p:extLst>
      <p:ext uri="{BB962C8B-B14F-4D97-AF65-F5344CB8AC3E}">
        <p14:creationId xmlns:p14="http://schemas.microsoft.com/office/powerpoint/2010/main" val="66587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chinelearningmastery.com/roc-curves-and-precision-recall-curves-for-classification-in-pyth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achinelearningmastery.com/roc-curves-and-precision-recall-curves-for-classification-in-pyth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critical issue regarding threat assessment is these instrument’s potential lack of predictive power: the ability to accurately identify persons most likely to commit or be involved in a specific event. A common measure of an assessment’s improvement of risk prediction over chance power is the Receiver Operating Characteristic/Area under the Curve (AUC). The AUC “curve” measures predictive power on a scale of +1 (excellent correlation) to .50 (a chance correlation). Scores below .50 indicate poor or no correlation. In 2018, a Working Group reviewing the use of threat assessments for Washington State summarized the research on the prediction strength of several threat assessment instruments. It found that most had “small” to “moderate” predictive power. This included the assessments described here:</a:t>
            </a:r>
          </a:p>
          <a:p>
            <a:r>
              <a:rPr lang="en-US" sz="1200" kern="1200" dirty="0">
                <a:solidFill>
                  <a:schemeClr val="tx1"/>
                </a:solidFill>
                <a:effectLst/>
                <a:latin typeface="+mn-lt"/>
                <a:ea typeface="+mn-ea"/>
                <a:cs typeface="+mn-cs"/>
              </a:rPr>
              <a:t>A full description of the ROC/AUC technique may be found at Brownlee, J. (2018). How and When to Use ROC Curves and Precision-Recall Curves for Classification in Python. </a:t>
            </a:r>
            <a:r>
              <a:rPr lang="en-US" sz="1200" u="sng" kern="1200" dirty="0">
                <a:solidFill>
                  <a:schemeClr val="tx1"/>
                </a:solidFill>
                <a:effectLst/>
                <a:latin typeface="+mn-lt"/>
                <a:ea typeface="+mn-ea"/>
                <a:cs typeface="+mn-cs"/>
                <a:hlinkClick r:id="rId3"/>
              </a:rPr>
              <a:t>https://machinelearningmastery.com/roc-curves-and-precision-recall-curves-for-classification-in-python/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2A3DAD9-2010-4EB0-8DCA-EA84A3D95459}" type="slidenum">
              <a:rPr lang="en-US" smtClean="0"/>
              <a:t>9</a:t>
            </a:fld>
            <a:endParaRPr lang="en-US"/>
          </a:p>
        </p:txBody>
      </p:sp>
    </p:spTree>
    <p:extLst>
      <p:ext uri="{BB962C8B-B14F-4D97-AF65-F5344CB8AC3E}">
        <p14:creationId xmlns:p14="http://schemas.microsoft.com/office/powerpoint/2010/main" val="354256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critical issue regarding threat assessment is these instrument’s potential lack of predictive power: the ability to accurately identify persons most likely to commit or be involved in a specific event. A common measure of an assessment’s improvement of risk prediction over chance power is the Receiver Operating Characteristic/Area under the Curve (AUC). The AUC “curve” measures predictive power on a scale of +1 (excellent correlation) to .50 (a chance correlation). Scores below .50 indicate poor or no correlation. In 2018, a Working Group reviewing the use of threat assessments for Washington State summarized the research on the prediction strength of several threat assessment instruments. It found that most had “small” to “moderate” predictive power. This included the assessments described here:</a:t>
            </a:r>
          </a:p>
          <a:p>
            <a:r>
              <a:rPr lang="en-US" sz="1200" kern="1200" dirty="0">
                <a:solidFill>
                  <a:schemeClr val="tx1"/>
                </a:solidFill>
                <a:effectLst/>
                <a:latin typeface="+mn-lt"/>
                <a:ea typeface="+mn-ea"/>
                <a:cs typeface="+mn-cs"/>
              </a:rPr>
              <a:t>A full description of the ROC/AUC technique may be found at Brownlee, J. (2018). How and When to Use ROC Curves and Precision-Recall Curves for Classification in Python. </a:t>
            </a:r>
            <a:r>
              <a:rPr lang="en-US" sz="1200" u="sng" kern="1200" dirty="0">
                <a:solidFill>
                  <a:schemeClr val="tx1"/>
                </a:solidFill>
                <a:effectLst/>
                <a:latin typeface="+mn-lt"/>
                <a:ea typeface="+mn-ea"/>
                <a:cs typeface="+mn-cs"/>
                <a:hlinkClick r:id="rId3"/>
              </a:rPr>
              <a:t>https://machinelearningmastery.com/roc-curves-and-precision-recall-curves-for-classification-in-python/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2A3DAD9-2010-4EB0-8DCA-EA84A3D95459}" type="slidenum">
              <a:rPr lang="en-US" smtClean="0"/>
              <a:t>10</a:t>
            </a:fld>
            <a:endParaRPr lang="en-US"/>
          </a:p>
        </p:txBody>
      </p:sp>
    </p:spTree>
    <p:extLst>
      <p:ext uri="{BB962C8B-B14F-4D97-AF65-F5344CB8AC3E}">
        <p14:creationId xmlns:p14="http://schemas.microsoft.com/office/powerpoint/2010/main" val="198614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GPS Supervision of Intimate Partner Violence Defendants Reduce Pretrial Misconduct? Evidence from a Quasi-Experimental Study. Eric </a:t>
            </a:r>
            <a:r>
              <a:rPr lang="en-US" dirty="0" err="1"/>
              <a:t>Grommon</a:t>
            </a:r>
            <a:r>
              <a:rPr lang="en-US" dirty="0"/>
              <a:t>  Jason Rydberg, Jeremy G. Carter,: Pretrial GPS supervision is no more or less effective than traditional, non-technology based pretrial supervision in reducing the risk of failure to appear to court or the risk of rearrest. GPS supervision does reduce the risk of failing to appear to meetings with pretrial services staff.  (2017)</a:t>
            </a:r>
          </a:p>
          <a:p>
            <a:endParaRPr lang="en-US" dirty="0"/>
          </a:p>
        </p:txBody>
      </p:sp>
      <p:sp>
        <p:nvSpPr>
          <p:cNvPr id="4" name="Slide Number Placeholder 3"/>
          <p:cNvSpPr>
            <a:spLocks noGrp="1"/>
          </p:cNvSpPr>
          <p:nvPr>
            <p:ph type="sldNum" sz="quarter" idx="5"/>
          </p:nvPr>
        </p:nvSpPr>
        <p:spPr/>
        <p:txBody>
          <a:bodyPr/>
          <a:lstStyle/>
          <a:p>
            <a:fld id="{F2A3DAD9-2010-4EB0-8DCA-EA84A3D95459}" type="slidenum">
              <a:rPr lang="en-US" smtClean="0"/>
              <a:t>11</a:t>
            </a:fld>
            <a:endParaRPr lang="en-US"/>
          </a:p>
        </p:txBody>
      </p:sp>
    </p:spTree>
    <p:extLst>
      <p:ext uri="{BB962C8B-B14F-4D97-AF65-F5344CB8AC3E}">
        <p14:creationId xmlns:p14="http://schemas.microsoft.com/office/powerpoint/2010/main" val="342116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F92CBA-722A-4486-9035-ECDF56EA61FE}"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363164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F92CBA-722A-4486-9035-ECDF56EA61FE}"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317121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F92CBA-722A-4486-9035-ECDF56EA61FE}"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856793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F92CBA-722A-4486-9035-ECDF56EA61FE}"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D3EF8-042A-4B2D-93E3-ACA9038DDCE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2339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F92CBA-722A-4486-9035-ECDF56EA61FE}"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3168300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F92CBA-722A-4486-9035-ECDF56EA61FE}" type="datetimeFigureOut">
              <a:rPr lang="en-US" smtClean="0"/>
              <a:t>9/11/2019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2059844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F92CBA-722A-4486-9035-ECDF56EA61FE}" type="datetimeFigureOut">
              <a:rPr lang="en-US" smtClean="0"/>
              <a:t>9/11/2019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1220592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F92CBA-722A-4486-9035-ECDF56EA61FE}"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924629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F92CBA-722A-4486-9035-ECDF56EA61FE}"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151351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F92CBA-722A-4486-9035-ECDF56EA61FE}"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120900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F92CBA-722A-4486-9035-ECDF56EA61FE}"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180532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F92CBA-722A-4486-9035-ECDF56EA61FE}"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101907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92CBA-722A-4486-9035-ECDF56EA61FE}" type="datetimeFigureOut">
              <a:rPr lang="en-US" smtClean="0"/>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289848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F92CBA-722A-4486-9035-ECDF56EA61FE}" type="datetimeFigureOut">
              <a:rPr lang="en-US" smtClean="0"/>
              <a:t>9/11/2019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183395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F92CBA-722A-4486-9035-ECDF56EA61FE}" type="datetimeFigureOut">
              <a:rPr lang="en-US" smtClean="0"/>
              <a:t>9/11/2019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303839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F92CBA-722A-4486-9035-ECDF56EA61FE}" type="datetimeFigureOut">
              <a:rPr lang="en-US" smtClean="0"/>
              <a:t>9/11/2019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60064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F92CBA-722A-4486-9035-ECDF56EA61FE}"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D3EF8-042A-4B2D-93E3-ACA9038DDCED}" type="slidenum">
              <a:rPr lang="en-US" smtClean="0"/>
              <a:t>‹#›</a:t>
            </a:fld>
            <a:endParaRPr lang="en-US"/>
          </a:p>
        </p:txBody>
      </p:sp>
    </p:spTree>
    <p:extLst>
      <p:ext uri="{BB962C8B-B14F-4D97-AF65-F5344CB8AC3E}">
        <p14:creationId xmlns:p14="http://schemas.microsoft.com/office/powerpoint/2010/main" val="116080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F92CBA-722A-4486-9035-ECDF56EA61FE}" type="datetimeFigureOut">
              <a:rPr lang="en-US" smtClean="0"/>
              <a:t>9/11/2019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63D3EF8-042A-4B2D-93E3-ACA9038DDCED}" type="slidenum">
              <a:rPr lang="en-US" smtClean="0"/>
              <a:t>‹#›</a:t>
            </a:fld>
            <a:endParaRPr lang="en-US"/>
          </a:p>
        </p:txBody>
      </p:sp>
    </p:spTree>
    <p:extLst>
      <p:ext uri="{BB962C8B-B14F-4D97-AF65-F5344CB8AC3E}">
        <p14:creationId xmlns:p14="http://schemas.microsoft.com/office/powerpoint/2010/main" val="36129907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CB2FF33-0A8B-43C1-922B-0C2D1376060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1582" t="9091" r="761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73A1314-2070-446E-B692-C78D88AAB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7800" y="0"/>
            <a:ext cx="58658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2B65E6B8-0D17-4912-97E4-60B47A511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257800" y="1295400"/>
            <a:ext cx="5867400"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F0CE2-E899-4F41-BD1D-15960B3C80D1}"/>
              </a:ext>
            </a:extLst>
          </p:cNvPr>
          <p:cNvSpPr>
            <a:spLocks noGrp="1"/>
          </p:cNvSpPr>
          <p:nvPr>
            <p:ph type="ctrTitle"/>
          </p:nvPr>
        </p:nvSpPr>
        <p:spPr>
          <a:xfrm>
            <a:off x="5418160" y="1447800"/>
            <a:ext cx="5705451" cy="3253378"/>
          </a:xfrm>
        </p:spPr>
        <p:txBody>
          <a:bodyPr>
            <a:normAutofit/>
          </a:bodyPr>
          <a:lstStyle/>
          <a:p>
            <a:r>
              <a:rPr lang="en-US" sz="4800" dirty="0" err="1"/>
              <a:t>DomesticViolence</a:t>
            </a:r>
            <a:r>
              <a:rPr lang="en-US" sz="4800" dirty="0"/>
              <a:t> and Bail</a:t>
            </a:r>
          </a:p>
        </p:txBody>
      </p:sp>
      <p:sp>
        <p:nvSpPr>
          <p:cNvPr id="3" name="Subtitle 2">
            <a:extLst>
              <a:ext uri="{FF2B5EF4-FFF2-40B4-BE49-F238E27FC236}">
                <a16:creationId xmlns:a16="http://schemas.microsoft.com/office/drawing/2014/main" id="{78C18A87-8AF7-4B65-B1A6-F96077A0291F}"/>
              </a:ext>
            </a:extLst>
          </p:cNvPr>
          <p:cNvSpPr>
            <a:spLocks noGrp="1"/>
          </p:cNvSpPr>
          <p:nvPr>
            <p:ph type="subTitle" idx="1"/>
          </p:nvPr>
        </p:nvSpPr>
        <p:spPr>
          <a:xfrm>
            <a:off x="5418161" y="4701178"/>
            <a:ext cx="4562452" cy="937622"/>
          </a:xfrm>
        </p:spPr>
        <p:txBody>
          <a:bodyPr>
            <a:normAutofit/>
          </a:bodyPr>
          <a:lstStyle/>
          <a:p>
            <a:r>
              <a:rPr lang="en-US" sz="1800" dirty="0"/>
              <a:t>Figuring out “what Works”</a:t>
            </a:r>
          </a:p>
        </p:txBody>
      </p:sp>
    </p:spTree>
    <p:extLst>
      <p:ext uri="{BB962C8B-B14F-4D97-AF65-F5344CB8AC3E}">
        <p14:creationId xmlns:p14="http://schemas.microsoft.com/office/powerpoint/2010/main" val="2866147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B78B-F31C-42A7-8B6C-E6A479A22FAF}"/>
              </a:ext>
            </a:extLst>
          </p:cNvPr>
          <p:cNvSpPr>
            <a:spLocks noGrp="1"/>
          </p:cNvSpPr>
          <p:nvPr>
            <p:ph type="title"/>
          </p:nvPr>
        </p:nvSpPr>
        <p:spPr>
          <a:xfrm>
            <a:off x="646111" y="431452"/>
            <a:ext cx="9404723" cy="1400530"/>
          </a:xfrm>
        </p:spPr>
        <p:txBody>
          <a:bodyPr/>
          <a:lstStyle/>
          <a:p>
            <a:r>
              <a:rPr lang="en-US" dirty="0"/>
              <a:t>What We Use Might Not Work</a:t>
            </a:r>
          </a:p>
        </p:txBody>
      </p:sp>
      <p:graphicFrame>
        <p:nvGraphicFramePr>
          <p:cNvPr id="7" name="Table 7">
            <a:extLst>
              <a:ext uri="{FF2B5EF4-FFF2-40B4-BE49-F238E27FC236}">
                <a16:creationId xmlns:a16="http://schemas.microsoft.com/office/drawing/2014/main" id="{03BB419E-22CD-4F0E-8B21-81D84EB21656}"/>
              </a:ext>
            </a:extLst>
          </p:cNvPr>
          <p:cNvGraphicFramePr>
            <a:graphicFrameLocks noGrp="1"/>
          </p:cNvGraphicFramePr>
          <p:nvPr>
            <p:extLst>
              <p:ext uri="{D42A27DB-BD31-4B8C-83A1-F6EECF244321}">
                <p14:modId xmlns:p14="http://schemas.microsoft.com/office/powerpoint/2010/main" val="2723449676"/>
              </p:ext>
            </p:extLst>
          </p:nvPr>
        </p:nvGraphicFramePr>
        <p:xfrm>
          <a:off x="787989" y="1449210"/>
          <a:ext cx="8536763" cy="3235960"/>
        </p:xfrm>
        <a:graphic>
          <a:graphicData uri="http://schemas.openxmlformats.org/drawingml/2006/table">
            <a:tbl>
              <a:tblPr firstRow="1" bandRow="1">
                <a:tableStyleId>{616DA210-FB5B-4158-B5E0-FEB733F419BA}</a:tableStyleId>
              </a:tblPr>
              <a:tblGrid>
                <a:gridCol w="5336717">
                  <a:extLst>
                    <a:ext uri="{9D8B030D-6E8A-4147-A177-3AD203B41FA5}">
                      <a16:colId xmlns:a16="http://schemas.microsoft.com/office/drawing/2014/main" val="3971095576"/>
                    </a:ext>
                  </a:extLst>
                </a:gridCol>
                <a:gridCol w="3200046">
                  <a:extLst>
                    <a:ext uri="{9D8B030D-6E8A-4147-A177-3AD203B41FA5}">
                      <a16:colId xmlns:a16="http://schemas.microsoft.com/office/drawing/2014/main" val="2907550945"/>
                    </a:ext>
                  </a:extLst>
                </a:gridCol>
              </a:tblGrid>
              <a:tr h="370840">
                <a:tc>
                  <a:txBody>
                    <a:bodyPr/>
                    <a:lstStyle/>
                    <a:p>
                      <a:r>
                        <a:rPr lang="en-US" dirty="0"/>
                        <a:t>REASON</a:t>
                      </a:r>
                    </a:p>
                  </a:txBody>
                  <a:tcPr/>
                </a:tc>
                <a:tc>
                  <a:txBody>
                    <a:bodyPr/>
                    <a:lstStyle/>
                    <a:p>
                      <a:r>
                        <a:rPr lang="en-US" dirty="0"/>
                        <a:t>IMPORTANT/VERY IMPORTANT</a:t>
                      </a:r>
                    </a:p>
                  </a:txBody>
                  <a:tcPr/>
                </a:tc>
                <a:extLst>
                  <a:ext uri="{0D108BD9-81ED-4DB2-BD59-A6C34878D82A}">
                    <a16:rowId xmlns:a16="http://schemas.microsoft.com/office/drawing/2014/main" val="3698006562"/>
                  </a:ext>
                </a:extLst>
              </a:tr>
              <a:tr h="370840">
                <a:tc>
                  <a:txBody>
                    <a:bodyPr/>
                    <a:lstStyle/>
                    <a:p>
                      <a:r>
                        <a:rPr lang="en-US" dirty="0"/>
                        <a:t>Client Accountability</a:t>
                      </a:r>
                    </a:p>
                  </a:txBody>
                  <a:tcPr/>
                </a:tc>
                <a:tc>
                  <a:txBody>
                    <a:bodyPr/>
                    <a:lstStyle/>
                    <a:p>
                      <a:r>
                        <a:rPr lang="en-US" dirty="0"/>
                        <a:t>99%</a:t>
                      </a:r>
                    </a:p>
                  </a:txBody>
                  <a:tcPr/>
                </a:tc>
                <a:extLst>
                  <a:ext uri="{0D108BD9-81ED-4DB2-BD59-A6C34878D82A}">
                    <a16:rowId xmlns:a16="http://schemas.microsoft.com/office/drawing/2014/main" val="1308637379"/>
                  </a:ext>
                </a:extLst>
              </a:tr>
              <a:tr h="370840">
                <a:tc>
                  <a:txBody>
                    <a:bodyPr/>
                    <a:lstStyle/>
                    <a:p>
                      <a:r>
                        <a:rPr lang="en-US" dirty="0"/>
                        <a:t>Enhanced Supervision</a:t>
                      </a:r>
                    </a:p>
                  </a:txBody>
                  <a:tcPr/>
                </a:tc>
                <a:tc>
                  <a:txBody>
                    <a:bodyPr/>
                    <a:lstStyle/>
                    <a:p>
                      <a:r>
                        <a:rPr lang="en-US" dirty="0"/>
                        <a:t>96%</a:t>
                      </a:r>
                    </a:p>
                  </a:txBody>
                  <a:tcPr/>
                </a:tc>
                <a:extLst>
                  <a:ext uri="{0D108BD9-81ED-4DB2-BD59-A6C34878D82A}">
                    <a16:rowId xmlns:a16="http://schemas.microsoft.com/office/drawing/2014/main" val="3024731564"/>
                  </a:ext>
                </a:extLst>
              </a:tr>
              <a:tr h="370840">
                <a:tc>
                  <a:txBody>
                    <a:bodyPr/>
                    <a:lstStyle/>
                    <a:p>
                      <a:r>
                        <a:rPr lang="en-US" dirty="0"/>
                        <a:t>Public Safety</a:t>
                      </a:r>
                    </a:p>
                  </a:txBody>
                  <a:tcPr/>
                </a:tc>
                <a:tc>
                  <a:txBody>
                    <a:bodyPr/>
                    <a:lstStyle/>
                    <a:p>
                      <a:r>
                        <a:rPr lang="en-US" dirty="0"/>
                        <a:t>96%</a:t>
                      </a:r>
                    </a:p>
                  </a:txBody>
                  <a:tcPr/>
                </a:tc>
                <a:extLst>
                  <a:ext uri="{0D108BD9-81ED-4DB2-BD59-A6C34878D82A}">
                    <a16:rowId xmlns:a16="http://schemas.microsoft.com/office/drawing/2014/main" val="972001221"/>
                  </a:ext>
                </a:extLst>
              </a:tr>
              <a:tr h="370840">
                <a:tc>
                  <a:txBody>
                    <a:bodyPr/>
                    <a:lstStyle/>
                    <a:p>
                      <a:r>
                        <a:rPr lang="en-US" dirty="0"/>
                        <a:t>Victim Safety</a:t>
                      </a:r>
                    </a:p>
                  </a:txBody>
                  <a:tcPr/>
                </a:tc>
                <a:tc>
                  <a:txBody>
                    <a:bodyPr/>
                    <a:lstStyle/>
                    <a:p>
                      <a:r>
                        <a:rPr lang="en-US" dirty="0"/>
                        <a:t>94%</a:t>
                      </a:r>
                    </a:p>
                  </a:txBody>
                  <a:tcPr/>
                </a:tc>
                <a:extLst>
                  <a:ext uri="{0D108BD9-81ED-4DB2-BD59-A6C34878D82A}">
                    <a16:rowId xmlns:a16="http://schemas.microsoft.com/office/drawing/2014/main" val="1874149848"/>
                  </a:ext>
                </a:extLst>
              </a:tr>
              <a:tr h="370840">
                <a:tc>
                  <a:txBody>
                    <a:bodyPr/>
                    <a:lstStyle/>
                    <a:p>
                      <a:r>
                        <a:rPr lang="en-US" dirty="0"/>
                        <a:t>Allow Defendant to Remain in the Community</a:t>
                      </a:r>
                    </a:p>
                  </a:txBody>
                  <a:tcPr/>
                </a:tc>
                <a:tc>
                  <a:txBody>
                    <a:bodyPr/>
                    <a:lstStyle/>
                    <a:p>
                      <a:r>
                        <a:rPr lang="en-US" dirty="0"/>
                        <a:t>86%</a:t>
                      </a:r>
                    </a:p>
                  </a:txBody>
                  <a:tcPr/>
                </a:tc>
                <a:extLst>
                  <a:ext uri="{0D108BD9-81ED-4DB2-BD59-A6C34878D82A}">
                    <a16:rowId xmlns:a16="http://schemas.microsoft.com/office/drawing/2014/main" val="2578965440"/>
                  </a:ext>
                </a:extLst>
              </a:tr>
              <a:tr h="370840">
                <a:tc>
                  <a:txBody>
                    <a:bodyPr/>
                    <a:lstStyle/>
                    <a:p>
                      <a:r>
                        <a:rPr lang="en-US" dirty="0"/>
                        <a:t>Reduce Jail Populations</a:t>
                      </a:r>
                    </a:p>
                  </a:txBody>
                  <a:tcPr/>
                </a:tc>
                <a:tc>
                  <a:txBody>
                    <a:bodyPr/>
                    <a:lstStyle/>
                    <a:p>
                      <a:r>
                        <a:rPr lang="en-US" dirty="0"/>
                        <a:t>75%</a:t>
                      </a:r>
                    </a:p>
                  </a:txBody>
                  <a:tcPr/>
                </a:tc>
                <a:extLst>
                  <a:ext uri="{0D108BD9-81ED-4DB2-BD59-A6C34878D82A}">
                    <a16:rowId xmlns:a16="http://schemas.microsoft.com/office/drawing/2014/main" val="3818807015"/>
                  </a:ext>
                </a:extLst>
              </a:tr>
              <a:tr h="370840">
                <a:tc>
                  <a:txBody>
                    <a:bodyPr/>
                    <a:lstStyle/>
                    <a:p>
                      <a:r>
                        <a:rPr lang="en-US" dirty="0"/>
                        <a:t>Sanction Defendants</a:t>
                      </a:r>
                    </a:p>
                  </a:txBody>
                  <a:tcPr/>
                </a:tc>
                <a:tc>
                  <a:txBody>
                    <a:bodyPr/>
                    <a:lstStyle/>
                    <a:p>
                      <a:r>
                        <a:rPr lang="en-US" dirty="0"/>
                        <a:t>69%</a:t>
                      </a:r>
                    </a:p>
                  </a:txBody>
                  <a:tcPr/>
                </a:tc>
                <a:extLst>
                  <a:ext uri="{0D108BD9-81ED-4DB2-BD59-A6C34878D82A}">
                    <a16:rowId xmlns:a16="http://schemas.microsoft.com/office/drawing/2014/main" val="36030896"/>
                  </a:ext>
                </a:extLst>
              </a:tr>
            </a:tbl>
          </a:graphicData>
        </a:graphic>
      </p:graphicFrame>
      <p:sp>
        <p:nvSpPr>
          <p:cNvPr id="9" name="Rectangle 8">
            <a:extLst>
              <a:ext uri="{FF2B5EF4-FFF2-40B4-BE49-F238E27FC236}">
                <a16:creationId xmlns:a16="http://schemas.microsoft.com/office/drawing/2014/main" id="{8F835C64-AD5D-4943-8091-EFB732268FFA}"/>
              </a:ext>
            </a:extLst>
          </p:cNvPr>
          <p:cNvSpPr/>
          <p:nvPr/>
        </p:nvSpPr>
        <p:spPr>
          <a:xfrm>
            <a:off x="1777409" y="4969675"/>
            <a:ext cx="8812619" cy="1200329"/>
          </a:xfrm>
          <a:prstGeom prst="rect">
            <a:avLst/>
          </a:prstGeom>
        </p:spPr>
        <p:txBody>
          <a:bodyPr wrap="square">
            <a:spAutoFit/>
          </a:bodyPr>
          <a:lstStyle/>
          <a:p>
            <a:r>
              <a:rPr lang="en-US" b="1" dirty="0"/>
              <a:t>Gur, Ibarra, &amp; Edna </a:t>
            </a:r>
            <a:r>
              <a:rPr lang="en-US" b="1" dirty="0" err="1"/>
              <a:t>Erez</a:t>
            </a:r>
            <a:r>
              <a:rPr lang="en-US" b="1" dirty="0"/>
              <a:t> (2016) Specialization and the Use of GPS for Domestic Violence by Pretrial Programs: Findings from a National Survey of U.S. Practitioners, Journal of Technology in Human Services, 34:1, 32-62, </a:t>
            </a:r>
          </a:p>
          <a:p>
            <a:r>
              <a:rPr lang="en-US" b="1" dirty="0"/>
              <a:t> http://dx.doi.org/10.1080/15228835.2016.1139418</a:t>
            </a:r>
          </a:p>
        </p:txBody>
      </p:sp>
    </p:spTree>
    <p:extLst>
      <p:ext uri="{BB962C8B-B14F-4D97-AF65-F5344CB8AC3E}">
        <p14:creationId xmlns:p14="http://schemas.microsoft.com/office/powerpoint/2010/main" val="337429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B78B-F31C-42A7-8B6C-E6A479A22FAF}"/>
              </a:ext>
            </a:extLst>
          </p:cNvPr>
          <p:cNvSpPr>
            <a:spLocks noGrp="1"/>
          </p:cNvSpPr>
          <p:nvPr>
            <p:ph type="title"/>
          </p:nvPr>
        </p:nvSpPr>
        <p:spPr>
          <a:xfrm>
            <a:off x="646111" y="431452"/>
            <a:ext cx="9404723" cy="1400530"/>
          </a:xfrm>
        </p:spPr>
        <p:txBody>
          <a:bodyPr/>
          <a:lstStyle/>
          <a:p>
            <a:r>
              <a:rPr lang="en-US" dirty="0"/>
              <a:t>What We Use Might Not Work</a:t>
            </a:r>
          </a:p>
        </p:txBody>
      </p:sp>
      <p:sp>
        <p:nvSpPr>
          <p:cNvPr id="5" name="Text Placeholder 2">
            <a:extLst>
              <a:ext uri="{FF2B5EF4-FFF2-40B4-BE49-F238E27FC236}">
                <a16:creationId xmlns:a16="http://schemas.microsoft.com/office/drawing/2014/main" id="{FC52CB42-69CB-4F94-9BD9-A2C29DD3BC65}"/>
              </a:ext>
            </a:extLst>
          </p:cNvPr>
          <p:cNvSpPr txBox="1">
            <a:spLocks/>
          </p:cNvSpPr>
          <p:nvPr/>
        </p:nvSpPr>
        <p:spPr>
          <a:xfrm>
            <a:off x="447032" y="1589075"/>
            <a:ext cx="11125077" cy="2972292"/>
          </a:xfrm>
          <a:prstGeom prst="rect">
            <a:avLst/>
          </a:prstGeom>
        </p:spPr>
        <p:txBody>
          <a:bodyP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2200" dirty="0">
                <a:cs typeface="Arabic Typesetting" pitchFamily="66" charset="-78"/>
              </a:rPr>
              <a:t>Electronic Surveillance (Safety):</a:t>
            </a:r>
          </a:p>
          <a:p>
            <a:pPr marL="569913">
              <a:buFont typeface="Wingdings" panose="05000000000000000000" pitchFamily="2" charset="2"/>
              <a:buChar char="Æ"/>
            </a:pPr>
            <a:r>
              <a:rPr lang="en-US" sz="2200" dirty="0">
                <a:solidFill>
                  <a:schemeClr val="tx2"/>
                </a:solidFill>
                <a:effectLst>
                  <a:outerShdw blurRad="38100" dist="38100" dir="2700000" algn="tl">
                    <a:srgbClr val="000000">
                      <a:alpha val="43137"/>
                    </a:srgbClr>
                  </a:outerShdw>
                </a:effectLst>
                <a:cs typeface="Arabic Typesetting" pitchFamily="66" charset="-78"/>
                <a:sym typeface="Wingdings"/>
              </a:rPr>
              <a:t>No evidence of safety benefit, though limited study suggests an appearance outcome benefit. Best used to monitor stay away and curfew conditions. Can encourage nonfinancial release but also increased technical violations. Possible legal issues with targeted populations and costs imposed on defendants.</a:t>
            </a:r>
            <a:endParaRPr lang="en-US" sz="2200" dirty="0">
              <a:solidFill>
                <a:schemeClr val="tx2"/>
              </a:solidFill>
              <a:effectLst>
                <a:outerShdw blurRad="38100" dist="38100" dir="2700000" algn="tl">
                  <a:srgbClr val="000000">
                    <a:alpha val="43137"/>
                  </a:srgbClr>
                </a:outerShdw>
              </a:effectLst>
              <a:cs typeface="Arabic Typesetting" pitchFamily="66" charset="-78"/>
            </a:endParaRPr>
          </a:p>
        </p:txBody>
      </p:sp>
      <p:sp>
        <p:nvSpPr>
          <p:cNvPr id="3" name="Rectangle 2">
            <a:extLst>
              <a:ext uri="{FF2B5EF4-FFF2-40B4-BE49-F238E27FC236}">
                <a16:creationId xmlns:a16="http://schemas.microsoft.com/office/drawing/2014/main" id="{AB7DC213-8C49-4AED-88FB-8F53B1A675EE}"/>
              </a:ext>
            </a:extLst>
          </p:cNvPr>
          <p:cNvSpPr/>
          <p:nvPr/>
        </p:nvSpPr>
        <p:spPr>
          <a:xfrm>
            <a:off x="1704288" y="3954722"/>
            <a:ext cx="10040680" cy="2308324"/>
          </a:xfrm>
          <a:prstGeom prst="rect">
            <a:avLst/>
          </a:prstGeom>
        </p:spPr>
        <p:txBody>
          <a:bodyPr wrap="square">
            <a:spAutoFit/>
          </a:bodyPr>
          <a:lstStyle/>
          <a:p>
            <a:r>
              <a:rPr lang="en-US" dirty="0"/>
              <a:t>Does GPS Supervision of Intimate Partner Violence Defendants Reduce Pretrial Misconduct? Evidence from a Quasi-Experimental Study. Eric </a:t>
            </a:r>
            <a:r>
              <a:rPr lang="en-US" dirty="0" err="1"/>
              <a:t>Grommon</a:t>
            </a:r>
            <a:r>
              <a:rPr lang="en-US" dirty="0"/>
              <a:t>, Jason Rydberg, Jeremy G. Carter,: </a:t>
            </a:r>
          </a:p>
          <a:p>
            <a:endParaRPr lang="en-US" dirty="0"/>
          </a:p>
          <a:p>
            <a:r>
              <a:rPr lang="en-US" dirty="0"/>
              <a:t>Pretrial GPS supervision is no more or less effective than traditional, non-technology based pretrial supervision in reducing the risk of failure to appear to court or the risk of rearrest. GPS supervision does reduce the risk of failing to appear to meetings with pretrial services staff.  (2017)</a:t>
            </a:r>
          </a:p>
        </p:txBody>
      </p:sp>
    </p:spTree>
    <p:extLst>
      <p:ext uri="{BB962C8B-B14F-4D97-AF65-F5344CB8AC3E}">
        <p14:creationId xmlns:p14="http://schemas.microsoft.com/office/powerpoint/2010/main" val="380909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1F98000-40D2-4060-BA2B-ECEF3F4A9B9F}"/>
              </a:ext>
            </a:extLst>
          </p:cNvPr>
          <p:cNvGraphicFramePr>
            <a:graphicFrameLocks noGrp="1"/>
          </p:cNvGraphicFramePr>
          <p:nvPr>
            <p:extLst>
              <p:ext uri="{D42A27DB-BD31-4B8C-83A1-F6EECF244321}">
                <p14:modId xmlns:p14="http://schemas.microsoft.com/office/powerpoint/2010/main" val="2323040509"/>
              </p:ext>
            </p:extLst>
          </p:nvPr>
        </p:nvGraphicFramePr>
        <p:xfrm>
          <a:off x="1148316" y="1368056"/>
          <a:ext cx="9058940" cy="3931920"/>
        </p:xfrm>
        <a:graphic>
          <a:graphicData uri="http://schemas.openxmlformats.org/drawingml/2006/table">
            <a:tbl>
              <a:tblPr firstRow="1" bandRow="1">
                <a:tableStyleId>{616DA210-FB5B-4158-B5E0-FEB733F419BA}</a:tableStyleId>
              </a:tblPr>
              <a:tblGrid>
                <a:gridCol w="9058940">
                  <a:extLst>
                    <a:ext uri="{9D8B030D-6E8A-4147-A177-3AD203B41FA5}">
                      <a16:colId xmlns:a16="http://schemas.microsoft.com/office/drawing/2014/main" val="2844498833"/>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dirty="0"/>
                        <a:t>The pretrial field is continuing to learn what are best strategies in assessing and managing defendants charged with domestic violence offenses.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dirty="0"/>
                        <a:t>Compounding this issue is a knowledge base that is dated and current strategies that might not be useful.</a:t>
                      </a:r>
                    </a:p>
                    <a:p>
                      <a:endParaRPr lang="en-US" sz="2800" b="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1404505"/>
                  </a:ext>
                </a:extLst>
              </a:tr>
            </a:tbl>
          </a:graphicData>
        </a:graphic>
      </p:graphicFrame>
    </p:spTree>
    <p:extLst>
      <p:ext uri="{BB962C8B-B14F-4D97-AF65-F5344CB8AC3E}">
        <p14:creationId xmlns:p14="http://schemas.microsoft.com/office/powerpoint/2010/main" val="135321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B78B-F31C-42A7-8B6C-E6A479A22FAF}"/>
              </a:ext>
            </a:extLst>
          </p:cNvPr>
          <p:cNvSpPr>
            <a:spLocks noGrp="1"/>
          </p:cNvSpPr>
          <p:nvPr>
            <p:ph type="title"/>
          </p:nvPr>
        </p:nvSpPr>
        <p:spPr>
          <a:xfrm>
            <a:off x="646111" y="452718"/>
            <a:ext cx="9404723" cy="1400530"/>
          </a:xfrm>
        </p:spPr>
        <p:txBody>
          <a:bodyPr/>
          <a:lstStyle/>
          <a:p>
            <a:r>
              <a:rPr lang="en-US"/>
              <a:t>What We Know is Dated</a:t>
            </a:r>
            <a:endParaRPr lang="en-US" dirty="0"/>
          </a:p>
        </p:txBody>
      </p:sp>
      <p:sp>
        <p:nvSpPr>
          <p:cNvPr id="4" name="Rectangle 3">
            <a:extLst>
              <a:ext uri="{FF2B5EF4-FFF2-40B4-BE49-F238E27FC236}">
                <a16:creationId xmlns:a16="http://schemas.microsoft.com/office/drawing/2014/main" id="{DD594C1B-849C-4383-82A6-5DF5E2756AE7}"/>
              </a:ext>
            </a:extLst>
          </p:cNvPr>
          <p:cNvSpPr/>
          <p:nvPr/>
        </p:nvSpPr>
        <p:spPr>
          <a:xfrm>
            <a:off x="746234" y="1383250"/>
            <a:ext cx="10405242" cy="4893647"/>
          </a:xfrm>
          <a:prstGeom prst="rect">
            <a:avLst/>
          </a:prstGeom>
        </p:spPr>
        <p:txBody>
          <a:bodyPr wrap="square">
            <a:spAutoFit/>
          </a:bodyPr>
          <a:lstStyle/>
          <a:p>
            <a:pPr marL="342900" indent="-342900">
              <a:buFont typeface="Arial" panose="020B0604020202020204" pitchFamily="34" charset="0"/>
              <a:buChar char="•"/>
            </a:pPr>
            <a:r>
              <a:rPr lang="en-US" sz="2400" dirty="0"/>
              <a:t>DV-charged defendants were slightly older than other defendants (35.3 years, compared to 34.5 years). </a:t>
            </a:r>
          </a:p>
          <a:p>
            <a:pPr marL="342900" indent="-342900">
              <a:buFont typeface="Arial" panose="020B0604020202020204" pitchFamily="34" charset="0"/>
              <a:buChar char="•"/>
            </a:pPr>
            <a:r>
              <a:rPr lang="en-US" sz="2400" dirty="0"/>
              <a:t>DV-charged defendants scored less than a point higher than other defendants on DC PSA’s safety risk matrix.</a:t>
            </a:r>
          </a:p>
          <a:p>
            <a:pPr marL="342900" indent="-342900">
              <a:buFont typeface="Arial" panose="020B0604020202020204" pitchFamily="34" charset="0"/>
              <a:buChar char="•"/>
            </a:pPr>
            <a:r>
              <a:rPr lang="en-US" sz="2400" dirty="0"/>
              <a:t>Defendants charged with other criminal offenses were more likely to have a current relationship with the criminal justice system</a:t>
            </a:r>
          </a:p>
          <a:p>
            <a:pPr marL="342900" indent="-342900">
              <a:buFont typeface="Arial" panose="020B0604020202020204" pitchFamily="34" charset="0"/>
              <a:buChar char="•"/>
            </a:pPr>
            <a:r>
              <a:rPr lang="en-US" sz="2400" dirty="0"/>
              <a:t>DV-charged defendants were less likely to be charged with dangerous or violent felonies. </a:t>
            </a:r>
          </a:p>
          <a:p>
            <a:pPr marL="342900" indent="-342900">
              <a:buFont typeface="Arial" panose="020B0604020202020204" pitchFamily="34" charset="0"/>
              <a:buChar char="•"/>
            </a:pPr>
            <a:r>
              <a:rPr lang="en-US" sz="2400" dirty="0"/>
              <a:t>DV-charged defendants had a higher average number of prior misdemeanor convictions than did defendants charged with other criminal offenses. </a:t>
            </a:r>
          </a:p>
          <a:p>
            <a:pPr marL="342900" indent="-342900">
              <a:buFont typeface="Arial" panose="020B0604020202020204" pitchFamily="34" charset="0"/>
              <a:buChar char="•"/>
            </a:pPr>
            <a:r>
              <a:rPr lang="en-US" sz="2400" dirty="0"/>
              <a:t>DV-charged defendants had a higher level of reported mental health and substance abuse issues.</a:t>
            </a:r>
          </a:p>
        </p:txBody>
      </p:sp>
    </p:spTree>
    <p:extLst>
      <p:ext uri="{BB962C8B-B14F-4D97-AF65-F5344CB8AC3E}">
        <p14:creationId xmlns:p14="http://schemas.microsoft.com/office/powerpoint/2010/main" val="398207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B78B-F31C-42A7-8B6C-E6A479A22FAF}"/>
              </a:ext>
            </a:extLst>
          </p:cNvPr>
          <p:cNvSpPr>
            <a:spLocks noGrp="1"/>
          </p:cNvSpPr>
          <p:nvPr>
            <p:ph type="title"/>
          </p:nvPr>
        </p:nvSpPr>
        <p:spPr/>
        <p:txBody>
          <a:bodyPr/>
          <a:lstStyle/>
          <a:p>
            <a:r>
              <a:rPr lang="en-US" dirty="0"/>
              <a:t>What We Know is Dated</a:t>
            </a:r>
          </a:p>
        </p:txBody>
      </p:sp>
      <p:sp>
        <p:nvSpPr>
          <p:cNvPr id="3" name="Rectangle 2">
            <a:extLst>
              <a:ext uri="{FF2B5EF4-FFF2-40B4-BE49-F238E27FC236}">
                <a16:creationId xmlns:a16="http://schemas.microsoft.com/office/drawing/2014/main" id="{A54C25B1-AE66-48EE-89BA-CB64DF062B39}"/>
              </a:ext>
            </a:extLst>
          </p:cNvPr>
          <p:cNvSpPr/>
          <p:nvPr/>
        </p:nvSpPr>
        <p:spPr>
          <a:xfrm>
            <a:off x="646111" y="1588433"/>
            <a:ext cx="10589448" cy="3416320"/>
          </a:xfrm>
          <a:prstGeom prst="rect">
            <a:avLst/>
          </a:prstGeom>
        </p:spPr>
        <p:txBody>
          <a:bodyPr wrap="square">
            <a:spAutoFit/>
          </a:bodyPr>
          <a:lstStyle/>
          <a:p>
            <a:r>
              <a:rPr lang="en-US" sz="2400" dirty="0"/>
              <a:t>DV-charged defendants have comparable FTA and rearrest rates as other defendants but were more likely to comply with conditions of supervision.</a:t>
            </a:r>
          </a:p>
          <a:p>
            <a:r>
              <a:rPr lang="en-US" sz="2400" dirty="0"/>
              <a:t>DV defendants were almost twice as likely to be rearrested for contempt of court as other defendants. (13.9% to 7.1%) This typically reflects the defendant’s violation of court-ordered release conditions or violations of CPOs or TPOs. </a:t>
            </a:r>
          </a:p>
          <a:p>
            <a:r>
              <a:rPr lang="en-US" sz="2400" dirty="0"/>
              <a:t>DV-charged defendants tend to be rearrested sooner than other defendants—70.38 days compared to 80.84</a:t>
            </a:r>
          </a:p>
        </p:txBody>
      </p:sp>
    </p:spTree>
    <p:extLst>
      <p:ext uri="{BB962C8B-B14F-4D97-AF65-F5344CB8AC3E}">
        <p14:creationId xmlns:p14="http://schemas.microsoft.com/office/powerpoint/2010/main" val="194112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B78B-F31C-42A7-8B6C-E6A479A22FAF}"/>
              </a:ext>
            </a:extLst>
          </p:cNvPr>
          <p:cNvSpPr>
            <a:spLocks noGrp="1"/>
          </p:cNvSpPr>
          <p:nvPr>
            <p:ph type="title"/>
          </p:nvPr>
        </p:nvSpPr>
        <p:spPr/>
        <p:txBody>
          <a:bodyPr/>
          <a:lstStyle/>
          <a:p>
            <a:r>
              <a:rPr lang="en-US" dirty="0"/>
              <a:t>What We Know is Dated</a:t>
            </a:r>
          </a:p>
        </p:txBody>
      </p:sp>
      <p:sp>
        <p:nvSpPr>
          <p:cNvPr id="4" name="Rectangle 3">
            <a:extLst>
              <a:ext uri="{FF2B5EF4-FFF2-40B4-BE49-F238E27FC236}">
                <a16:creationId xmlns:a16="http://schemas.microsoft.com/office/drawing/2014/main" id="{3E0A66BD-BA66-4791-B20A-F04C4C314294}"/>
              </a:ext>
            </a:extLst>
          </p:cNvPr>
          <p:cNvSpPr/>
          <p:nvPr/>
        </p:nvSpPr>
        <p:spPr>
          <a:xfrm>
            <a:off x="819806" y="1447570"/>
            <a:ext cx="9404723" cy="3785652"/>
          </a:xfrm>
          <a:prstGeom prst="rect">
            <a:avLst/>
          </a:prstGeom>
        </p:spPr>
        <p:txBody>
          <a:bodyPr wrap="square">
            <a:spAutoFit/>
          </a:bodyPr>
          <a:lstStyle/>
          <a:p>
            <a:pPr marL="342900" indent="-342900">
              <a:buFont typeface="Arial" panose="020B0604020202020204" pitchFamily="34" charset="0"/>
              <a:buChar char="•"/>
            </a:pPr>
            <a:r>
              <a:rPr lang="en-US" sz="2400" dirty="0"/>
              <a:t>FTA, SA, and contempt were the most common rearrest charges for DV defendants. These also were common rearrest charges for other defendants.</a:t>
            </a:r>
          </a:p>
          <a:p>
            <a:pPr marL="342900" indent="-342900">
              <a:buFont typeface="Arial" panose="020B0604020202020204" pitchFamily="34" charset="0"/>
              <a:buChar char="•"/>
            </a:pPr>
            <a:r>
              <a:rPr lang="en-US" sz="2400" dirty="0"/>
              <a:t>Assault charges not involving domestic partners made up 23.3% of total new filings.</a:t>
            </a:r>
          </a:p>
          <a:p>
            <a:pPr marL="342900" indent="-342900">
              <a:buFont typeface="Arial" panose="020B0604020202020204" pitchFamily="34" charset="0"/>
              <a:buChar char="•"/>
            </a:pPr>
            <a:r>
              <a:rPr lang="en-US" sz="2400" dirty="0"/>
              <a:t>9% of rearrests among DV-charged defendants involved a new domestic violence charge: 63% of these involved violations of CPO and TPOs.</a:t>
            </a:r>
          </a:p>
          <a:p>
            <a:pPr marL="342900" indent="-342900">
              <a:buFont typeface="Arial" panose="020B0604020202020204" pitchFamily="34" charset="0"/>
              <a:buChar char="•"/>
            </a:pPr>
            <a:r>
              <a:rPr lang="en-US" sz="2400" dirty="0"/>
              <a:t>New DV and new non-partner assaults accounted for 32.3% (72 of 223) of rearrests.</a:t>
            </a:r>
          </a:p>
        </p:txBody>
      </p:sp>
      <p:sp>
        <p:nvSpPr>
          <p:cNvPr id="5" name="Rectangle 4">
            <a:extLst>
              <a:ext uri="{FF2B5EF4-FFF2-40B4-BE49-F238E27FC236}">
                <a16:creationId xmlns:a16="http://schemas.microsoft.com/office/drawing/2014/main" id="{00316118-BF97-4050-B018-0AD5ECC728D6}"/>
              </a:ext>
            </a:extLst>
          </p:cNvPr>
          <p:cNvSpPr/>
          <p:nvPr/>
        </p:nvSpPr>
        <p:spPr>
          <a:xfrm>
            <a:off x="3735144" y="5581743"/>
            <a:ext cx="7890325" cy="646331"/>
          </a:xfrm>
          <a:prstGeom prst="rect">
            <a:avLst/>
          </a:prstGeom>
        </p:spPr>
        <p:txBody>
          <a:bodyPr wrap="square">
            <a:spAutoFit/>
          </a:bodyPr>
          <a:lstStyle/>
          <a:p>
            <a:r>
              <a:rPr lang="en-US" b="1" dirty="0"/>
              <a:t>Charge Specialty and Revictimization by Defendants Charged with  Domestic Violence Offenses</a:t>
            </a:r>
          </a:p>
        </p:txBody>
      </p:sp>
    </p:spTree>
    <p:extLst>
      <p:ext uri="{BB962C8B-B14F-4D97-AF65-F5344CB8AC3E}">
        <p14:creationId xmlns:p14="http://schemas.microsoft.com/office/powerpoint/2010/main" val="284497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B78B-F31C-42A7-8B6C-E6A479A22FAF}"/>
              </a:ext>
            </a:extLst>
          </p:cNvPr>
          <p:cNvSpPr>
            <a:spLocks noGrp="1"/>
          </p:cNvSpPr>
          <p:nvPr>
            <p:ph type="title"/>
          </p:nvPr>
        </p:nvSpPr>
        <p:spPr/>
        <p:txBody>
          <a:bodyPr/>
          <a:lstStyle/>
          <a:p>
            <a:r>
              <a:rPr lang="en-US" dirty="0"/>
              <a:t>What We Know is Dated</a:t>
            </a:r>
          </a:p>
        </p:txBody>
      </p:sp>
      <p:sp>
        <p:nvSpPr>
          <p:cNvPr id="4" name="Rectangle 3">
            <a:extLst>
              <a:ext uri="{FF2B5EF4-FFF2-40B4-BE49-F238E27FC236}">
                <a16:creationId xmlns:a16="http://schemas.microsoft.com/office/drawing/2014/main" id="{3E0A66BD-BA66-4791-B20A-F04C4C314294}"/>
              </a:ext>
            </a:extLst>
          </p:cNvPr>
          <p:cNvSpPr/>
          <p:nvPr/>
        </p:nvSpPr>
        <p:spPr>
          <a:xfrm>
            <a:off x="1008650" y="2262578"/>
            <a:ext cx="9404723" cy="830997"/>
          </a:xfrm>
          <a:prstGeom prst="rect">
            <a:avLst/>
          </a:prstGeom>
        </p:spPr>
        <p:txBody>
          <a:bodyPr wrap="square">
            <a:spAutoFit/>
          </a:bodyPr>
          <a:lstStyle/>
          <a:p>
            <a:pPr marL="342900" indent="-342900">
              <a:buFont typeface="Arial" panose="020B0604020202020204" pitchFamily="34" charset="0"/>
              <a:buChar char="•"/>
            </a:pPr>
            <a:r>
              <a:rPr lang="en-US" sz="2400" dirty="0"/>
              <a:t>15% of DV defendants were rearrested: 9% on new DV charges.</a:t>
            </a:r>
          </a:p>
        </p:txBody>
      </p:sp>
      <p:sp>
        <p:nvSpPr>
          <p:cNvPr id="5" name="Rectangle 4">
            <a:extLst>
              <a:ext uri="{FF2B5EF4-FFF2-40B4-BE49-F238E27FC236}">
                <a16:creationId xmlns:a16="http://schemas.microsoft.com/office/drawing/2014/main" id="{00316118-BF97-4050-B018-0AD5ECC728D6}"/>
              </a:ext>
            </a:extLst>
          </p:cNvPr>
          <p:cNvSpPr/>
          <p:nvPr/>
        </p:nvSpPr>
        <p:spPr>
          <a:xfrm>
            <a:off x="4030483" y="3596432"/>
            <a:ext cx="6382890" cy="707886"/>
          </a:xfrm>
          <a:prstGeom prst="rect">
            <a:avLst/>
          </a:prstGeom>
        </p:spPr>
        <p:txBody>
          <a:bodyPr wrap="square">
            <a:spAutoFit/>
          </a:bodyPr>
          <a:lstStyle/>
          <a:p>
            <a:r>
              <a:rPr lang="en-US" sz="2000" b="1" dirty="0"/>
              <a:t>Pretrial Rearrest Among Domestic Violence </a:t>
            </a:r>
          </a:p>
          <a:p>
            <a:r>
              <a:rPr lang="en-US" sz="2000" b="1" dirty="0"/>
              <a:t>Defendants in New York City</a:t>
            </a:r>
          </a:p>
        </p:txBody>
      </p:sp>
    </p:spTree>
    <p:extLst>
      <p:ext uri="{BB962C8B-B14F-4D97-AF65-F5344CB8AC3E}">
        <p14:creationId xmlns:p14="http://schemas.microsoft.com/office/powerpoint/2010/main" val="37677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B78B-F31C-42A7-8B6C-E6A479A22FAF}"/>
              </a:ext>
            </a:extLst>
          </p:cNvPr>
          <p:cNvSpPr>
            <a:spLocks noGrp="1"/>
          </p:cNvSpPr>
          <p:nvPr>
            <p:ph type="title"/>
          </p:nvPr>
        </p:nvSpPr>
        <p:spPr/>
        <p:txBody>
          <a:bodyPr/>
          <a:lstStyle/>
          <a:p>
            <a:r>
              <a:rPr lang="en-US" dirty="0"/>
              <a:t>What We Use Might Not Work</a:t>
            </a:r>
          </a:p>
        </p:txBody>
      </p:sp>
      <p:sp>
        <p:nvSpPr>
          <p:cNvPr id="3" name="Rectangle 2">
            <a:extLst>
              <a:ext uri="{FF2B5EF4-FFF2-40B4-BE49-F238E27FC236}">
                <a16:creationId xmlns:a16="http://schemas.microsoft.com/office/drawing/2014/main" id="{57CE1091-0C23-4299-8D7D-A763F52539F0}"/>
              </a:ext>
            </a:extLst>
          </p:cNvPr>
          <p:cNvSpPr/>
          <p:nvPr/>
        </p:nvSpPr>
        <p:spPr>
          <a:xfrm>
            <a:off x="823325" y="1687864"/>
            <a:ext cx="10545350" cy="4093428"/>
          </a:xfrm>
          <a:prstGeom prst="rect">
            <a:avLst/>
          </a:prstGeom>
        </p:spPr>
        <p:txBody>
          <a:bodyPr wrap="square">
            <a:spAutoFit/>
          </a:bodyPr>
          <a:lstStyle/>
          <a:p>
            <a:r>
              <a:rPr lang="en-US" sz="2000" b="1" dirty="0">
                <a:ea typeface="Calibri" panose="020F0502020204030204" pitchFamily="34" charset="0"/>
                <a:cs typeface="Times New Roman" panose="02020603050405020304" pitchFamily="18" charset="0"/>
              </a:rPr>
              <a:t>Danger Assessment (DA): </a:t>
            </a:r>
            <a:r>
              <a:rPr lang="en-US" sz="2000" dirty="0">
                <a:ea typeface="Calibri" panose="020F0502020204030204" pitchFamily="34" charset="0"/>
                <a:cs typeface="Times New Roman" panose="02020603050405020304" pitchFamily="18" charset="0"/>
              </a:rPr>
              <a:t>The DA use victim/witness derived information to gauge perception of their danger of lethal or near-lethal violence. The DA is appropriate for safety planning. Of the identified assessments, the DA is only one that addresses strangulation, a risk factor correlated to homicide of women.</a:t>
            </a:r>
          </a:p>
          <a:p>
            <a:r>
              <a:rPr lang="en-US" sz="2000" dirty="0">
                <a:ea typeface="Calibri" panose="020F0502020204030204" pitchFamily="34" charset="0"/>
                <a:cs typeface="Times New Roman" panose="02020603050405020304" pitchFamily="18" charset="0"/>
              </a:rPr>
              <a:t> </a:t>
            </a:r>
          </a:p>
          <a:p>
            <a:r>
              <a:rPr lang="en-US" sz="2000" b="1" dirty="0">
                <a:ea typeface="Calibri" panose="020F0502020204030204" pitchFamily="34" charset="0"/>
                <a:cs typeface="Times New Roman" panose="02020603050405020304" pitchFamily="18" charset="0"/>
              </a:rPr>
              <a:t>Domestic Violence Screening Instrument (DVSI-R): </a:t>
            </a:r>
            <a:r>
              <a:rPr lang="en-US" sz="2000" dirty="0">
                <a:ea typeface="Calibri" panose="020F0502020204030204" pitchFamily="34" charset="0"/>
                <a:cs typeface="Times New Roman" panose="02020603050405020304" pitchFamily="18" charset="0"/>
              </a:rPr>
              <a:t>The DVSI is completed using existing law enforcement, court, and probation records. It is used as a pretrial screen and community corrections case management instrument.</a:t>
            </a:r>
          </a:p>
          <a:p>
            <a:r>
              <a:rPr lang="en-US" sz="2000" b="1" dirty="0">
                <a:ea typeface="Calibri" panose="020F0502020204030204" pitchFamily="34" charset="0"/>
                <a:cs typeface="Times New Roman" panose="02020603050405020304" pitchFamily="18" charset="0"/>
              </a:rPr>
              <a:t> </a:t>
            </a:r>
            <a:endParaRPr lang="en-US" sz="2000" dirty="0">
              <a:ea typeface="Calibri" panose="020F0502020204030204" pitchFamily="34" charset="0"/>
              <a:cs typeface="Times New Roman" panose="02020603050405020304" pitchFamily="18" charset="0"/>
            </a:endParaRPr>
          </a:p>
          <a:p>
            <a:r>
              <a:rPr lang="en-US" sz="2000" b="1" dirty="0">
                <a:ea typeface="Calibri" panose="020F0502020204030204" pitchFamily="34" charset="0"/>
                <a:cs typeface="Times New Roman" panose="02020603050405020304" pitchFamily="18" charset="0"/>
              </a:rPr>
              <a:t>Ontario Domestic Assault Risk Assessment (ODARA): </a:t>
            </a:r>
            <a:r>
              <a:rPr lang="en-US" sz="2000" dirty="0">
                <a:ea typeface="Calibri" panose="020F0502020204030204" pitchFamily="34" charset="0"/>
                <a:cs typeface="Times New Roman" panose="02020603050405020304" pitchFamily="18" charset="0"/>
              </a:rPr>
              <a:t>The ODARA predicts the likelihood of a defendant committing a new domestic assault, the timing of a new assault, and the severity of new assaults. The ODARA is intended for police officers to identify high risk domestic violence cases. </a:t>
            </a:r>
          </a:p>
        </p:txBody>
      </p:sp>
    </p:spTree>
    <p:extLst>
      <p:ext uri="{BB962C8B-B14F-4D97-AF65-F5344CB8AC3E}">
        <p14:creationId xmlns:p14="http://schemas.microsoft.com/office/powerpoint/2010/main" val="301315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B78B-F31C-42A7-8B6C-E6A479A22FAF}"/>
              </a:ext>
            </a:extLst>
          </p:cNvPr>
          <p:cNvSpPr>
            <a:spLocks noGrp="1"/>
          </p:cNvSpPr>
          <p:nvPr>
            <p:ph type="title"/>
          </p:nvPr>
        </p:nvSpPr>
        <p:spPr/>
        <p:txBody>
          <a:bodyPr/>
          <a:lstStyle/>
          <a:p>
            <a:r>
              <a:rPr lang="en-US" dirty="0"/>
              <a:t>What We Use Might Not Work</a:t>
            </a:r>
          </a:p>
        </p:txBody>
      </p:sp>
      <p:sp>
        <p:nvSpPr>
          <p:cNvPr id="3" name="Rectangle 2">
            <a:extLst>
              <a:ext uri="{FF2B5EF4-FFF2-40B4-BE49-F238E27FC236}">
                <a16:creationId xmlns:a16="http://schemas.microsoft.com/office/drawing/2014/main" id="{57CE1091-0C23-4299-8D7D-A763F52539F0}"/>
              </a:ext>
            </a:extLst>
          </p:cNvPr>
          <p:cNvSpPr/>
          <p:nvPr/>
        </p:nvSpPr>
        <p:spPr>
          <a:xfrm>
            <a:off x="798478" y="1565013"/>
            <a:ext cx="10373105" cy="4401205"/>
          </a:xfrm>
          <a:prstGeom prst="rect">
            <a:avLst/>
          </a:prstGeom>
        </p:spPr>
        <p:txBody>
          <a:bodyPr wrap="square">
            <a:spAutoFit/>
          </a:bodyPr>
          <a:lstStyle/>
          <a:p>
            <a:r>
              <a:rPr lang="en-US" sz="2000" b="1" dirty="0">
                <a:ea typeface="Calibri" panose="020F0502020204030204" pitchFamily="34" charset="0"/>
                <a:cs typeface="Times New Roman" panose="02020603050405020304" pitchFamily="18" charset="0"/>
              </a:rPr>
              <a:t>Domestic Violence Risk Appraisal Guide (DVRAG):</a:t>
            </a:r>
            <a:r>
              <a:rPr lang="en-US" sz="2000" dirty="0">
                <a:ea typeface="Calibri" panose="020F0502020204030204" pitchFamily="34" charset="0"/>
                <a:cs typeface="Times New Roman" panose="02020603050405020304" pitchFamily="18" charset="0"/>
              </a:rPr>
              <a:t> The DVRAG uses the elements of the ODARA combined with factors from the Hare Psychopathy Checklist (PCL-R) to improve predictions of recidivism occurrence, frequency, severity, injury, and charges.  </a:t>
            </a:r>
          </a:p>
          <a:p>
            <a:r>
              <a:rPr lang="en-US" sz="2000" dirty="0">
                <a:ea typeface="Calibri" panose="020F0502020204030204" pitchFamily="34" charset="0"/>
                <a:cs typeface="Times New Roman" panose="02020603050405020304" pitchFamily="18" charset="0"/>
              </a:rPr>
              <a:t> </a:t>
            </a:r>
          </a:p>
          <a:p>
            <a:r>
              <a:rPr lang="en-US" sz="2000" b="1" dirty="0">
                <a:ea typeface="Calibri" panose="020F0502020204030204" pitchFamily="34" charset="0"/>
                <a:cs typeface="Times New Roman" panose="02020603050405020304" pitchFamily="18" charset="0"/>
              </a:rPr>
              <a:t>Spousal Assault Risk Assessment (SARA): </a:t>
            </a:r>
            <a:r>
              <a:rPr lang="en-US" sz="2000" dirty="0">
                <a:ea typeface="Calibri" panose="020F0502020204030204" pitchFamily="34" charset="0"/>
                <a:cs typeface="Times New Roman" panose="02020603050405020304" pitchFamily="18" charset="0"/>
              </a:rPr>
              <a:t>The SARA comprises 20 items derived from the literature on domestic violence and on male perpetrators of domestic violence. The SARA is usually limited to presentence evaluations and probation case management strategies, though it has been applied to bail evaluations. </a:t>
            </a:r>
          </a:p>
          <a:p>
            <a:r>
              <a:rPr lang="en-US" sz="2000" dirty="0">
                <a:ea typeface="Calibri" panose="020F0502020204030204" pitchFamily="34" charset="0"/>
                <a:cs typeface="Times New Roman" panose="02020603050405020304" pitchFamily="18" charset="0"/>
              </a:rPr>
              <a:t> </a:t>
            </a:r>
          </a:p>
          <a:p>
            <a:r>
              <a:rPr lang="en-US" sz="2000" b="1" dirty="0">
                <a:ea typeface="Calibri" panose="020F0502020204030204" pitchFamily="34" charset="0"/>
                <a:cs typeface="Times New Roman" panose="02020603050405020304" pitchFamily="18" charset="0"/>
              </a:rPr>
              <a:t>CAADA-DASH Risk Identification Checklist: </a:t>
            </a:r>
            <a:r>
              <a:rPr lang="en-US" sz="2000" dirty="0">
                <a:ea typeface="Calibri" panose="020F0502020204030204" pitchFamily="34" charset="0"/>
                <a:cs typeface="Times New Roman" panose="02020603050405020304" pitchFamily="18" charset="0"/>
              </a:rPr>
              <a:t>The CAADA-DASH is a more recent 24-item tool used by law enforcement, domestic violence advocacy organizations, batterer intervention programs, health care, mental health services, and children’s court in England and Wales to identify or respond to domestic violence.</a:t>
            </a:r>
          </a:p>
        </p:txBody>
      </p:sp>
    </p:spTree>
    <p:extLst>
      <p:ext uri="{BB962C8B-B14F-4D97-AF65-F5344CB8AC3E}">
        <p14:creationId xmlns:p14="http://schemas.microsoft.com/office/powerpoint/2010/main" val="243198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B78B-F31C-42A7-8B6C-E6A479A22FAF}"/>
              </a:ext>
            </a:extLst>
          </p:cNvPr>
          <p:cNvSpPr>
            <a:spLocks noGrp="1"/>
          </p:cNvSpPr>
          <p:nvPr>
            <p:ph type="title"/>
          </p:nvPr>
        </p:nvSpPr>
        <p:spPr>
          <a:xfrm>
            <a:off x="646111" y="431452"/>
            <a:ext cx="9404723" cy="1400530"/>
          </a:xfrm>
        </p:spPr>
        <p:txBody>
          <a:bodyPr/>
          <a:lstStyle/>
          <a:p>
            <a:r>
              <a:rPr lang="en-US" dirty="0"/>
              <a:t>What We Use Might Not Work</a:t>
            </a:r>
          </a:p>
        </p:txBody>
      </p:sp>
      <p:graphicFrame>
        <p:nvGraphicFramePr>
          <p:cNvPr id="4" name="Table 3">
            <a:extLst>
              <a:ext uri="{FF2B5EF4-FFF2-40B4-BE49-F238E27FC236}">
                <a16:creationId xmlns:a16="http://schemas.microsoft.com/office/drawing/2014/main" id="{AE546FEC-F511-47EC-9201-5DCF1D07027B}"/>
              </a:ext>
            </a:extLst>
          </p:cNvPr>
          <p:cNvGraphicFramePr>
            <a:graphicFrameLocks noGrp="1"/>
          </p:cNvGraphicFramePr>
          <p:nvPr>
            <p:extLst>
              <p:ext uri="{D42A27DB-BD31-4B8C-83A1-F6EECF244321}">
                <p14:modId xmlns:p14="http://schemas.microsoft.com/office/powerpoint/2010/main" val="1725533895"/>
              </p:ext>
            </p:extLst>
          </p:nvPr>
        </p:nvGraphicFramePr>
        <p:xfrm>
          <a:off x="1058523" y="2029142"/>
          <a:ext cx="8579897" cy="1920240"/>
        </p:xfrm>
        <a:graphic>
          <a:graphicData uri="http://schemas.openxmlformats.org/drawingml/2006/table">
            <a:tbl>
              <a:tblPr firstRow="1" firstCol="1" bandRow="1">
                <a:tableStyleId>{616DA210-FB5B-4158-B5E0-FEB733F419BA}</a:tableStyleId>
              </a:tblPr>
              <a:tblGrid>
                <a:gridCol w="1993021">
                  <a:extLst>
                    <a:ext uri="{9D8B030D-6E8A-4147-A177-3AD203B41FA5}">
                      <a16:colId xmlns:a16="http://schemas.microsoft.com/office/drawing/2014/main" val="1406266493"/>
                    </a:ext>
                  </a:extLst>
                </a:gridCol>
                <a:gridCol w="1544384">
                  <a:extLst>
                    <a:ext uri="{9D8B030D-6E8A-4147-A177-3AD203B41FA5}">
                      <a16:colId xmlns:a16="http://schemas.microsoft.com/office/drawing/2014/main" val="2171028118"/>
                    </a:ext>
                  </a:extLst>
                </a:gridCol>
                <a:gridCol w="1347279">
                  <a:extLst>
                    <a:ext uri="{9D8B030D-6E8A-4147-A177-3AD203B41FA5}">
                      <a16:colId xmlns:a16="http://schemas.microsoft.com/office/drawing/2014/main" val="1128418484"/>
                    </a:ext>
                  </a:extLst>
                </a:gridCol>
                <a:gridCol w="1630241">
                  <a:extLst>
                    <a:ext uri="{9D8B030D-6E8A-4147-A177-3AD203B41FA5}">
                      <a16:colId xmlns:a16="http://schemas.microsoft.com/office/drawing/2014/main" val="2412268455"/>
                    </a:ext>
                  </a:extLst>
                </a:gridCol>
                <a:gridCol w="2064972">
                  <a:extLst>
                    <a:ext uri="{9D8B030D-6E8A-4147-A177-3AD203B41FA5}">
                      <a16:colId xmlns:a16="http://schemas.microsoft.com/office/drawing/2014/main" val="4078312674"/>
                    </a:ext>
                  </a:extLst>
                </a:gridCol>
              </a:tblGrid>
              <a:tr h="0">
                <a:tc>
                  <a:txBody>
                    <a:bodyPr/>
                    <a:lstStyle/>
                    <a:p>
                      <a:pPr marL="0" marR="0">
                        <a:spcBef>
                          <a:spcPts val="0"/>
                        </a:spcBef>
                        <a:spcAft>
                          <a:spcPts val="0"/>
                        </a:spcAft>
                      </a:pPr>
                      <a:r>
                        <a:rPr lang="en-US" sz="1800">
                          <a:effectLst/>
                        </a:rPr>
                        <a:t>Assessment</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AUC Score</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Strength</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 of studies</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 of individuals</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69839"/>
                  </a:ext>
                </a:extLst>
              </a:tr>
              <a:tr h="0">
                <a:tc>
                  <a:txBody>
                    <a:bodyPr/>
                    <a:lstStyle/>
                    <a:p>
                      <a:pPr marL="0" marR="0">
                        <a:spcBef>
                          <a:spcPts val="0"/>
                        </a:spcBef>
                        <a:spcAft>
                          <a:spcPts val="0"/>
                        </a:spcAft>
                      </a:pPr>
                      <a:r>
                        <a:rPr lang="en-US" sz="1800">
                          <a:effectLst/>
                        </a:rPr>
                        <a:t>DA </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0.618</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Small</a:t>
                      </a:r>
                      <a:endParaRPr lang="en-US"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4</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2,519</a:t>
                      </a:r>
                      <a:endParaRPr lang="en-US"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1797650"/>
                  </a:ext>
                </a:extLst>
              </a:tr>
              <a:tr h="0">
                <a:tc>
                  <a:txBody>
                    <a:bodyPr/>
                    <a:lstStyle/>
                    <a:p>
                      <a:pPr marL="0" marR="0">
                        <a:spcBef>
                          <a:spcPts val="0"/>
                        </a:spcBef>
                        <a:spcAft>
                          <a:spcPts val="0"/>
                        </a:spcAft>
                      </a:pPr>
                      <a:r>
                        <a:rPr lang="en-US" sz="1800">
                          <a:effectLst/>
                        </a:rPr>
                        <a:t>DVSI-R</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0.592</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Small</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3</a:t>
                      </a:r>
                      <a:endParaRPr lang="en-US"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2,487</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513005"/>
                  </a:ext>
                </a:extLst>
              </a:tr>
              <a:tr h="0">
                <a:tc>
                  <a:txBody>
                    <a:bodyPr/>
                    <a:lstStyle/>
                    <a:p>
                      <a:pPr marL="0" marR="0">
                        <a:spcBef>
                          <a:spcPts val="0"/>
                        </a:spcBef>
                        <a:spcAft>
                          <a:spcPts val="0"/>
                        </a:spcAft>
                      </a:pPr>
                      <a:r>
                        <a:rPr lang="en-US" sz="1800">
                          <a:effectLst/>
                        </a:rPr>
                        <a:t>ODARA</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0.666</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Moderate</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5</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1,053</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9557153"/>
                  </a:ext>
                </a:extLst>
              </a:tr>
              <a:tr h="0">
                <a:tc>
                  <a:txBody>
                    <a:bodyPr/>
                    <a:lstStyle/>
                    <a:p>
                      <a:pPr marL="0" marR="0">
                        <a:spcBef>
                          <a:spcPts val="0"/>
                        </a:spcBef>
                        <a:spcAft>
                          <a:spcPts val="0"/>
                        </a:spcAft>
                      </a:pPr>
                      <a:r>
                        <a:rPr lang="en-US" sz="1800">
                          <a:effectLst/>
                        </a:rPr>
                        <a:t>DVRAG</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0.700</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Moderate</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346</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1394363"/>
                  </a:ext>
                </a:extLst>
              </a:tr>
              <a:tr h="0">
                <a:tc>
                  <a:txBody>
                    <a:bodyPr/>
                    <a:lstStyle/>
                    <a:p>
                      <a:pPr marL="0" marR="0">
                        <a:spcBef>
                          <a:spcPts val="0"/>
                        </a:spcBef>
                        <a:spcAft>
                          <a:spcPts val="0"/>
                        </a:spcAft>
                      </a:pPr>
                      <a:r>
                        <a:rPr lang="en-US" sz="1800">
                          <a:effectLst/>
                        </a:rPr>
                        <a:t>SARA</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0.620</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Small</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5</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1,768</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9456105"/>
                  </a:ext>
                </a:extLst>
              </a:tr>
              <a:tr h="0">
                <a:tc>
                  <a:txBody>
                    <a:bodyPr/>
                    <a:lstStyle/>
                    <a:p>
                      <a:pPr marL="0" marR="0">
                        <a:spcBef>
                          <a:spcPts val="0"/>
                        </a:spcBef>
                        <a:spcAft>
                          <a:spcPts val="0"/>
                        </a:spcAft>
                      </a:pPr>
                      <a:r>
                        <a:rPr lang="en-US" sz="1800">
                          <a:effectLst/>
                        </a:rPr>
                        <a:t>CAADA-DASH</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N/A</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N/A</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N/A</a:t>
                      </a:r>
                      <a:endParaRPr lang="en-US"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N/A</a:t>
                      </a:r>
                      <a:endParaRPr lang="en-US"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311447"/>
                  </a:ext>
                </a:extLst>
              </a:tr>
            </a:tbl>
          </a:graphicData>
        </a:graphic>
      </p:graphicFrame>
      <p:sp>
        <p:nvSpPr>
          <p:cNvPr id="5" name="Rectangle 1">
            <a:extLst>
              <a:ext uri="{FF2B5EF4-FFF2-40B4-BE49-F238E27FC236}">
                <a16:creationId xmlns:a16="http://schemas.microsoft.com/office/drawing/2014/main" id="{55DF9489-E987-4DCD-8411-9DD4FBBEF539}"/>
              </a:ext>
            </a:extLst>
          </p:cNvPr>
          <p:cNvSpPr>
            <a:spLocks noChangeArrowheads="1"/>
          </p:cNvSpPr>
          <p:nvPr/>
        </p:nvSpPr>
        <p:spPr bwMode="auto">
          <a:xfrm>
            <a:off x="869136" y="4603907"/>
            <a:ext cx="101928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ea typeface="Calibri" panose="020F0502020204030204" pitchFamily="34" charset="0"/>
                <a:cs typeface="Sakkal Majalla" panose="02000000000000000000" pitchFamily="2" charset="-78"/>
              </a:rPr>
              <a:t> </a:t>
            </a:r>
            <a:r>
              <a:rPr kumimoji="0" lang="en-US" altLang="en-US" b="0" i="0" u="none" strike="noStrike" cap="none" normalizeH="0" baseline="0" dirty="0">
                <a:ln>
                  <a:noFill/>
                </a:ln>
                <a:solidFill>
                  <a:schemeClr val="tx1"/>
                </a:solidFill>
                <a:effectLst/>
                <a:ea typeface="Calibri" panose="020F0502020204030204" pitchFamily="34" charset="0"/>
                <a:cs typeface="Sakkal Majalla" panose="02000000000000000000" pitchFamily="2" charset="-78"/>
              </a:rPr>
              <a:t>E2SHB 1163 Work Group (2018). </a:t>
            </a:r>
            <a:r>
              <a:rPr kumimoji="0" lang="en-US" altLang="en-US" b="0" i="1" u="none" strike="noStrike" cap="none" normalizeH="0" baseline="0" dirty="0">
                <a:ln>
                  <a:noFill/>
                </a:ln>
                <a:solidFill>
                  <a:schemeClr val="tx1"/>
                </a:solidFill>
                <a:effectLst/>
                <a:ea typeface="Calibri" panose="020F0502020204030204" pitchFamily="34" charset="0"/>
                <a:cs typeface="Sakkal Majalla" panose="02000000000000000000" pitchFamily="2" charset="-78"/>
              </a:rPr>
              <a:t>Domestic Violence Risk Assessment Report to the Washington State Legislature and Governor Jay Inslee</a:t>
            </a:r>
            <a:r>
              <a:rPr kumimoji="0" lang="en-US" altLang="en-US" b="0" i="0" u="none" strike="noStrike" cap="none" normalizeH="0" baseline="0" dirty="0">
                <a:ln>
                  <a:noFill/>
                </a:ln>
                <a:solidFill>
                  <a:schemeClr val="tx1"/>
                </a:solidFill>
                <a:effectLst/>
                <a:ea typeface="Calibri" panose="020F0502020204030204" pitchFamily="34" charset="0"/>
                <a:cs typeface="Sakkal Majalla" panose="02000000000000000000" pitchFamily="2" charset="-78"/>
              </a:rPr>
              <a:t>. pp. 87-88. </a:t>
            </a:r>
          </a:p>
        </p:txBody>
      </p:sp>
    </p:spTree>
    <p:extLst>
      <p:ext uri="{BB962C8B-B14F-4D97-AF65-F5344CB8AC3E}">
        <p14:creationId xmlns:p14="http://schemas.microsoft.com/office/powerpoint/2010/main" val="2337669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1263</Words>
  <Application>Microsoft Office PowerPoint</Application>
  <PresentationFormat>Widescreen</PresentationFormat>
  <Paragraphs>109</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Constantia</vt:lpstr>
      <vt:lpstr>Wingdings</vt:lpstr>
      <vt:lpstr>Wingdings 3</vt:lpstr>
      <vt:lpstr>Ion</vt:lpstr>
      <vt:lpstr>DomesticViolence and Bail</vt:lpstr>
      <vt:lpstr>PowerPoint Presentation</vt:lpstr>
      <vt:lpstr>What We Know is Dated</vt:lpstr>
      <vt:lpstr>What We Know is Dated</vt:lpstr>
      <vt:lpstr>What We Know is Dated</vt:lpstr>
      <vt:lpstr>What We Know is Dated</vt:lpstr>
      <vt:lpstr>What We Use Might Not Work</vt:lpstr>
      <vt:lpstr>What We Use Might Not Work</vt:lpstr>
      <vt:lpstr>What We Use Might Not Work</vt:lpstr>
      <vt:lpstr>What We Use Might Not Work</vt:lpstr>
      <vt:lpstr>What We Use Might Not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and Bail</dc:title>
  <dc:creator>Spurgeon Kennedy</dc:creator>
  <cp:lastModifiedBy>Spurgeon Kennedy</cp:lastModifiedBy>
  <cp:revision>5</cp:revision>
  <dcterms:created xsi:type="dcterms:W3CDTF">2019-09-10T21:11:42Z</dcterms:created>
  <dcterms:modified xsi:type="dcterms:W3CDTF">2019-09-11T15:17:18Z</dcterms:modified>
</cp:coreProperties>
</file>