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59" r:id="rId3"/>
    <p:sldId id="305" r:id="rId4"/>
    <p:sldId id="309" r:id="rId5"/>
    <p:sldId id="298" r:id="rId6"/>
    <p:sldId id="260" r:id="rId7"/>
    <p:sldId id="297" r:id="rId8"/>
    <p:sldId id="301" r:id="rId9"/>
    <p:sldId id="300" r:id="rId10"/>
    <p:sldId id="304" r:id="rId11"/>
    <p:sldId id="303" r:id="rId12"/>
    <p:sldId id="299" r:id="rId13"/>
    <p:sldId id="306" r:id="rId14"/>
    <p:sldId id="308" r:id="rId15"/>
    <p:sldId id="307" r:id="rId16"/>
    <p:sldId id="311" r:id="rId17"/>
    <p:sldId id="312" r:id="rId18"/>
    <p:sldId id="313" r:id="rId19"/>
    <p:sldId id="302" r:id="rId20"/>
    <p:sldId id="31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EC3CC-25FC-43A0-9CE5-0291D4782B92}" v="68" dt="2019-09-22T17:15:17.4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55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172FA5-5B9C-4DA8-8C1A-77349A1EF1D0}" type="datetimeFigureOut">
              <a:rPr lang="en-US" smtClean="0"/>
              <a:t>9/23/2019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AE0D0B-0A3A-47EB-91DA-84922747BA99}" type="slidenum">
              <a:rPr lang="en-US" smtClean="0"/>
              <a:t>‹#›</a:t>
            </a:fld>
            <a:endParaRPr lang="en-US"/>
          </a:p>
        </p:txBody>
      </p:sp>
    </p:spTree>
    <p:extLst>
      <p:ext uri="{BB962C8B-B14F-4D97-AF65-F5344CB8AC3E}">
        <p14:creationId xmlns:p14="http://schemas.microsoft.com/office/powerpoint/2010/main" val="126386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DE3337-FD4F-41B7-8DE4-871EC6833EF5}"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203686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19023F-3506-4F70-A212-2486EA86BD81}" type="datetime1">
              <a:rPr lang="en-US" smtClean="0"/>
              <a:t>9/23/2019</a:t>
            </a:fld>
            <a:endParaRPr lang="en-US"/>
          </a:p>
        </p:txBody>
      </p:sp>
      <p:sp>
        <p:nvSpPr>
          <p:cNvPr id="6" name="Footer Placeholder 5"/>
          <p:cNvSpPr>
            <a:spLocks noGrp="1"/>
          </p:cNvSpPr>
          <p:nvPr>
            <p:ph type="ftr" sz="quarter" idx="11"/>
          </p:nvPr>
        </p:nvSpPr>
        <p:spPr/>
        <p:txBody>
          <a:bodyPr/>
          <a:lstStyle/>
          <a:p>
            <a:r>
              <a:rPr lang="en-US"/>
              <a:t>BAIL AND THE LAW</a:t>
            </a:r>
          </a:p>
        </p:txBody>
      </p:sp>
      <p:sp>
        <p:nvSpPr>
          <p:cNvPr id="7" name="Slide Number Placeholder 6"/>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241369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25F44C8-506D-40D7-91B4-3DAC23540F2B}"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4057464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0C60A95-A666-4122-853A-9E2FFD292805}"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3636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4F395BD-B40C-4EDC-B3D2-C429EC16679B}"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415922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C83B728-0DE6-4D94-B92F-C1B5C3B1C023}" type="datetime1">
              <a:rPr lang="en-US" smtClean="0"/>
              <a:t>9/23/2019</a:t>
            </a:fld>
            <a:endParaRPr lang="en-US"/>
          </a:p>
        </p:txBody>
      </p:sp>
      <p:sp>
        <p:nvSpPr>
          <p:cNvPr id="4"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694089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B46C9A1-B121-4D59-9EC0-C04FCBD8F4B5}" type="datetime1">
              <a:rPr lang="en-US" smtClean="0"/>
              <a:t>9/23/2019</a:t>
            </a:fld>
            <a:endParaRPr lang="en-US"/>
          </a:p>
        </p:txBody>
      </p:sp>
      <p:sp>
        <p:nvSpPr>
          <p:cNvPr id="4"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5080325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393A12-0932-48C5-8E90-8F6DA6816A65}"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9061561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CD3F1-27B0-4C82-9D25-68A4BBFBACD8}"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59190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E0653F3-C706-4AE4-93CC-CF5A8E4BEBC4}"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50264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BEDC23-86A1-47A2-A79C-1F86D52BAD60}" type="datetime1">
              <a:rPr lang="en-US" smtClean="0"/>
              <a:t>9/23/2019</a:t>
            </a:fld>
            <a:endParaRPr lang="en-US"/>
          </a:p>
        </p:txBody>
      </p:sp>
      <p:sp>
        <p:nvSpPr>
          <p:cNvPr id="5" name="Footer Placeholder 4"/>
          <p:cNvSpPr>
            <a:spLocks noGrp="1"/>
          </p:cNvSpPr>
          <p:nvPr>
            <p:ph type="ftr" sz="quarter" idx="11"/>
          </p:nvPr>
        </p:nvSpPr>
        <p:spPr/>
        <p:txBody>
          <a:bodyPr/>
          <a:lstStyle/>
          <a:p>
            <a:r>
              <a:rPr lang="en-US"/>
              <a:t>BAIL AND THE LAW</a:t>
            </a:r>
          </a:p>
        </p:txBody>
      </p:sp>
      <p:sp>
        <p:nvSpPr>
          <p:cNvPr id="6" name="Slide Number Placeholder 5"/>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1034058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533AAC-9945-4481-8837-DB27D0A60719}" type="datetime1">
              <a:rPr lang="en-US" smtClean="0"/>
              <a:t>9/23/2019</a:t>
            </a:fld>
            <a:endParaRPr lang="en-US"/>
          </a:p>
        </p:txBody>
      </p:sp>
      <p:sp>
        <p:nvSpPr>
          <p:cNvPr id="6" name="Footer Placeholder 5"/>
          <p:cNvSpPr>
            <a:spLocks noGrp="1"/>
          </p:cNvSpPr>
          <p:nvPr>
            <p:ph type="ftr" sz="quarter" idx="11"/>
          </p:nvPr>
        </p:nvSpPr>
        <p:spPr/>
        <p:txBody>
          <a:bodyPr/>
          <a:lstStyle/>
          <a:p>
            <a:r>
              <a:rPr lang="en-US"/>
              <a:t>BAIL AND THE LAW</a:t>
            </a:r>
          </a:p>
        </p:txBody>
      </p:sp>
      <p:sp>
        <p:nvSpPr>
          <p:cNvPr id="7" name="Slide Number Placeholder 6"/>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40833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3A897C-3EA0-45BF-B299-92BD02DFF07B}" type="datetime1">
              <a:rPr lang="en-US" smtClean="0"/>
              <a:t>9/23/2019</a:t>
            </a:fld>
            <a:endParaRPr lang="en-US"/>
          </a:p>
        </p:txBody>
      </p:sp>
      <p:sp>
        <p:nvSpPr>
          <p:cNvPr id="8" name="Footer Placeholder 7"/>
          <p:cNvSpPr>
            <a:spLocks noGrp="1"/>
          </p:cNvSpPr>
          <p:nvPr>
            <p:ph type="ftr" sz="quarter" idx="11"/>
          </p:nvPr>
        </p:nvSpPr>
        <p:spPr/>
        <p:txBody>
          <a:bodyPr/>
          <a:lstStyle/>
          <a:p>
            <a:r>
              <a:rPr lang="en-US"/>
              <a:t>BAIL AND THE LAW</a:t>
            </a:r>
          </a:p>
        </p:txBody>
      </p:sp>
      <p:sp>
        <p:nvSpPr>
          <p:cNvPr id="9" name="Slide Number Placeholder 8"/>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43378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4B30912-E10E-4E14-9344-3445A73A7B02}" type="datetime1">
              <a:rPr lang="en-US" smtClean="0"/>
              <a:t>9/23/2019</a:t>
            </a:fld>
            <a:endParaRPr lang="en-US"/>
          </a:p>
        </p:txBody>
      </p:sp>
      <p:sp>
        <p:nvSpPr>
          <p:cNvPr id="5" name="Footer Placeholder 3"/>
          <p:cNvSpPr>
            <a:spLocks noGrp="1"/>
          </p:cNvSpPr>
          <p:nvPr>
            <p:ph type="ftr" sz="quarter" idx="11"/>
          </p:nvPr>
        </p:nvSpPr>
        <p:spPr/>
        <p:txBody>
          <a:bodyPr/>
          <a:lstStyle/>
          <a:p>
            <a:r>
              <a:rPr lang="en-US"/>
              <a:t>BAIL AND THE LAW</a:t>
            </a:r>
          </a:p>
        </p:txBody>
      </p:sp>
      <p:sp>
        <p:nvSpPr>
          <p:cNvPr id="6" name="Slide Number Placeholder 4"/>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412395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0F22FEB-F975-49E6-B162-E8A92EEFD5AA}" type="datetime1">
              <a:rPr lang="en-US" smtClean="0"/>
              <a:t>9/23/2019</a:t>
            </a:fld>
            <a:endParaRPr lang="en-US"/>
          </a:p>
        </p:txBody>
      </p:sp>
      <p:sp>
        <p:nvSpPr>
          <p:cNvPr id="5" name="Footer Placeholder 2"/>
          <p:cNvSpPr>
            <a:spLocks noGrp="1"/>
          </p:cNvSpPr>
          <p:nvPr>
            <p:ph type="ftr" sz="quarter" idx="11"/>
          </p:nvPr>
        </p:nvSpPr>
        <p:spPr/>
        <p:txBody>
          <a:bodyPr/>
          <a:lstStyle/>
          <a:p>
            <a:r>
              <a:rPr lang="en-US"/>
              <a:t>BAIL AND THE LAW</a:t>
            </a:r>
          </a:p>
        </p:txBody>
      </p:sp>
      <p:sp>
        <p:nvSpPr>
          <p:cNvPr id="6" name="Slide Number Placeholder 3"/>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99240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866D6062-110D-491A-93A7-DFEF5A0656DD}" type="datetime1">
              <a:rPr lang="en-US" smtClean="0"/>
              <a:t>9/23/2019</a:t>
            </a:fld>
            <a:endParaRPr lang="en-US"/>
          </a:p>
        </p:txBody>
      </p:sp>
      <p:sp>
        <p:nvSpPr>
          <p:cNvPr id="5" name="Footer Placeholder 5"/>
          <p:cNvSpPr>
            <a:spLocks noGrp="1"/>
          </p:cNvSpPr>
          <p:nvPr>
            <p:ph type="ftr" sz="quarter" idx="11"/>
          </p:nvPr>
        </p:nvSpPr>
        <p:spPr/>
        <p:txBody>
          <a:bodyPr/>
          <a:lstStyle/>
          <a:p>
            <a:r>
              <a:rPr lang="en-US"/>
              <a:t>BAIL AND THE LAW</a:t>
            </a:r>
          </a:p>
        </p:txBody>
      </p:sp>
      <p:sp>
        <p:nvSpPr>
          <p:cNvPr id="6" name="Slide Number Placeholder 6"/>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90203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0C05F0-B1EB-4BDC-A0CE-45D2996687AF}" type="datetime1">
              <a:rPr lang="en-US" smtClean="0"/>
              <a:t>9/23/2019</a:t>
            </a:fld>
            <a:endParaRPr lang="en-US"/>
          </a:p>
        </p:txBody>
      </p:sp>
      <p:sp>
        <p:nvSpPr>
          <p:cNvPr id="6" name="Footer Placeholder 5"/>
          <p:cNvSpPr>
            <a:spLocks noGrp="1"/>
          </p:cNvSpPr>
          <p:nvPr>
            <p:ph type="ftr" sz="quarter" idx="11"/>
          </p:nvPr>
        </p:nvSpPr>
        <p:spPr/>
        <p:txBody>
          <a:bodyPr/>
          <a:lstStyle/>
          <a:p>
            <a:r>
              <a:rPr lang="en-US"/>
              <a:t>BAIL AND THE LAW</a:t>
            </a:r>
          </a:p>
        </p:txBody>
      </p:sp>
      <p:sp>
        <p:nvSpPr>
          <p:cNvPr id="7" name="Slide Number Placeholder 6"/>
          <p:cNvSpPr>
            <a:spLocks noGrp="1"/>
          </p:cNvSpPr>
          <p:nvPr>
            <p:ph type="sldNum" sz="quarter" idx="12"/>
          </p:nvPr>
        </p:nvSpPr>
        <p:spPr/>
        <p:txBody>
          <a:bodyPr/>
          <a:lstStyle/>
          <a:p>
            <a:fld id="{4DB79253-B489-4DF6-8E27-FFE2D6D45E55}" type="slidenum">
              <a:rPr lang="en-US" smtClean="0"/>
              <a:t>‹#›</a:t>
            </a:fld>
            <a:endParaRPr lang="en-US"/>
          </a:p>
        </p:txBody>
      </p:sp>
    </p:spTree>
    <p:extLst>
      <p:ext uri="{BB962C8B-B14F-4D97-AF65-F5344CB8AC3E}">
        <p14:creationId xmlns:p14="http://schemas.microsoft.com/office/powerpoint/2010/main" val="378793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0AA536B-051A-4666-A256-71E9E9F82DD6}" type="datetime1">
              <a:rPr lang="en-US" smtClean="0"/>
              <a:t>9/23/2019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r>
              <a:rPr lang="en-US"/>
              <a:t>BAIL AND THE LAW</a:t>
            </a: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DB79253-B489-4DF6-8E27-FFE2D6D45E55}" type="slidenum">
              <a:rPr lang="en-US" smtClean="0"/>
              <a:t>‹#›</a:t>
            </a:fld>
            <a:endParaRPr lang="en-US"/>
          </a:p>
        </p:txBody>
      </p:sp>
    </p:spTree>
    <p:extLst>
      <p:ext uri="{BB962C8B-B14F-4D97-AF65-F5344CB8AC3E}">
        <p14:creationId xmlns:p14="http://schemas.microsoft.com/office/powerpoint/2010/main" val="309658881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nbcnews.com/news/us-news/cash-bail-centerpiece-justice-system-facing-its-undoing-n669206" TargetMode="External"/><Relationship Id="rId3" Type="http://schemas.openxmlformats.org/officeDocument/2006/relationships/image" Target="../media/image2.pn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 name="Picture 4" descr="See the source image">
            <a:extLst>
              <a:ext uri="{FF2B5EF4-FFF2-40B4-BE49-F238E27FC236}">
                <a16:creationId xmlns:a16="http://schemas.microsoft.com/office/drawing/2014/main" id="{2916927B-E90B-4C99-8807-124DA00A308D}"/>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l="9091" t="8664" b="1472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C73A1314-2070-446E-B692-C78D88AAB9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57800" y="0"/>
            <a:ext cx="5865812"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Rectangle 10">
            <a:extLst>
              <a:ext uri="{FF2B5EF4-FFF2-40B4-BE49-F238E27FC236}">
                <a16:creationId xmlns:a16="http://schemas.microsoft.com/office/drawing/2014/main" id="{2B65E6B8-0D17-4912-97E4-60B47A511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257800" y="1295400"/>
            <a:ext cx="5867400" cy="5562600"/>
          </a:xfrm>
          <a:prstGeom prst="rect">
            <a:avLst/>
          </a:prstGeom>
          <a:solidFill>
            <a:schemeClr val="bg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06DB01-D63E-47BF-A073-21A5658464E5}"/>
              </a:ext>
            </a:extLst>
          </p:cNvPr>
          <p:cNvSpPr>
            <a:spLocks noGrp="1"/>
          </p:cNvSpPr>
          <p:nvPr>
            <p:ph type="ctrTitle"/>
          </p:nvPr>
        </p:nvSpPr>
        <p:spPr>
          <a:xfrm>
            <a:off x="5418161" y="1447800"/>
            <a:ext cx="4562452" cy="3253378"/>
          </a:xfrm>
        </p:spPr>
        <p:txBody>
          <a:bodyPr>
            <a:normAutofit/>
          </a:bodyPr>
          <a:lstStyle/>
          <a:p>
            <a:r>
              <a:rPr lang="en-US" sz="4800"/>
              <a:t>Bail and the Law</a:t>
            </a:r>
          </a:p>
        </p:txBody>
      </p:sp>
      <p:sp>
        <p:nvSpPr>
          <p:cNvPr id="3" name="Subtitle 2">
            <a:extLst>
              <a:ext uri="{FF2B5EF4-FFF2-40B4-BE49-F238E27FC236}">
                <a16:creationId xmlns:a16="http://schemas.microsoft.com/office/drawing/2014/main" id="{1B5EA019-3D0F-4128-B224-CA3347120E3B}"/>
              </a:ext>
            </a:extLst>
          </p:cNvPr>
          <p:cNvSpPr>
            <a:spLocks noGrp="1"/>
          </p:cNvSpPr>
          <p:nvPr>
            <p:ph type="subTitle" idx="1"/>
          </p:nvPr>
        </p:nvSpPr>
        <p:spPr>
          <a:xfrm>
            <a:off x="5418161" y="4701178"/>
            <a:ext cx="4562452" cy="937622"/>
          </a:xfrm>
        </p:spPr>
        <p:txBody>
          <a:bodyPr>
            <a:normAutofit/>
          </a:bodyPr>
          <a:lstStyle/>
          <a:p>
            <a:r>
              <a:rPr lang="en-US" sz="1800"/>
              <a:t>Legal Challenges to the Money Bail System</a:t>
            </a:r>
          </a:p>
        </p:txBody>
      </p:sp>
      <p:sp>
        <p:nvSpPr>
          <p:cNvPr id="5" name="Rectangle 4">
            <a:extLst>
              <a:ext uri="{FF2B5EF4-FFF2-40B4-BE49-F238E27FC236}">
                <a16:creationId xmlns:a16="http://schemas.microsoft.com/office/drawing/2014/main" id="{71ABB96A-0564-4907-8CAB-0652A4FE093D}"/>
              </a:ext>
            </a:extLst>
          </p:cNvPr>
          <p:cNvSpPr/>
          <p:nvPr/>
        </p:nvSpPr>
        <p:spPr>
          <a:xfrm>
            <a:off x="6169572" y="3429000"/>
            <a:ext cx="45719" cy="457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5389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Reasonable Bail: Ability to Pay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10</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862492277"/>
              </p:ext>
            </p:extLst>
          </p:nvPr>
        </p:nvGraphicFramePr>
        <p:xfrm>
          <a:off x="574092" y="1788242"/>
          <a:ext cx="10068339" cy="283464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r>
                        <a:rPr lang="en-US" sz="1800" b="0" i="1" dirty="0">
                          <a:effectLst>
                            <a:outerShdw blurRad="38100" dist="38100" dir="2700000" algn="tl">
                              <a:srgbClr val="000000">
                                <a:alpha val="43137"/>
                              </a:srgbClr>
                            </a:outerShdw>
                          </a:effectLst>
                        </a:rPr>
                        <a:t>“No person may, consistent with the Equal Protection Clause of the Fourteenth Amendment to the United States Constitution, be held in custody after an arrest because the person is too poor to post a monetary bond. If the government generally offers prompt release from custody after arrest upon posting a bond pursuant to a schedule, it cannot deny prompt release from custody to a person because the person is financially incapable of posting such a bond.”</a:t>
                      </a:r>
                      <a:r>
                        <a:rPr lang="en-US" sz="1800" dirty="0"/>
                        <a:t>  </a:t>
                      </a:r>
                    </a:p>
                    <a:p>
                      <a:endParaRPr lang="en-US" dirty="0">
                        <a:effectLst>
                          <a:outerShdw blurRad="38100" dist="38100" dir="2700000" algn="tl">
                            <a:srgbClr val="000000">
                              <a:alpha val="43137"/>
                            </a:srgbClr>
                          </a:outerShdw>
                        </a:effectLst>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PEIERCE V. CITY OF VELDA CITY</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CASE NO. 4:15 CV-00570</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MISSOURI EASTERN DISTRICT COURT</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114182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Reasonable Bail: Charged-based Decisions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11</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445505060"/>
              </p:ext>
            </p:extLst>
          </p:nvPr>
        </p:nvGraphicFramePr>
        <p:xfrm>
          <a:off x="521583" y="2208982"/>
          <a:ext cx="10068339" cy="393192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000" b="0" i="1" dirty="0">
                          <a:effectLst>
                            <a:outerShdw blurRad="38100" dist="38100" dir="2700000" algn="tl">
                              <a:srgbClr val="000000">
                                <a:alpha val="43137"/>
                              </a:srgbClr>
                            </a:outerShdw>
                          </a:effectLst>
                        </a:rPr>
                        <a:t>“Neither the Constitution nor our rules of criminal procedure permit a judge to base a pretrial release decision solely on the severity of the charged offense. Bail is not pretrial punishment and is not to be set solely on the basis of an accusation of a serious crime. As the United States Supreme Court has emphasized, “[t]o infer from the fact of indictment alone a need for bail in an unusually high amount is an arbitrary act.” Stack v. Boyle, 342 U.S. at 6. (Rule 5-401) requires the judge to make an informed, individualized decision about each defendant and does not permit the judge to put a price tag on a person’s pretrial liberty based solely on the charged offense.” </a:t>
                      </a:r>
                      <a:endParaRPr lang="en-US" sz="2000" b="0" dirty="0">
                        <a:effectLst>
                          <a:outerShdw blurRad="38100" dist="38100" dir="2700000" algn="tl">
                            <a:srgbClr val="000000">
                              <a:alpha val="43137"/>
                            </a:srgbClr>
                          </a:outerShdw>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i="1" kern="1200" dirty="0">
                        <a:solidFill>
                          <a:schemeClr val="tx1"/>
                        </a:solidFill>
                        <a:effectLst>
                          <a:outerShdw blurRad="38100" dist="38100" dir="2700000" algn="tl">
                            <a:srgbClr val="000000">
                              <a:alpha val="43137"/>
                            </a:srgbClr>
                          </a:outerShdw>
                        </a:effectLst>
                        <a:latin typeface="+mn-lt"/>
                        <a:ea typeface="+mn-ea"/>
                        <a:cs typeface="+mn-cs"/>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STATE V. BROWN</a:t>
                      </a:r>
                    </a:p>
                    <a:p>
                      <a:pPr algn="r"/>
                      <a:r>
                        <a:rPr lang="en-US" sz="1800" b="0" kern="1200" dirty="0">
                          <a:solidFill>
                            <a:schemeClr val="tx1"/>
                          </a:solidFill>
                          <a:effectLst/>
                          <a:latin typeface="+mn-lt"/>
                          <a:ea typeface="+mn-ea"/>
                          <a:cs typeface="+mn-cs"/>
                        </a:rPr>
                        <a:t>CASE NO.: </a:t>
                      </a:r>
                      <a:r>
                        <a:rPr lang="en-US" sz="1800" b="0" i="0" kern="1200" dirty="0">
                          <a:solidFill>
                            <a:schemeClr val="tx1"/>
                          </a:solidFill>
                          <a:effectLst/>
                          <a:latin typeface="+mn-lt"/>
                          <a:ea typeface="+mn-ea"/>
                          <a:cs typeface="+mn-cs"/>
                        </a:rPr>
                        <a:t>931 P.2d 69 (1996)</a:t>
                      </a:r>
                      <a:endParaRPr lang="en-US" sz="1800" b="0" kern="1200" dirty="0">
                        <a:solidFill>
                          <a:schemeClr val="tx1"/>
                        </a:solidFill>
                        <a:effectLst/>
                        <a:latin typeface="+mn-lt"/>
                        <a:ea typeface="+mn-ea"/>
                        <a:cs typeface="+mn-cs"/>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SUPREME COURT OF NEW MEXICO</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3320914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Bail Schedules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12</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381571906"/>
              </p:ext>
            </p:extLst>
          </p:nvPr>
        </p:nvGraphicFramePr>
        <p:xfrm>
          <a:off x="703300" y="1905733"/>
          <a:ext cx="10068339" cy="310896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outerShdw blurRad="38100" dist="38100" dir="2700000" algn="tl">
                              <a:srgbClr val="000000">
                                <a:alpha val="43137"/>
                              </a:srgbClr>
                            </a:outerShdw>
                          </a:effectLst>
                          <a:latin typeface="+mn-lt"/>
                          <a:ea typeface="+mn-ea"/>
                          <a:cs typeface="+mn-cs"/>
                        </a:rPr>
                        <a:t>“The evidence demonstrates that the Sheriff’s use of the Bail Schedule significantly deprives plaintiffs of their fundamental right to liberty, and a plausible alternative exists which is at least as effective and less restrictive for achieving the government’s compelling interests in protecting public safety and assuring future court appearances. Operational efficiency based upon a bail schedule which arbitrarily assigns bail amounts to a list of offenses without regard to any risk factors or the governmental goal of ensuring future court appearances is insufficient to justify a significant deprivation of liberty.”</a:t>
                      </a:r>
                      <a:endParaRPr lang="en-US" sz="1800" b="0" kern="1200" dirty="0">
                        <a:solidFill>
                          <a:schemeClr val="tx1"/>
                        </a:solidFill>
                        <a:effectLst>
                          <a:outerShdw blurRad="38100" dist="38100" dir="2700000" algn="tl">
                            <a:srgbClr val="000000">
                              <a:alpha val="43137"/>
                            </a:srgbClr>
                          </a:outerShdw>
                        </a:effectLst>
                        <a:latin typeface="+mn-lt"/>
                        <a:ea typeface="+mn-ea"/>
                        <a:cs typeface="+mn-cs"/>
                      </a:endParaRPr>
                    </a:p>
                    <a:p>
                      <a:endParaRPr lang="en-US" dirty="0">
                        <a:effectLst>
                          <a:outerShdw blurRad="38100" dist="38100" dir="2700000" algn="tl">
                            <a:srgbClr val="000000">
                              <a:alpha val="43137"/>
                            </a:srgbClr>
                          </a:outerShdw>
                        </a:effectLst>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BUFFIN, ET AL. v. CITY AND COUNTY OF SAN FRANCISCO, ET. AL.</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CASE NO. 15-cv-04959-YGR</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UNITED STATES DISTRICT COURT NORTHERN DISTRICT OF CALIFORNIA</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641495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Due Process-Equal Protection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13</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1936646665"/>
              </p:ext>
            </p:extLst>
          </p:nvPr>
        </p:nvGraphicFramePr>
        <p:xfrm>
          <a:off x="550317" y="1522555"/>
          <a:ext cx="10068339" cy="445008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indent="0">
                        <a:buNone/>
                      </a:pPr>
                      <a:r>
                        <a:rPr lang="en-US" sz="1800" b="0" dirty="0">
                          <a:effectLst>
                            <a:outerShdw blurRad="38100" dist="38100" dir="2700000" algn="tl">
                              <a:srgbClr val="000000">
                                <a:alpha val="43137"/>
                              </a:srgbClr>
                            </a:outerShdw>
                          </a:effectLst>
                        </a:rPr>
                        <a:t>“In sum, the essence of the district court’s equal protection analysis can be boiled down to the following: take two misdemeanor arrestees who are identical in every way—same charge, same criminal backgrounds, same circumstances, etc.—except that one is wealthy, and one is indigent. Applying the County’s current custom and practice, with their lack of individualized assessment and mechanical application of the secured bail schedule, both arrestees would almost certainly receive identical secured bail amounts. One arrestee is able to post bond, and the other is not. As a result, the wealthy arrestee is less likely to plead guilty, more likely to receive a shorter sentence or be acquitted, and less likely to bear the social costs of incarceration. The poor arrestee, by contrast, must bear the brunt of all of these, simply because he has less money than his wealthy counterpart. The district court held that this state of affairs violates the equal protection clause, and we agree.”</a:t>
                      </a:r>
                    </a:p>
                    <a:p>
                      <a:endParaRPr lang="en-US" sz="1600" dirty="0">
                        <a:effectLst>
                          <a:outerShdw blurRad="38100" dist="38100" dir="2700000" algn="tl">
                            <a:srgbClr val="000000">
                              <a:alpha val="43137"/>
                            </a:srgbClr>
                          </a:outerShdw>
                        </a:effectLst>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O’DONNELL V. HARRIS COUNTY</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800" b="0" i="0" kern="1200" dirty="0">
                          <a:solidFill>
                            <a:schemeClr val="tx1"/>
                          </a:solidFill>
                          <a:effectLst>
                            <a:outerShdw blurRad="38100" dist="38100" dir="2700000" algn="tl">
                              <a:srgbClr val="000000">
                                <a:alpha val="43137"/>
                              </a:srgbClr>
                            </a:outerShdw>
                          </a:effectLst>
                          <a:latin typeface="+mn-lt"/>
                          <a:ea typeface="+mn-ea"/>
                          <a:cs typeface="+mn-cs"/>
                        </a:rPr>
                        <a:t>CASE NO. No. 18-20466 (2018)</a:t>
                      </a:r>
                      <a:endParaRPr lang="en-US" sz="1800" b="0" kern="1200" dirty="0">
                        <a:solidFill>
                          <a:schemeClr val="tx1"/>
                        </a:solidFill>
                        <a:effectLst>
                          <a:outerShdw blurRad="38100" dist="38100" dir="2700000" algn="tl">
                            <a:srgbClr val="000000">
                              <a:alpha val="43137"/>
                            </a:srgbClr>
                          </a:outerShdw>
                        </a:effectLst>
                        <a:latin typeface="+mn-lt"/>
                        <a:ea typeface="+mn-ea"/>
                        <a:cs typeface="+mn-cs"/>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UNITED STATES COURT OF APPEALS FOR THE FIFTH DISTRICT</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397394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Due Process Protection-Detention</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14</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1929879069"/>
              </p:ext>
            </p:extLst>
          </p:nvPr>
        </p:nvGraphicFramePr>
        <p:xfrm>
          <a:off x="646111" y="1261298"/>
          <a:ext cx="10068339" cy="496824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r>
                        <a:rPr lang="en-US" sz="1600" b="0" i="0" kern="1200" dirty="0">
                          <a:solidFill>
                            <a:schemeClr val="tx1"/>
                          </a:solidFill>
                          <a:effectLst>
                            <a:outerShdw blurRad="38100" dist="38100" dir="2700000" algn="tl">
                              <a:srgbClr val="000000">
                                <a:alpha val="43137"/>
                              </a:srgbClr>
                            </a:outerShdw>
                          </a:effectLst>
                          <a:latin typeface="+mn-lt"/>
                          <a:ea typeface="+mn-ea"/>
                          <a:cs typeface="+mn-cs"/>
                        </a:rPr>
                        <a:t>The Government must:</a:t>
                      </a:r>
                    </a:p>
                    <a:p>
                      <a:pPr marL="342900" indent="-342900">
                        <a:buFont typeface="+mj-lt"/>
                        <a:buAutoNum type="arabicPeriod"/>
                      </a:pPr>
                      <a:r>
                        <a:rPr lang="en-US" sz="1600" b="0" i="0" kern="1200" dirty="0">
                          <a:solidFill>
                            <a:schemeClr val="tx1"/>
                          </a:solidFill>
                          <a:effectLst>
                            <a:outerShdw blurRad="38100" dist="38100" dir="2700000" algn="tl">
                              <a:srgbClr val="000000">
                                <a:alpha val="43137"/>
                              </a:srgbClr>
                            </a:outerShdw>
                          </a:effectLst>
                          <a:latin typeface="+mn-lt"/>
                          <a:ea typeface="+mn-ea"/>
                          <a:cs typeface="+mn-cs"/>
                        </a:rPr>
                        <a:t>demonstrate probable cause to believe that the charged crime has been committed by the arrestee, </a:t>
                      </a:r>
                    </a:p>
                    <a:p>
                      <a:pPr marL="342900" indent="-342900">
                        <a:buFont typeface="+mj-lt"/>
                        <a:buAutoNum type="arabicPeriod"/>
                      </a:pPr>
                      <a:r>
                        <a:rPr lang="en-US" sz="1600" b="0" i="0" kern="1200" dirty="0">
                          <a:solidFill>
                            <a:schemeClr val="tx1"/>
                          </a:solidFill>
                          <a:effectLst>
                            <a:outerShdw blurRad="38100" dist="38100" dir="2700000" algn="tl">
                              <a:srgbClr val="000000">
                                <a:alpha val="43137"/>
                              </a:srgbClr>
                            </a:outerShdw>
                          </a:effectLst>
                          <a:latin typeface="+mn-lt"/>
                          <a:ea typeface="+mn-ea"/>
                          <a:cs typeface="+mn-cs"/>
                        </a:rPr>
                        <a:t>in a full-blown adversary hearing, convince a neutral decisionmaker by clear and convincing evidence that no conditions of release can reasonably assure the safety of the community or any person. </a:t>
                      </a:r>
                    </a:p>
                    <a:p>
                      <a:pPr marL="342900" indent="-342900">
                        <a:buFont typeface="+mj-lt"/>
                        <a:buAutoNum type="arabicPeriod"/>
                      </a:pPr>
                      <a:r>
                        <a:rPr lang="en-US" sz="1600" b="0" i="0" kern="1200" dirty="0">
                          <a:solidFill>
                            <a:schemeClr val="tx1"/>
                          </a:solidFill>
                          <a:effectLst>
                            <a:outerShdw blurRad="38100" dist="38100" dir="2700000" algn="tl">
                              <a:srgbClr val="000000">
                                <a:alpha val="43137"/>
                              </a:srgbClr>
                            </a:outerShdw>
                          </a:effectLst>
                          <a:latin typeface="+mn-lt"/>
                          <a:ea typeface="+mn-ea"/>
                          <a:cs typeface="+mn-cs"/>
                        </a:rPr>
                        <a:t>Prove its case by clear and convincing evidence.</a:t>
                      </a:r>
                    </a:p>
                    <a:p>
                      <a:r>
                        <a:rPr lang="en-US" sz="1600" b="0" i="0" kern="1200" dirty="0">
                          <a:solidFill>
                            <a:schemeClr val="tx1"/>
                          </a:solidFill>
                          <a:effectLst>
                            <a:outerShdw blurRad="38100" dist="38100" dir="2700000" algn="tl">
                              <a:srgbClr val="000000">
                                <a:alpha val="43137"/>
                              </a:srgbClr>
                            </a:outerShdw>
                          </a:effectLst>
                          <a:latin typeface="+mn-lt"/>
                          <a:ea typeface="+mn-ea"/>
                          <a:cs typeface="+mn-cs"/>
                        </a:rPr>
                        <a:t>Detainees have a right to counsel at the detention hearing. They may testify in their own behalf, present information by proffer or otherwise, and cross-examine witnesses who appear at the hearing. </a:t>
                      </a:r>
                    </a:p>
                    <a:p>
                      <a:r>
                        <a:rPr lang="en-US" sz="1600" b="0" i="0" kern="1200" dirty="0">
                          <a:solidFill>
                            <a:schemeClr val="tx1"/>
                          </a:solidFill>
                          <a:effectLst>
                            <a:outerShdw blurRad="38100" dist="38100" dir="2700000" algn="tl">
                              <a:srgbClr val="000000">
                                <a:alpha val="43137"/>
                              </a:srgbClr>
                            </a:outerShdw>
                          </a:effectLst>
                          <a:latin typeface="+mn-lt"/>
                          <a:ea typeface="+mn-ea"/>
                          <a:cs typeface="+mn-cs"/>
                        </a:rPr>
                        <a:t>The judicial officer is guided by statutorily enumerated factors (the nature and the circumstances of the charges, the weight of the evidence, the history and characteristics of the putative offender, and the danger to the community). </a:t>
                      </a:r>
                    </a:p>
                    <a:p>
                      <a:r>
                        <a:rPr lang="en-US" sz="1600" b="0" i="0" kern="1200" dirty="0">
                          <a:solidFill>
                            <a:schemeClr val="tx1"/>
                          </a:solidFill>
                          <a:effectLst>
                            <a:outerShdw blurRad="38100" dist="38100" dir="2700000" algn="tl">
                              <a:srgbClr val="000000">
                                <a:alpha val="43137"/>
                              </a:srgbClr>
                            </a:outerShdw>
                          </a:effectLst>
                          <a:latin typeface="+mn-lt"/>
                          <a:ea typeface="+mn-ea"/>
                          <a:cs typeface="+mn-cs"/>
                        </a:rPr>
                        <a:t>The judicial officer must include written findings of fact and a written statement of reasons for a decision to detain. </a:t>
                      </a:r>
                    </a:p>
                    <a:p>
                      <a:r>
                        <a:rPr lang="en-US" sz="1600" b="0" i="0" kern="1200" dirty="0">
                          <a:solidFill>
                            <a:schemeClr val="tx1"/>
                          </a:solidFill>
                          <a:effectLst>
                            <a:outerShdw blurRad="38100" dist="38100" dir="2700000" algn="tl">
                              <a:srgbClr val="000000">
                                <a:alpha val="43137"/>
                              </a:srgbClr>
                            </a:outerShdw>
                          </a:effectLst>
                          <a:latin typeface="+mn-lt"/>
                          <a:ea typeface="+mn-ea"/>
                          <a:cs typeface="+mn-cs"/>
                        </a:rPr>
                        <a:t>Decision is eligible for immediate appellate review.</a:t>
                      </a:r>
                    </a:p>
                    <a:p>
                      <a:endParaRPr lang="en-US" sz="1600" dirty="0">
                        <a:effectLst>
                          <a:outerShdw blurRad="38100" dist="38100" dir="2700000" algn="tl">
                            <a:srgbClr val="000000">
                              <a:alpha val="43137"/>
                            </a:srgbClr>
                          </a:outerShdw>
                        </a:effectLst>
                      </a:endParaRP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U.S. V. SALERNO </a:t>
                      </a:r>
                    </a:p>
                    <a:p>
                      <a:pPr algn="r"/>
                      <a:r>
                        <a:rPr lang="en-US" sz="1600" b="0" i="0" kern="1200" dirty="0">
                          <a:solidFill>
                            <a:schemeClr val="tx1"/>
                          </a:solidFill>
                          <a:effectLst>
                            <a:outerShdw blurRad="38100" dist="38100" dir="2700000" algn="tl">
                              <a:srgbClr val="000000">
                                <a:alpha val="43137"/>
                              </a:srgbClr>
                            </a:outerShdw>
                          </a:effectLst>
                          <a:latin typeface="+mn-lt"/>
                          <a:ea typeface="+mn-ea"/>
                          <a:cs typeface="+mn-cs"/>
                        </a:rPr>
                        <a:t>481 U.S. 739 (1987).</a:t>
                      </a:r>
                      <a:endParaRPr lang="en-US" sz="1600" b="0" kern="1200" dirty="0">
                        <a:solidFill>
                          <a:schemeClr val="tx1"/>
                        </a:solidFill>
                        <a:effectLst>
                          <a:outerShdw blurRad="38100" dist="38100" dir="2700000" algn="tl">
                            <a:srgbClr val="000000">
                              <a:alpha val="43137"/>
                            </a:srgbClr>
                          </a:outerShdw>
                        </a:effectLst>
                        <a:latin typeface="+mn-lt"/>
                        <a:ea typeface="+mn-ea"/>
                        <a:cs typeface="+mn-cs"/>
                      </a:endParaRP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UNITED STATES SUPREME COURT</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277738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Due Process Protection-Detention</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15</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917633824"/>
              </p:ext>
            </p:extLst>
          </p:nvPr>
        </p:nvGraphicFramePr>
        <p:xfrm>
          <a:off x="559026" y="2062486"/>
          <a:ext cx="10068339" cy="246888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r>
                        <a:rPr lang="en-US" sz="1800" b="0" i="0" kern="1200" dirty="0">
                          <a:solidFill>
                            <a:schemeClr val="tx1"/>
                          </a:solidFill>
                          <a:effectLst>
                            <a:outerShdw blurRad="38100" dist="38100" dir="2700000" algn="tl">
                              <a:srgbClr val="000000">
                                <a:alpha val="43137"/>
                              </a:srgbClr>
                            </a:outerShdw>
                          </a:effectLst>
                          <a:latin typeface="+mn-lt"/>
                          <a:ea typeface="+mn-ea"/>
                          <a:cs typeface="+mn-cs"/>
                        </a:rPr>
                        <a:t>“As we will explain, although the prosecutor presented no evidence that non-monetary conditions of release could not sufficiently protect victim or public safety, and the trial court found petitioner suitable for release on bail, the court's order, by setting bail in an amount it was impossible for petitioner to pay, effectively constituted a sub rosa detention order lacking the due process protections constitutionally required to attend such an order.” </a:t>
                      </a:r>
                      <a:endParaRPr lang="en-US" sz="1800" dirty="0">
                        <a:effectLst>
                          <a:outerShdw blurRad="38100" dist="38100" dir="2700000" algn="tl">
                            <a:srgbClr val="000000">
                              <a:alpha val="43137"/>
                            </a:srgbClr>
                          </a:outerShdw>
                        </a:effectLst>
                      </a:endParaRP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IN RE HUMPHREY</a:t>
                      </a: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CASE NO A152056</a:t>
                      </a: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CALIFORNIA COURT OF APPEALS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43522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Appropriate Bail Conditions</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16</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2232605110"/>
              </p:ext>
            </p:extLst>
          </p:nvPr>
        </p:nvGraphicFramePr>
        <p:xfrm>
          <a:off x="547519" y="1954795"/>
          <a:ext cx="10068339" cy="335280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lvl="1" indent="0"/>
                      <a:r>
                        <a:rPr lang="en-US" b="0" dirty="0">
                          <a:effectLst>
                            <a:outerShdw blurRad="38100" dist="38100" dir="2700000" algn="tl">
                              <a:srgbClr val="000000">
                                <a:alpha val="43137"/>
                              </a:srgbClr>
                            </a:outerShdw>
                          </a:effectLst>
                        </a:rPr>
                        <a:t>No pretrial bail system can prevent every defendant who is released on money bail or personal bond from committing an offense or failing to appear. The amici’s argument is essentially an argument for incarcerating every arrestee and defendant until trial or other disposition. That is not and has not been our law. Every American bail system must comply with the Constitution, which presumes innocence and eligibility for pretrial release. The amici’s hindsight disagreements with individual case outcomes have no bearing on whether the decree is a fair, reasonable, and adequate remedy for the constitutional violations that the record shows prevailed in Harris County.</a:t>
                      </a:r>
                    </a:p>
                    <a:p>
                      <a:pPr marL="0" lvl="1" indent="0"/>
                      <a:endParaRPr lang="en-US" sz="2000" b="0" dirty="0">
                        <a:effectLst>
                          <a:outerShdw blurRad="38100" dist="38100" dir="2700000" algn="tl">
                            <a:srgbClr val="000000">
                              <a:alpha val="43137"/>
                            </a:srgbClr>
                          </a:outerShdw>
                        </a:effectLst>
                      </a:endParaRP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O’DONNELL V. HARRIS COUNTY</a:t>
                      </a:r>
                    </a:p>
                    <a:p>
                      <a:pPr marL="0" marR="0" lvl="0" indent="0" algn="r" defTabSz="457200" rtl="0" eaLnBrk="1" fontAlgn="auto" latinLnBrk="0" hangingPunct="1">
                        <a:lnSpc>
                          <a:spcPct val="100000"/>
                        </a:lnSpc>
                        <a:spcBef>
                          <a:spcPts val="0"/>
                        </a:spcBef>
                        <a:spcAft>
                          <a:spcPts val="0"/>
                        </a:spcAft>
                        <a:buClrTx/>
                        <a:buSzTx/>
                        <a:buFontTx/>
                        <a:buNone/>
                        <a:tabLst/>
                        <a:defRPr/>
                      </a:pPr>
                      <a:r>
                        <a:rPr lang="en-US" sz="1600" b="0" i="0" kern="1200" dirty="0">
                          <a:solidFill>
                            <a:schemeClr val="tx1"/>
                          </a:solidFill>
                          <a:effectLst>
                            <a:outerShdw blurRad="38100" dist="38100" dir="2700000" algn="tl">
                              <a:srgbClr val="000000">
                                <a:alpha val="43137"/>
                              </a:srgbClr>
                            </a:outerShdw>
                          </a:effectLst>
                          <a:latin typeface="+mn-lt"/>
                          <a:ea typeface="+mn-ea"/>
                          <a:cs typeface="+mn-cs"/>
                        </a:rPr>
                        <a:t>CASE NO. No. 18-20466 (2018)</a:t>
                      </a:r>
                      <a:endParaRPr lang="en-US" sz="1600" b="0" kern="1200" dirty="0">
                        <a:solidFill>
                          <a:schemeClr val="tx1"/>
                        </a:solidFill>
                        <a:effectLst>
                          <a:outerShdw blurRad="38100" dist="38100" dir="2700000" algn="tl">
                            <a:srgbClr val="000000">
                              <a:alpha val="43137"/>
                            </a:srgbClr>
                          </a:outerShdw>
                        </a:effectLst>
                        <a:latin typeface="+mn-lt"/>
                        <a:ea typeface="+mn-ea"/>
                        <a:cs typeface="+mn-cs"/>
                      </a:endParaRPr>
                    </a:p>
                    <a:p>
                      <a:pPr algn="r"/>
                      <a:r>
                        <a:rPr lang="en-US" sz="1600" b="0" kern="1200" dirty="0">
                          <a:solidFill>
                            <a:schemeClr val="tx1"/>
                          </a:solidFill>
                          <a:effectLst>
                            <a:outerShdw blurRad="38100" dist="38100" dir="2700000" algn="tl">
                              <a:srgbClr val="000000">
                                <a:alpha val="43137"/>
                              </a:srgbClr>
                            </a:outerShdw>
                          </a:effectLst>
                          <a:latin typeface="+mn-lt"/>
                          <a:ea typeface="+mn-ea"/>
                          <a:cs typeface="+mn-cs"/>
                        </a:rPr>
                        <a:t>UNITED STATES COURT OF APPEALS FOR THE FIFTH DISTRICT</a:t>
                      </a:r>
                      <a:r>
                        <a:rPr lang="en-US" sz="1800" b="0" i="0" kern="1200" dirty="0">
                          <a:solidFill>
                            <a:schemeClr val="tx1"/>
                          </a:solidFill>
                          <a:effectLst>
                            <a:outerShdw blurRad="38100" dist="38100" dir="2700000" algn="tl">
                              <a:srgbClr val="000000">
                                <a:alpha val="43137"/>
                              </a:srgbClr>
                            </a:outerShdw>
                          </a:effectLst>
                          <a:latin typeface="+mn-lt"/>
                          <a:ea typeface="+mn-ea"/>
                          <a:cs typeface="+mn-cs"/>
                        </a:rPr>
                        <a:t> </a:t>
                      </a:r>
                      <a:endParaRPr lang="en-US" sz="1800" dirty="0">
                        <a:effectLst>
                          <a:outerShdw blurRad="38100" dist="38100" dir="2700000" algn="tl">
                            <a:srgbClr val="000000">
                              <a:alpha val="43137"/>
                            </a:srgbClr>
                          </a:outerShdw>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1933382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Appropriate Bail Conditions</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17</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91564443"/>
              </p:ext>
            </p:extLst>
          </p:nvPr>
        </p:nvGraphicFramePr>
        <p:xfrm>
          <a:off x="532900" y="2288909"/>
          <a:ext cx="10068339" cy="201168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lvl="1" indent="0"/>
                      <a:r>
                        <a:rPr lang="en-US" sz="1800" b="0" i="0" kern="1200" dirty="0">
                          <a:solidFill>
                            <a:schemeClr val="tx1"/>
                          </a:solidFill>
                          <a:effectLst>
                            <a:outerShdw blurRad="38100" dist="38100" dir="2700000" algn="tl">
                              <a:srgbClr val="000000">
                                <a:alpha val="43137"/>
                              </a:srgbClr>
                            </a:outerShdw>
                          </a:effectLst>
                          <a:latin typeface="+mn-lt"/>
                          <a:ea typeface="+mn-ea"/>
                          <a:cs typeface="+mn-cs"/>
                        </a:rPr>
                        <a:t>A court can't put a person in jail simply because they can't afford to either make bail or pay monitoring fees. In the Mohave County case, the judge required GPS monitoring for the defendant solely because of state legal requirements, not because the person was considered a flight risk.</a:t>
                      </a:r>
                      <a:endParaRPr lang="en-US" b="0" dirty="0">
                        <a:effectLst>
                          <a:outerShdw blurRad="38100" dist="38100" dir="2700000" algn="tl">
                            <a:srgbClr val="000000">
                              <a:alpha val="43137"/>
                            </a:srgbClr>
                          </a:outerShdw>
                        </a:effectLst>
                      </a:endParaRPr>
                    </a:p>
                    <a:p>
                      <a:pPr marL="0" lvl="2" indent="0"/>
                      <a:endParaRPr lang="en-US" b="0" dirty="0">
                        <a:effectLst>
                          <a:outerShdw blurRad="38100" dist="38100" dir="2700000" algn="tl">
                            <a:srgbClr val="000000">
                              <a:alpha val="43137"/>
                            </a:srgbClr>
                          </a:outerShdw>
                        </a:effectLst>
                      </a:endParaRPr>
                    </a:p>
                    <a:p>
                      <a:pPr marL="0" lvl="2" indent="0" algn="r"/>
                      <a:r>
                        <a:rPr lang="en-US" b="0" cap="all" baseline="0" dirty="0" err="1">
                          <a:effectLst>
                            <a:outerShdw blurRad="38100" dist="38100" dir="2700000" algn="tl">
                              <a:srgbClr val="000000">
                                <a:alpha val="43137"/>
                              </a:srgbClr>
                            </a:outerShdw>
                          </a:effectLst>
                        </a:rPr>
                        <a:t>Hiskett</a:t>
                      </a:r>
                      <a:r>
                        <a:rPr lang="en-US" b="0" cap="all" baseline="0" dirty="0">
                          <a:effectLst>
                            <a:outerShdw blurRad="38100" dist="38100" dir="2700000" algn="tl">
                              <a:srgbClr val="000000">
                                <a:alpha val="43137"/>
                              </a:srgbClr>
                            </a:outerShdw>
                          </a:effectLst>
                        </a:rPr>
                        <a:t> v. Lambert</a:t>
                      </a:r>
                    </a:p>
                    <a:p>
                      <a:pPr marL="0" marR="0" lvl="2" indent="0" algn="r" defTabSz="457200" rtl="0" eaLnBrk="1" fontAlgn="auto" latinLnBrk="0" hangingPunct="1">
                        <a:lnSpc>
                          <a:spcPct val="100000"/>
                        </a:lnSpc>
                        <a:spcBef>
                          <a:spcPts val="0"/>
                        </a:spcBef>
                        <a:spcAft>
                          <a:spcPts val="0"/>
                        </a:spcAft>
                        <a:buClrTx/>
                        <a:buSzTx/>
                        <a:buFontTx/>
                        <a:buNone/>
                        <a:tabLst/>
                        <a:defRPr/>
                      </a:pPr>
                      <a:r>
                        <a:rPr lang="en-US" b="0" cap="all" baseline="0" dirty="0">
                          <a:effectLst>
                            <a:outerShdw blurRad="38100" dist="38100" dir="2700000" algn="tl">
                              <a:srgbClr val="000000">
                                <a:alpha val="43137"/>
                              </a:srgbClr>
                            </a:outerShdw>
                          </a:effectLst>
                        </a:rPr>
                        <a:t>CASE NO. </a:t>
                      </a:r>
                      <a:r>
                        <a:rPr lang="en-US" sz="1800" b="0" i="0" kern="1200" dirty="0">
                          <a:solidFill>
                            <a:schemeClr val="tx1"/>
                          </a:solidFill>
                          <a:effectLst>
                            <a:outerShdw blurRad="38100" dist="38100" dir="2700000" algn="tl">
                              <a:srgbClr val="000000">
                                <a:alpha val="43137"/>
                              </a:srgbClr>
                            </a:outerShdw>
                          </a:effectLst>
                          <a:latin typeface="+mn-lt"/>
                          <a:ea typeface="+mn-ea"/>
                          <a:cs typeface="+mn-cs"/>
                        </a:rPr>
                        <a:t>CR1 08 22 2019 </a:t>
                      </a:r>
                      <a:endParaRPr lang="en-US" sz="1800" dirty="0">
                        <a:effectLst>
                          <a:outerShdw blurRad="38100" dist="38100" dir="2700000" algn="tl">
                            <a:srgbClr val="000000">
                              <a:alpha val="43137"/>
                            </a:srgbClr>
                          </a:outerShdw>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8337063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Appropriate Bail Conditions</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18</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1050653047"/>
              </p:ext>
            </p:extLst>
          </p:nvPr>
        </p:nvGraphicFramePr>
        <p:xfrm>
          <a:off x="559026" y="1653183"/>
          <a:ext cx="10068339" cy="338328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lvl="2" indent="0"/>
                      <a:r>
                        <a:rPr lang="en-US" sz="1800" b="0" i="1" u="none" strike="noStrike" kern="1200" baseline="0" dirty="0">
                          <a:solidFill>
                            <a:schemeClr val="tx1"/>
                          </a:solidFill>
                          <a:effectLst>
                            <a:outerShdw blurRad="38100" dist="38100" dir="2700000" algn="tl">
                              <a:srgbClr val="000000">
                                <a:alpha val="43137"/>
                              </a:srgbClr>
                            </a:outerShdw>
                          </a:effectLst>
                          <a:latin typeface="+mn-lt"/>
                          <a:ea typeface="+mn-ea"/>
                          <a:cs typeface="+mn-cs"/>
                        </a:rPr>
                        <a:t>“As applied to this defendant at this time, the Adam Walsh Act’s mandatory condition of electronic monitoring is excessive. The government interest in protecting society is valid. Its response in this particular case is not... The defendant poses no risk to society in general, or to children specifically. He has abided fully by requirements for mental health counseling, even giving lectures on sexual abuse. He has followed the strict rigors of home detention. Under these circumstances, this court finds that electronic monitoring is excessive, as applied to this defendant, “in light of the perceived evil.”</a:t>
                      </a:r>
                    </a:p>
                    <a:p>
                      <a:pPr marL="0" lvl="2" indent="0"/>
                      <a:endParaRPr lang="en-US" sz="1800" b="0" i="1" u="none" strike="noStrike" kern="1200" baseline="0" dirty="0">
                        <a:solidFill>
                          <a:schemeClr val="tx1"/>
                        </a:solidFill>
                        <a:effectLst>
                          <a:outerShdw blurRad="38100" dist="38100" dir="2700000" algn="tl">
                            <a:srgbClr val="000000">
                              <a:alpha val="43137"/>
                            </a:srgbClr>
                          </a:outerShdw>
                        </a:effectLst>
                        <a:latin typeface="+mn-lt"/>
                        <a:ea typeface="+mn-ea"/>
                        <a:cs typeface="+mn-cs"/>
                      </a:endParaRPr>
                    </a:p>
                    <a:p>
                      <a:pPr marL="0" lvl="2" indent="0" algn="r"/>
                      <a:r>
                        <a:rPr lang="en-US" sz="18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UNITED STATES V. POLOUIZZI</a:t>
                      </a:r>
                    </a:p>
                    <a:p>
                      <a:pPr marL="0" lvl="2" indent="0" algn="r"/>
                      <a:r>
                        <a:rPr lang="en-US" sz="18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CASE NO. 697 F. Supp. 2d 381, 395</a:t>
                      </a:r>
                    </a:p>
                    <a:p>
                      <a:pPr marL="0" lvl="2" indent="0" algn="r"/>
                      <a:r>
                        <a:rPr lang="en-US" sz="1800" b="0" i="0" u="none" strike="noStrike" kern="1200" baseline="0" dirty="0">
                          <a:solidFill>
                            <a:schemeClr val="tx1"/>
                          </a:solidFill>
                          <a:effectLst>
                            <a:outerShdw blurRad="38100" dist="38100" dir="2700000" algn="tl">
                              <a:srgbClr val="000000">
                                <a:alpha val="43137"/>
                              </a:srgbClr>
                            </a:outerShdw>
                          </a:effectLst>
                          <a:latin typeface="+mn-lt"/>
                          <a:ea typeface="+mn-ea"/>
                          <a:cs typeface="+mn-cs"/>
                        </a:rPr>
                        <a:t>UNITED STATES DISTRICT COURT, EASTERN DUSTRICT OF NEW YORK </a:t>
                      </a:r>
                      <a:endParaRPr lang="en-US" b="0" dirty="0">
                        <a:effectLst>
                          <a:outerShdw blurRad="38100" dist="38100" dir="2700000" algn="tl">
                            <a:srgbClr val="000000">
                              <a:alpha val="43137"/>
                            </a:srgbClr>
                          </a:outerShdw>
                        </a:effectLst>
                      </a:endParaRPr>
                    </a:p>
                    <a:p>
                      <a:pPr marL="0" lvl="2" indent="0" algn="r"/>
                      <a:r>
                        <a:rPr lang="en-US" sz="1800" b="0" i="0" kern="1200" dirty="0">
                          <a:solidFill>
                            <a:schemeClr val="tx1"/>
                          </a:solidFill>
                          <a:effectLst>
                            <a:outerShdw blurRad="38100" dist="38100" dir="2700000" algn="tl">
                              <a:srgbClr val="000000">
                                <a:alpha val="43137"/>
                              </a:srgbClr>
                            </a:outerShdw>
                          </a:effectLst>
                          <a:latin typeface="+mn-lt"/>
                          <a:ea typeface="+mn-ea"/>
                          <a:cs typeface="+mn-cs"/>
                        </a:rPr>
                        <a:t> </a:t>
                      </a:r>
                      <a:endParaRPr lang="en-US" sz="1800" dirty="0">
                        <a:effectLst>
                          <a:outerShdw blurRad="38100" dist="38100" dir="2700000" algn="tl">
                            <a:srgbClr val="000000">
                              <a:alpha val="43137"/>
                            </a:srgbClr>
                          </a:outerShdw>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084134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Local Resources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19</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2990048800"/>
              </p:ext>
            </p:extLst>
          </p:nvPr>
        </p:nvGraphicFramePr>
        <p:xfrm>
          <a:off x="646111" y="1472111"/>
          <a:ext cx="10068339" cy="481584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indent="0">
                        <a:buNone/>
                      </a:pPr>
                      <a:r>
                        <a:rPr lang="en-US" sz="2000" b="0" i="1" kern="1200" dirty="0">
                          <a:solidFill>
                            <a:schemeClr val="tx1"/>
                          </a:solidFill>
                          <a:effectLst>
                            <a:outerShdw blurRad="38100" dist="38100" dir="2700000" algn="tl">
                              <a:srgbClr val="000000">
                                <a:alpha val="43137"/>
                              </a:srgbClr>
                            </a:outerShdw>
                          </a:effectLst>
                          <a:latin typeface="+mn-lt"/>
                          <a:ea typeface="+mn-ea"/>
                          <a:cs typeface="+mn-cs"/>
                        </a:rPr>
                        <a:t>“</a:t>
                      </a:r>
                      <a:r>
                        <a:rPr lang="en-US" sz="2000" b="0" i="1" dirty="0">
                          <a:effectLst>
                            <a:outerShdw blurRad="38100" dist="38100" dir="2700000" algn="tl">
                              <a:srgbClr val="000000">
                                <a:alpha val="43137"/>
                              </a:srgbClr>
                            </a:outerShdw>
                          </a:effectLst>
                        </a:rPr>
                        <a:t>We are not blind to the practical problems our ruling may present. The timelines within which bail determinations must be made are short, and judicial officers and pretrial service agencies are already burdened by limited resources… Nevertheless, the highest judicial responsibility is and must remain the enforcement of constitutional rights, a responsibility that cannot be avoided on the ground its discharge requires greater juridical resources than the other two branches of government may see fit to provide. Judges may, in the end, be compelled to reduce the services courts provide, but in our constitutional democracy the reductions cannot be at the expense of presumptively innocent persons threatened with divestment of their fundamental constitutional right to pretrial liberty.” </a:t>
                      </a:r>
                      <a:endParaRPr lang="en-US" dirty="0">
                        <a:effectLst>
                          <a:outerShdw blurRad="38100" dist="38100" dir="2700000" algn="tl">
                            <a:srgbClr val="000000">
                              <a:alpha val="43137"/>
                            </a:srgbClr>
                          </a:outerShdw>
                        </a:effectLst>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kern="1200" dirty="0">
                        <a:solidFill>
                          <a:schemeClr val="tx1"/>
                        </a:solidFill>
                        <a:effectLst>
                          <a:outerShdw blurRad="38100" dist="38100" dir="2700000" algn="tl">
                            <a:srgbClr val="000000">
                              <a:alpha val="43137"/>
                            </a:srgbClr>
                          </a:outerShdw>
                        </a:effectLst>
                        <a:latin typeface="+mn-lt"/>
                        <a:ea typeface="+mn-ea"/>
                        <a:cs typeface="+mn-cs"/>
                      </a:endParaRPr>
                    </a:p>
                    <a:p>
                      <a:endParaRPr lang="en-US" dirty="0">
                        <a:effectLst>
                          <a:outerShdw blurRad="38100" dist="38100" dir="2700000" algn="tl">
                            <a:srgbClr val="000000">
                              <a:alpha val="43137"/>
                            </a:srgbClr>
                          </a:outerShdw>
                        </a:effectLst>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IN RE HUMPHREY</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CASE NO A152056</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CALIFORNIA COURT OF APPEALS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349903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71" name="Picture 70">
            <a:extLst>
              <a:ext uri="{FF2B5EF4-FFF2-40B4-BE49-F238E27FC236}">
                <a16:creationId xmlns:a16="http://schemas.microsoft.com/office/drawing/2014/main" id="{DF19BAF3-7E20-4B9D-B544-BABAEEA1FA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3" name="Picture 72">
            <a:extLst>
              <a:ext uri="{FF2B5EF4-FFF2-40B4-BE49-F238E27FC236}">
                <a16:creationId xmlns:a16="http://schemas.microsoft.com/office/drawing/2014/main" id="{950648F4-ABCD-4DF0-8641-76CFB235472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75" name="Oval 74">
            <a:extLst>
              <a:ext uri="{FF2B5EF4-FFF2-40B4-BE49-F238E27FC236}">
                <a16:creationId xmlns:a16="http://schemas.microsoft.com/office/drawing/2014/main" id="{989BE678-777B-482A-A616-FEDC47B16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77" name="Picture 76">
            <a:extLst>
              <a:ext uri="{FF2B5EF4-FFF2-40B4-BE49-F238E27FC236}">
                <a16:creationId xmlns:a16="http://schemas.microsoft.com/office/drawing/2014/main" id="{CF1EB4BD-9C7E-4AA3-9681-C7EB0DA6250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79" name="Picture 78">
            <a:extLst>
              <a:ext uri="{FF2B5EF4-FFF2-40B4-BE49-F238E27FC236}">
                <a16:creationId xmlns:a16="http://schemas.microsoft.com/office/drawing/2014/main" id="{94AAE3AA-3759-4D28-B0EF-575F25A5146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81" name="Rectangle 80">
            <a:extLst>
              <a:ext uri="{FF2B5EF4-FFF2-40B4-BE49-F238E27FC236}">
                <a16:creationId xmlns:a16="http://schemas.microsoft.com/office/drawing/2014/main" id="{D28BE0C3-2102-4820-B88B-A448B1840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3074" name="Picture 2" descr="Image: A sign is seen in the window of a bail bonds office across from the Hall of Justice in San Francisco">
            <a:extLst>
              <a:ext uri="{FF2B5EF4-FFF2-40B4-BE49-F238E27FC236}">
                <a16:creationId xmlns:a16="http://schemas.microsoft.com/office/drawing/2014/main" id="{9FF29863-98E6-404A-A5C7-FEEAAE5A6018}"/>
              </a:ext>
            </a:extLst>
          </p:cNvPr>
          <p:cNvPicPr>
            <a:picLocks noChangeAspect="1" noChangeArrowheads="1"/>
          </p:cNvPicPr>
          <p:nvPr/>
        </p:nvPicPr>
        <p:blipFill rotWithShape="1">
          <a:blip r:embed="rId7">
            <a:alphaModFix/>
            <a:extLst>
              <a:ext uri="{28A0092B-C50C-407E-A947-70E740481C1C}">
                <a14:useLocalDpi xmlns:a14="http://schemas.microsoft.com/office/drawing/2010/main" val="0"/>
              </a:ext>
            </a:extLst>
          </a:blip>
          <a:srcRect l="9091" t="1883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3" name="Rectangle 82">
            <a:extLst>
              <a:ext uri="{FF2B5EF4-FFF2-40B4-BE49-F238E27FC236}">
                <a16:creationId xmlns:a16="http://schemas.microsoft.com/office/drawing/2014/main" id="{C73A1314-2070-446E-B692-C78D88AAB9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57800" y="0"/>
            <a:ext cx="5865812"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5" name="Rectangle 84">
            <a:extLst>
              <a:ext uri="{FF2B5EF4-FFF2-40B4-BE49-F238E27FC236}">
                <a16:creationId xmlns:a16="http://schemas.microsoft.com/office/drawing/2014/main" id="{2B65E6B8-0D17-4912-97E4-60B47A511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5257800" y="1295400"/>
            <a:ext cx="5867400" cy="5562600"/>
          </a:xfrm>
          <a:prstGeom prst="rect">
            <a:avLst/>
          </a:prstGeom>
          <a:solidFill>
            <a:schemeClr val="bg1">
              <a:alpha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DAB2AF28-1C8D-4C88-89E4-352236A5E9BC}"/>
              </a:ext>
            </a:extLst>
          </p:cNvPr>
          <p:cNvSpPr txBox="1"/>
          <p:nvPr/>
        </p:nvSpPr>
        <p:spPr>
          <a:xfrm>
            <a:off x="5507902" y="2063393"/>
            <a:ext cx="5615710" cy="395640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100" dirty="0">
                <a:solidFill>
                  <a:schemeClr val="tx2"/>
                </a:solidFill>
                <a:latin typeface="+mj-lt"/>
                <a:ea typeface="+mj-ea"/>
                <a:cs typeface="+mj-cs"/>
              </a:rPr>
              <a:t>“Cash Bail, a Centerpiece of the Justice System, Is Facing Its Undoing”</a:t>
            </a:r>
          </a:p>
          <a:p>
            <a:pPr>
              <a:lnSpc>
                <a:spcPct val="90000"/>
              </a:lnSpc>
              <a:spcBef>
                <a:spcPct val="0"/>
              </a:spcBef>
              <a:spcAft>
                <a:spcPts val="600"/>
              </a:spcAft>
            </a:pPr>
            <a:r>
              <a:rPr lang="en-US" sz="2300" dirty="0">
                <a:hlinkClick r:id="rId8"/>
              </a:rPr>
              <a:t>https://www.nbcnews.com/news/us-news/cash-bail-centerpiece-justice-system-facing-its-undoing-n669206</a:t>
            </a:r>
            <a:endParaRPr lang="en-US" sz="2300" dirty="0">
              <a:solidFill>
                <a:schemeClr val="tx2"/>
              </a:solidFill>
              <a:latin typeface="+mj-lt"/>
              <a:ea typeface="+mj-ea"/>
              <a:cs typeface="+mj-cs"/>
            </a:endParaRPr>
          </a:p>
          <a:p>
            <a:pPr>
              <a:lnSpc>
                <a:spcPct val="90000"/>
              </a:lnSpc>
              <a:spcBef>
                <a:spcPct val="0"/>
              </a:spcBef>
              <a:spcAft>
                <a:spcPts val="600"/>
              </a:spcAft>
            </a:pPr>
            <a:endParaRPr lang="en-US" sz="4100" dirty="0">
              <a:solidFill>
                <a:schemeClr val="tx2"/>
              </a:solidFill>
              <a:latin typeface="+mj-lt"/>
              <a:ea typeface="+mj-ea"/>
              <a:cs typeface="+mj-cs"/>
            </a:endParaRPr>
          </a:p>
        </p:txBody>
      </p:sp>
      <p:sp>
        <p:nvSpPr>
          <p:cNvPr id="5" name="Slide Number Placeholder 4">
            <a:extLst>
              <a:ext uri="{FF2B5EF4-FFF2-40B4-BE49-F238E27FC236}">
                <a16:creationId xmlns:a16="http://schemas.microsoft.com/office/drawing/2014/main" id="{4ED43961-7B9A-464E-9673-555491C22913}"/>
              </a:ext>
            </a:extLst>
          </p:cNvPr>
          <p:cNvSpPr>
            <a:spLocks noGrp="1"/>
          </p:cNvSpPr>
          <p:nvPr>
            <p:ph type="sldNum" sz="quarter" idx="12"/>
          </p:nvPr>
        </p:nvSpPr>
        <p:spPr>
          <a:xfrm>
            <a:off x="10352540" y="295729"/>
            <a:ext cx="838199" cy="767687"/>
          </a:xfrm>
        </p:spPr>
        <p:txBody>
          <a:bodyPr vert="horz" lIns="91440" tIns="45720" rIns="91440" bIns="45720" rtlCol="0" anchor="b">
            <a:normAutofit/>
          </a:bodyPr>
          <a:lstStyle/>
          <a:p>
            <a:pPr defTabSz="914400">
              <a:spcAft>
                <a:spcPts val="600"/>
              </a:spcAft>
            </a:pPr>
            <a:fld id="{4DB79253-B489-4DF6-8E27-FFE2D6D45E55}" type="slidenum">
              <a:rPr lang="en-US" smtClean="0"/>
              <a:pPr defTabSz="914400">
                <a:spcAft>
                  <a:spcPts val="600"/>
                </a:spcAft>
              </a:pPr>
              <a:t>2</a:t>
            </a:fld>
            <a:endParaRPr lang="en-US"/>
          </a:p>
        </p:txBody>
      </p:sp>
      <p:sp>
        <p:nvSpPr>
          <p:cNvPr id="4" name="Footer Placeholder 3">
            <a:extLst>
              <a:ext uri="{FF2B5EF4-FFF2-40B4-BE49-F238E27FC236}">
                <a16:creationId xmlns:a16="http://schemas.microsoft.com/office/drawing/2014/main" id="{3250022C-BCC4-474F-9281-BF36CC503B38}"/>
              </a:ext>
            </a:extLst>
          </p:cNvPr>
          <p:cNvSpPr>
            <a:spLocks noGrp="1"/>
          </p:cNvSpPr>
          <p:nvPr>
            <p:ph type="ftr" sz="quarter" idx="11"/>
          </p:nvPr>
        </p:nvSpPr>
        <p:spPr>
          <a:xfrm rot="5400000">
            <a:off x="8951573" y="3225297"/>
            <a:ext cx="3859795" cy="304801"/>
          </a:xfrm>
        </p:spPr>
        <p:txBody>
          <a:bodyPr vert="horz" lIns="91440" tIns="45720" rIns="91440" bIns="45720" rtlCol="0" anchor="b">
            <a:normAutofit/>
          </a:bodyPr>
          <a:lstStyle/>
          <a:p>
            <a:pPr defTabSz="914400">
              <a:spcAft>
                <a:spcPts val="600"/>
              </a:spcAft>
            </a:pPr>
            <a:r>
              <a:rPr lang="en-US" b="0" i="0" kern="1200">
                <a:solidFill>
                  <a:schemeClr val="tx1">
                    <a:tint val="75000"/>
                    <a:alpha val="60000"/>
                  </a:schemeClr>
                </a:solidFill>
                <a:latin typeface="+mn-lt"/>
                <a:ea typeface="+mn-ea"/>
                <a:cs typeface="+mn-cs"/>
              </a:rPr>
              <a:t>BAIL AND THE LAW</a:t>
            </a:r>
          </a:p>
        </p:txBody>
      </p:sp>
    </p:spTree>
    <p:extLst>
      <p:ext uri="{BB962C8B-B14F-4D97-AF65-F5344CB8AC3E}">
        <p14:creationId xmlns:p14="http://schemas.microsoft.com/office/powerpoint/2010/main" val="720775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45784-0ADF-4659-B6AC-2ADB08BE2F48}"/>
              </a:ext>
            </a:extLst>
          </p:cNvPr>
          <p:cNvSpPr>
            <a:spLocks noGrp="1"/>
          </p:cNvSpPr>
          <p:nvPr>
            <p:ph type="title"/>
          </p:nvPr>
        </p:nvSpPr>
        <p:spPr>
          <a:xfrm>
            <a:off x="418011" y="1637212"/>
            <a:ext cx="3522879" cy="4470821"/>
          </a:xfrm>
        </p:spPr>
        <p:txBody>
          <a:bodyPr vert="horz" lIns="91440" tIns="45720" rIns="91440" bIns="45720" rtlCol="0" anchor="t">
            <a:normAutofit/>
          </a:bodyPr>
          <a:lstStyle/>
          <a:p>
            <a:pPr algn="r"/>
            <a:r>
              <a:rPr lang="en-US" dirty="0">
                <a:solidFill>
                  <a:schemeClr val="tx1"/>
                </a:solidFill>
                <a:effectLst>
                  <a:outerShdw blurRad="38100" dist="38100" dir="2700000" algn="tl">
                    <a:srgbClr val="000000">
                      <a:alpha val="43137"/>
                    </a:srgbClr>
                  </a:outerShdw>
                </a:effectLst>
              </a:rPr>
              <a:t>“Lessons Learned”</a:t>
            </a:r>
            <a:endParaRPr lang="en-US" b="0" i="0" kern="1200" dirty="0">
              <a:solidFill>
                <a:schemeClr val="tx1"/>
              </a:solidFill>
              <a:effectLst>
                <a:outerShdw blurRad="38100" dist="38100" dir="2700000" algn="tl">
                  <a:srgbClr val="000000">
                    <a:alpha val="43137"/>
                  </a:srgbClr>
                </a:outerShdw>
              </a:effectLst>
              <a:latin typeface="+mj-lt"/>
              <a:ea typeface="+mj-ea"/>
              <a:cs typeface="+mj-cs"/>
            </a:endParaRPr>
          </a:p>
        </p:txBody>
      </p:sp>
      <p:sp>
        <p:nvSpPr>
          <p:cNvPr id="9" name="Rectangle 12">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ABB72D6C-179E-4D4F-9BFB-5D948B28A49D}"/>
              </a:ext>
            </a:extLst>
          </p:cNvPr>
          <p:cNvSpPr>
            <a:spLocks noGrp="1"/>
          </p:cNvSpPr>
          <p:nvPr>
            <p:ph type="sldNum" sz="quarter" idx="12"/>
          </p:nvPr>
        </p:nvSpPr>
        <p:spPr>
          <a:xfrm>
            <a:off x="10352540" y="295729"/>
            <a:ext cx="838199" cy="767687"/>
          </a:xfrm>
        </p:spPr>
        <p:txBody>
          <a:bodyPr vert="horz" lIns="91440" tIns="45720" rIns="91440" bIns="45720" rtlCol="0" anchor="b">
            <a:normAutofit/>
          </a:bodyPr>
          <a:lstStyle/>
          <a:p>
            <a:pPr>
              <a:spcAft>
                <a:spcPts val="600"/>
              </a:spcAft>
            </a:pPr>
            <a:fld id="{4DB79253-B489-4DF6-8E27-FFE2D6D45E55}" type="slidenum">
              <a:rPr lang="en-US" b="0" i="0" kern="1200" dirty="0">
                <a:solidFill>
                  <a:schemeClr val="tx1">
                    <a:tint val="75000"/>
                  </a:schemeClr>
                </a:solidFill>
                <a:latin typeface="+mn-lt"/>
                <a:ea typeface="+mn-ea"/>
                <a:cs typeface="+mn-cs"/>
              </a:rPr>
              <a:pPr>
                <a:spcAft>
                  <a:spcPts val="600"/>
                </a:spcAft>
              </a:pPr>
              <a:t>20</a:t>
            </a:fld>
            <a:endParaRPr lang="en-US" b="0" i="0" kern="1200" dirty="0">
              <a:solidFill>
                <a:schemeClr val="tx1">
                  <a:tint val="75000"/>
                </a:schemeClr>
              </a:solidFill>
              <a:latin typeface="+mn-lt"/>
              <a:ea typeface="+mn-ea"/>
              <a:cs typeface="+mn-cs"/>
            </a:endParaRPr>
          </a:p>
        </p:txBody>
      </p:sp>
      <p:sp>
        <p:nvSpPr>
          <p:cNvPr id="4" name="Footer Placeholder 3">
            <a:extLst>
              <a:ext uri="{FF2B5EF4-FFF2-40B4-BE49-F238E27FC236}">
                <a16:creationId xmlns:a16="http://schemas.microsoft.com/office/drawing/2014/main" id="{D2863BC5-5CAF-44F8-859F-AD7AE7266208}"/>
              </a:ext>
            </a:extLst>
          </p:cNvPr>
          <p:cNvSpPr>
            <a:spLocks noGrp="1"/>
          </p:cNvSpPr>
          <p:nvPr>
            <p:ph type="ftr" sz="quarter" idx="11"/>
          </p:nvPr>
        </p:nvSpPr>
        <p:spPr>
          <a:xfrm>
            <a:off x="4819489" y="6355080"/>
            <a:ext cx="4143536" cy="304801"/>
          </a:xfrm>
        </p:spPr>
        <p:txBody>
          <a:bodyPr vert="horz" lIns="91440" tIns="45720" rIns="91440" bIns="45720" rtlCol="0" anchor="ctr">
            <a:normAutofit/>
          </a:bodyPr>
          <a:lstStyle/>
          <a:p>
            <a:pPr>
              <a:spcAft>
                <a:spcPts val="600"/>
              </a:spcAft>
            </a:pPr>
            <a:r>
              <a:rPr lang="en-US" b="0" i="0" kern="1200">
                <a:solidFill>
                  <a:schemeClr val="tx1">
                    <a:alpha val="60000"/>
                  </a:schemeClr>
                </a:solidFill>
                <a:latin typeface="+mn-lt"/>
                <a:ea typeface="+mn-ea"/>
                <a:cs typeface="+mn-cs"/>
              </a:rPr>
              <a:t>BAIL AND THE LAW</a:t>
            </a:r>
          </a:p>
        </p:txBody>
      </p:sp>
      <p:sp>
        <p:nvSpPr>
          <p:cNvPr id="6" name="Rectangle 1">
            <a:extLst>
              <a:ext uri="{FF2B5EF4-FFF2-40B4-BE49-F238E27FC236}">
                <a16:creationId xmlns:a16="http://schemas.microsoft.com/office/drawing/2014/main" id="{95E20925-374A-4346-9F82-9514BD591119}"/>
              </a:ext>
            </a:extLst>
          </p:cNvPr>
          <p:cNvSpPr>
            <a:spLocks noChangeArrowheads="1"/>
          </p:cNvSpPr>
          <p:nvPr/>
        </p:nvSpPr>
        <p:spPr bwMode="auto">
          <a:xfrm>
            <a:off x="4176022" y="1063416"/>
            <a:ext cx="6294448" cy="4470821"/>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Reiteration that bail decisions are release decisions</a:t>
            </a:r>
          </a:p>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Reminder that the </a:t>
            </a:r>
            <a:r>
              <a:rPr lang="en-US" altLang="en-US" dirty="0">
                <a:effectLst>
                  <a:outerShdw blurRad="38100" dist="38100" dir="2700000" algn="tl">
                    <a:srgbClr val="000000">
                      <a:alpha val="43137"/>
                    </a:srgbClr>
                  </a:outerShdw>
                </a:effectLst>
                <a:latin typeface="+mj-lt"/>
                <a:ea typeface="+mj-ea"/>
                <a:cs typeface="+mj-cs"/>
              </a:rPr>
              <a:t>proper definition of bail includes what is reasonable to assure appearance and safety but also what is within the defendant’s means.</a:t>
            </a:r>
          </a:p>
          <a:p>
            <a:pPr marL="457200" marR="0" lvl="0" indent="-457200" fontAlgn="base">
              <a:spcBef>
                <a:spcPts val="1000"/>
              </a:spcBef>
              <a:buClr>
                <a:schemeClr val="bg2">
                  <a:lumMod val="40000"/>
                  <a:lumOff val="60000"/>
                </a:schemeClr>
              </a:buClr>
              <a:buSzPct val="80000"/>
              <a:buFont typeface="Wingdings 3" charset="2"/>
              <a:buChar char=""/>
              <a:tabLst/>
            </a:pPr>
            <a:r>
              <a:rPr lang="en-US" altLang="en-US" dirty="0">
                <a:effectLst>
                  <a:outerShdw blurRad="38100" dist="38100" dir="2700000" algn="tl">
                    <a:srgbClr val="000000">
                      <a:alpha val="43137"/>
                    </a:srgbClr>
                  </a:outerShdw>
                </a:effectLst>
                <a:latin typeface="+mj-lt"/>
                <a:ea typeface="+mj-ea"/>
                <a:cs typeface="+mj-cs"/>
              </a:rPr>
              <a:t>Bail based solely on charge is illegal.</a:t>
            </a:r>
          </a:p>
          <a:p>
            <a:pPr marL="457200" indent="-457200" fontAlgn="base">
              <a:spcBef>
                <a:spcPts val="1000"/>
              </a:spcBef>
              <a:buClr>
                <a:schemeClr val="bg2">
                  <a:lumMod val="40000"/>
                  <a:lumOff val="60000"/>
                </a:schemeClr>
              </a:buClr>
              <a:buSzPct val="80000"/>
              <a:buFont typeface="Wingdings 3" charset="2"/>
              <a:buChar char=""/>
            </a:pPr>
            <a:r>
              <a:rPr lang="en-US" altLang="en-US" dirty="0">
                <a:effectLst>
                  <a:outerShdw blurRad="38100" dist="38100" dir="2700000" algn="tl">
                    <a:srgbClr val="000000">
                      <a:alpha val="43137"/>
                    </a:srgbClr>
                  </a:outerShdw>
                </a:effectLst>
                <a:latin typeface="+mj-lt"/>
                <a:ea typeface="+mj-ea"/>
                <a:cs typeface="+mj-cs"/>
              </a:rPr>
              <a:t>Legal detention must include due process guarantees and appealable decisions. </a:t>
            </a:r>
          </a:p>
          <a:p>
            <a:pPr marL="457200" indent="-457200" fontAlgn="base">
              <a:spcBef>
                <a:spcPts val="1000"/>
              </a:spcBef>
              <a:buClr>
                <a:schemeClr val="bg2">
                  <a:lumMod val="40000"/>
                  <a:lumOff val="60000"/>
                </a:schemeClr>
              </a:buClr>
              <a:buSzPct val="80000"/>
              <a:buFont typeface="Wingdings 3" charset="2"/>
              <a:buChar char=""/>
            </a:pPr>
            <a:r>
              <a:rPr lang="en-US" altLang="en-US" dirty="0">
                <a:effectLst>
                  <a:outerShdw blurRad="38100" dist="38100" dir="2700000" algn="tl">
                    <a:srgbClr val="000000">
                      <a:alpha val="43137"/>
                    </a:srgbClr>
                  </a:outerShdw>
                </a:effectLst>
                <a:latin typeface="+mj-lt"/>
                <a:ea typeface="+mj-ea"/>
                <a:cs typeface="+mj-cs"/>
              </a:rPr>
              <a:t>No jurisdiction is too resource-strapped to afford its citizens justice.</a:t>
            </a:r>
          </a:p>
        </p:txBody>
      </p:sp>
    </p:spTree>
    <p:extLst>
      <p:ext uri="{BB962C8B-B14F-4D97-AF65-F5344CB8AC3E}">
        <p14:creationId xmlns:p14="http://schemas.microsoft.com/office/powerpoint/2010/main" val="1380797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E4AFCAC-0465-4403-B4EC-1A1EC03861DA}"/>
              </a:ext>
            </a:extLst>
          </p:cNvPr>
          <p:cNvSpPr>
            <a:spLocks noGrp="1"/>
          </p:cNvSpPr>
          <p:nvPr>
            <p:ph type="ftr" sz="quarter" idx="11"/>
          </p:nvPr>
        </p:nvSpPr>
        <p:spPr>
          <a:xfrm rot="5400000">
            <a:off x="8951573" y="3235236"/>
            <a:ext cx="3859795" cy="304801"/>
          </a:xfrm>
        </p:spPr>
        <p:txBody>
          <a:bodyPr/>
          <a:lstStyle/>
          <a:p>
            <a:r>
              <a:rPr lang="en-US"/>
              <a:t>BAIL AND THE LAW</a:t>
            </a:r>
          </a:p>
        </p:txBody>
      </p:sp>
      <p:sp>
        <p:nvSpPr>
          <p:cNvPr id="5" name="Slide Number Placeholder 4">
            <a:extLst>
              <a:ext uri="{FF2B5EF4-FFF2-40B4-BE49-F238E27FC236}">
                <a16:creationId xmlns:a16="http://schemas.microsoft.com/office/drawing/2014/main" id="{AA4EBE0B-49F1-4DCE-A9B2-F2DFE7392A82}"/>
              </a:ext>
            </a:extLst>
          </p:cNvPr>
          <p:cNvSpPr>
            <a:spLocks noGrp="1"/>
          </p:cNvSpPr>
          <p:nvPr>
            <p:ph type="sldNum" sz="quarter" idx="12"/>
          </p:nvPr>
        </p:nvSpPr>
        <p:spPr/>
        <p:txBody>
          <a:bodyPr/>
          <a:lstStyle/>
          <a:p>
            <a:fld id="{4DB79253-B489-4DF6-8E27-FFE2D6D45E55}" type="slidenum">
              <a:rPr lang="en-US" smtClean="0"/>
              <a:t>3</a:t>
            </a:fld>
            <a:endParaRPr lang="en-US"/>
          </a:p>
        </p:txBody>
      </p:sp>
      <p:sp>
        <p:nvSpPr>
          <p:cNvPr id="6" name="Content Placeholder 2">
            <a:extLst>
              <a:ext uri="{FF2B5EF4-FFF2-40B4-BE49-F238E27FC236}">
                <a16:creationId xmlns:a16="http://schemas.microsoft.com/office/drawing/2014/main" id="{13FA6F84-AA6C-42F8-B340-B50AED107EDD}"/>
              </a:ext>
            </a:extLst>
          </p:cNvPr>
          <p:cNvSpPr>
            <a:spLocks noGrp="1"/>
          </p:cNvSpPr>
          <p:nvPr>
            <p:ph sz="half" idx="1"/>
          </p:nvPr>
        </p:nvSpPr>
        <p:spPr>
          <a:xfrm>
            <a:off x="719483" y="215900"/>
            <a:ext cx="4766917" cy="6642100"/>
          </a:xfrm>
        </p:spPr>
        <p:txBody>
          <a:bodyPr>
            <a:normAutofit/>
          </a:bodyPr>
          <a:lstStyle/>
          <a:p>
            <a:r>
              <a:rPr lang="en-US" sz="1800" i="1" dirty="0" err="1">
                <a:effectLst>
                  <a:outerShdw blurRad="38100" dist="38100" dir="2700000" algn="tl">
                    <a:srgbClr val="000000">
                      <a:alpha val="43137"/>
                    </a:srgbClr>
                  </a:outerShdw>
                </a:effectLst>
              </a:rPr>
              <a:t>Caliste</a:t>
            </a:r>
            <a:r>
              <a:rPr lang="en-US" sz="1800" i="1" dirty="0">
                <a:effectLst>
                  <a:outerShdw blurRad="38100" dist="38100" dir="2700000" algn="tl">
                    <a:srgbClr val="000000">
                      <a:alpha val="43137"/>
                    </a:srgbClr>
                  </a:outerShdw>
                </a:effectLst>
              </a:rPr>
              <a:t> et al. v. Cantrell (LA)</a:t>
            </a:r>
          </a:p>
          <a:p>
            <a:r>
              <a:rPr lang="en-US" sz="1800" i="1" dirty="0">
                <a:effectLst>
                  <a:outerShdw blurRad="38100" dist="38100" dir="2700000" algn="tl">
                    <a:srgbClr val="000000">
                      <a:alpha val="43137"/>
                    </a:srgbClr>
                  </a:outerShdw>
                </a:effectLst>
              </a:rPr>
              <a:t>Commonwealth v. Wagle (MA)</a:t>
            </a:r>
            <a:endParaRPr lang="en-US" sz="1800" dirty="0">
              <a:effectLst>
                <a:outerShdw blurRad="38100" dist="38100" dir="2700000" algn="tl">
                  <a:srgbClr val="000000">
                    <a:alpha val="43137"/>
                  </a:srgbClr>
                </a:outerShdw>
              </a:effectLst>
            </a:endParaRPr>
          </a:p>
          <a:p>
            <a:r>
              <a:rPr lang="en-US" sz="1800" i="1" dirty="0" err="1">
                <a:effectLst>
                  <a:outerShdw blurRad="38100" dist="38100" dir="2700000" algn="tl">
                    <a:srgbClr val="000000">
                      <a:alpha val="43137"/>
                    </a:srgbClr>
                  </a:outerShdw>
                </a:effectLst>
              </a:rPr>
              <a:t>Welchen</a:t>
            </a:r>
            <a:r>
              <a:rPr lang="en-US" sz="1800" i="1" dirty="0">
                <a:effectLst>
                  <a:outerShdw blurRad="38100" dist="38100" dir="2700000" algn="tl">
                    <a:srgbClr val="000000">
                      <a:alpha val="43137"/>
                    </a:srgbClr>
                  </a:outerShdw>
                </a:effectLst>
              </a:rPr>
              <a:t> v. Sacramento (CA)</a:t>
            </a:r>
            <a:endParaRPr lang="en-US" sz="1800" dirty="0">
              <a:effectLst>
                <a:outerShdw blurRad="38100" dist="38100" dir="2700000" algn="tl">
                  <a:srgbClr val="000000">
                    <a:alpha val="43137"/>
                  </a:srgbClr>
                </a:outerShdw>
              </a:effectLst>
            </a:endParaRPr>
          </a:p>
          <a:p>
            <a:r>
              <a:rPr lang="en-US" sz="1800" i="1" dirty="0" err="1">
                <a:effectLst>
                  <a:outerShdw blurRad="38100" dist="38100" dir="2700000" algn="tl">
                    <a:srgbClr val="000000">
                      <a:alpha val="43137"/>
                    </a:srgbClr>
                  </a:outerShdw>
                </a:effectLst>
              </a:rPr>
              <a:t>Buffin</a:t>
            </a:r>
            <a:r>
              <a:rPr lang="en-US" sz="1800" i="1" dirty="0">
                <a:effectLst>
                  <a:outerShdw blurRad="38100" dist="38100" dir="2700000" algn="tl">
                    <a:srgbClr val="000000">
                      <a:alpha val="43137"/>
                    </a:srgbClr>
                  </a:outerShdw>
                </a:effectLst>
              </a:rPr>
              <a:t> v. San Francisco (CA)</a:t>
            </a:r>
            <a:endParaRPr lang="en-US" sz="1800" dirty="0">
              <a:effectLst>
                <a:outerShdw blurRad="38100" dist="38100" dir="2700000" algn="tl">
                  <a:srgbClr val="000000">
                    <a:alpha val="43137"/>
                  </a:srgbClr>
                </a:outerShdw>
              </a:effectLst>
            </a:endParaRPr>
          </a:p>
          <a:p>
            <a:r>
              <a:rPr lang="en-US" sz="1800" i="1" dirty="0">
                <a:effectLst>
                  <a:outerShdw blurRad="38100" dist="38100" dir="2700000" algn="tl">
                    <a:srgbClr val="000000">
                      <a:alpha val="43137"/>
                    </a:srgbClr>
                  </a:outerShdw>
                </a:effectLst>
              </a:rPr>
              <a:t>Martinez v. City of Dodge City (KS)</a:t>
            </a:r>
            <a:endParaRPr lang="en-US" sz="1800" dirty="0">
              <a:effectLst>
                <a:outerShdw blurRad="38100" dist="38100" dir="2700000" algn="tl">
                  <a:srgbClr val="000000">
                    <a:alpha val="43137"/>
                  </a:srgbClr>
                </a:outerShdw>
              </a:effectLst>
            </a:endParaRPr>
          </a:p>
          <a:p>
            <a:r>
              <a:rPr lang="en-US" sz="1800" i="1" dirty="0">
                <a:effectLst>
                  <a:outerShdw blurRad="38100" dist="38100" dir="2700000" algn="tl">
                    <a:srgbClr val="000000">
                      <a:alpha val="43137"/>
                    </a:srgbClr>
                  </a:outerShdw>
                </a:effectLst>
              </a:rPr>
              <a:t>Snow v. Ascension Parish (LA)</a:t>
            </a:r>
            <a:endParaRPr lang="en-US" sz="1800" dirty="0">
              <a:effectLst>
                <a:outerShdw blurRad="38100" dist="38100" dir="2700000" algn="tl">
                  <a:srgbClr val="000000">
                    <a:alpha val="43137"/>
                  </a:srgbClr>
                </a:outerShdw>
              </a:effectLst>
            </a:endParaRPr>
          </a:p>
          <a:p>
            <a:r>
              <a:rPr lang="en-US" sz="1800" i="1" dirty="0">
                <a:effectLst>
                  <a:outerShdw blurRad="38100" dist="38100" dir="2700000" algn="tl">
                    <a:srgbClr val="000000">
                      <a:alpha val="43137"/>
                    </a:srgbClr>
                  </a:outerShdw>
                </a:effectLst>
              </a:rPr>
              <a:t>Cooper v. City of Dothan (AL)</a:t>
            </a:r>
          </a:p>
          <a:p>
            <a:r>
              <a:rPr lang="en-US" sz="1800" i="1" dirty="0">
                <a:effectLst>
                  <a:outerShdw blurRad="38100" dist="38100" dir="2700000" algn="tl">
                    <a:srgbClr val="000000">
                      <a:alpha val="43137"/>
                    </a:srgbClr>
                  </a:outerShdw>
                </a:effectLst>
              </a:rPr>
              <a:t>Thompson v. Moss Point (MS)</a:t>
            </a:r>
            <a:endParaRPr lang="en-US" sz="1800" dirty="0">
              <a:effectLst>
                <a:outerShdw blurRad="38100" dist="38100" dir="2700000" algn="tl">
                  <a:srgbClr val="000000">
                    <a:alpha val="43137"/>
                  </a:srgbClr>
                </a:outerShdw>
              </a:effectLst>
            </a:endParaRPr>
          </a:p>
          <a:p>
            <a:r>
              <a:rPr lang="en-US" sz="1800" i="1" dirty="0">
                <a:effectLst>
                  <a:outerShdw blurRad="38100" dist="38100" dir="2700000" algn="tl">
                    <a:srgbClr val="000000">
                      <a:alpha val="43137"/>
                    </a:srgbClr>
                  </a:outerShdw>
                </a:effectLst>
              </a:rPr>
              <a:t>Powell v. City of St. Ann (MS)</a:t>
            </a:r>
          </a:p>
          <a:p>
            <a:r>
              <a:rPr lang="en-US" sz="1800" i="1" dirty="0">
                <a:effectLst>
                  <a:outerShdw blurRad="38100" dist="38100" dir="2700000" algn="tl">
                    <a:srgbClr val="000000">
                      <a:alpha val="43137"/>
                    </a:srgbClr>
                  </a:outerShdw>
                </a:effectLst>
              </a:rPr>
              <a:t>Pierce v. City of Velda City (MO)</a:t>
            </a:r>
          </a:p>
          <a:p>
            <a:r>
              <a:rPr lang="en-US" sz="1800" i="1" dirty="0">
                <a:effectLst>
                  <a:outerShdw blurRad="38100" dist="38100" dir="2700000" algn="tl">
                    <a:srgbClr val="000000">
                      <a:alpha val="43137"/>
                    </a:srgbClr>
                  </a:outerShdw>
                </a:effectLst>
              </a:rPr>
              <a:t>Varden v. City of Clanton</a:t>
            </a:r>
            <a:r>
              <a:rPr lang="en-US" sz="1800" dirty="0">
                <a:effectLst>
                  <a:outerShdw blurRad="38100" dist="38100" dir="2700000" algn="tl">
                    <a:srgbClr val="000000">
                      <a:alpha val="43137"/>
                    </a:srgbClr>
                  </a:outerShdw>
                </a:effectLst>
              </a:rPr>
              <a:t> (AL)</a:t>
            </a:r>
          </a:p>
          <a:p>
            <a:pPr lvl="0"/>
            <a:r>
              <a:rPr lang="en-US" sz="1800" i="1" dirty="0">
                <a:effectLst>
                  <a:outerShdw blurRad="38100" dist="38100" dir="2700000" algn="tl">
                    <a:srgbClr val="000000">
                      <a:alpha val="43137"/>
                    </a:srgbClr>
                  </a:outerShdw>
                </a:effectLst>
              </a:rPr>
              <a:t>Walker v. City of Calhoun (GA)</a:t>
            </a:r>
          </a:p>
          <a:p>
            <a:r>
              <a:rPr lang="en-US" sz="1800" cap="all" dirty="0">
                <a:effectLst>
                  <a:outerShdw blurRad="38100" dist="38100" dir="2700000" algn="tl">
                    <a:srgbClr val="000000">
                      <a:alpha val="43137"/>
                    </a:srgbClr>
                  </a:outerShdw>
                </a:effectLst>
              </a:rPr>
              <a:t>M</a:t>
            </a:r>
            <a:r>
              <a:rPr lang="en-US" sz="1800" i="1" dirty="0">
                <a:effectLst>
                  <a:outerShdw blurRad="38100" dist="38100" dir="2700000" algn="tl">
                    <a:srgbClr val="000000">
                      <a:alpha val="43137"/>
                    </a:srgbClr>
                  </a:outerShdw>
                </a:effectLst>
              </a:rPr>
              <a:t>ock et al v. Glynn County (GA)</a:t>
            </a:r>
          </a:p>
          <a:p>
            <a:r>
              <a:rPr lang="en-US" sz="1800" i="1" dirty="0" err="1">
                <a:effectLst>
                  <a:outerShdw blurRad="38100" dist="38100" dir="2700000" algn="tl">
                    <a:srgbClr val="000000">
                      <a:alpha val="43137"/>
                    </a:srgbClr>
                  </a:outerShdw>
                </a:effectLst>
              </a:rPr>
              <a:t>Kunkeli</a:t>
            </a:r>
            <a:r>
              <a:rPr lang="en-US" sz="1800" i="1" dirty="0">
                <a:effectLst>
                  <a:outerShdw blurRad="38100" dist="38100" dir="2700000" algn="tl">
                    <a:srgbClr val="000000">
                      <a:alpha val="43137"/>
                    </a:srgbClr>
                  </a:outerShdw>
                </a:effectLst>
              </a:rPr>
              <a:t> v. Anderson (NY)</a:t>
            </a:r>
          </a:p>
          <a:p>
            <a:r>
              <a:rPr lang="en-US" sz="1800" i="1" dirty="0">
                <a:effectLst>
                  <a:outerShdw blurRad="38100" dist="38100" dir="2700000" algn="tl">
                    <a:srgbClr val="000000">
                      <a:alpha val="43137"/>
                    </a:srgbClr>
                  </a:outerShdw>
                </a:effectLst>
              </a:rPr>
              <a:t>Howard v. City and County of Denver (CO)</a:t>
            </a:r>
          </a:p>
          <a:p>
            <a:pPr lvl="0"/>
            <a:endParaRPr lang="en-US" sz="1800" i="1" dirty="0">
              <a:effectLst>
                <a:outerShdw blurRad="38100" dist="38100" dir="2700000" algn="tl">
                  <a:srgbClr val="000000">
                    <a:alpha val="43137"/>
                  </a:srgbClr>
                </a:outerShdw>
              </a:effectLst>
            </a:endParaRPr>
          </a:p>
          <a:p>
            <a:pPr marL="0" indent="0">
              <a:buNone/>
            </a:pPr>
            <a:endParaRPr lang="en-US" sz="1800" dirty="0">
              <a:effectLst>
                <a:outerShdw blurRad="38100" dist="38100" dir="2700000" algn="tl">
                  <a:srgbClr val="000000">
                    <a:alpha val="43137"/>
                  </a:srgbClr>
                </a:outerShdw>
              </a:effectLst>
            </a:endParaRPr>
          </a:p>
        </p:txBody>
      </p:sp>
      <p:sp>
        <p:nvSpPr>
          <p:cNvPr id="7" name="Content Placeholder 3">
            <a:extLst>
              <a:ext uri="{FF2B5EF4-FFF2-40B4-BE49-F238E27FC236}">
                <a16:creationId xmlns:a16="http://schemas.microsoft.com/office/drawing/2014/main" id="{EE9244A3-F32E-4C19-9852-898E0BDB7FE0}"/>
              </a:ext>
            </a:extLst>
          </p:cNvPr>
          <p:cNvSpPr txBox="1">
            <a:spLocks/>
          </p:cNvSpPr>
          <p:nvPr/>
        </p:nvSpPr>
        <p:spPr>
          <a:xfrm>
            <a:off x="5549354" y="146327"/>
            <a:ext cx="4250635" cy="6403561"/>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1800" i="1" dirty="0">
                <a:effectLst>
                  <a:outerShdw blurRad="38100" dist="38100" dir="2700000" algn="tl">
                    <a:srgbClr val="000000">
                      <a:alpha val="43137"/>
                    </a:srgbClr>
                  </a:outerShdw>
                </a:effectLst>
              </a:rPr>
              <a:t>In re Kenneth Humphrey (CA)</a:t>
            </a:r>
          </a:p>
          <a:p>
            <a:r>
              <a:rPr lang="en-US" sz="1800" i="1" dirty="0">
                <a:effectLst>
                  <a:outerShdw blurRad="38100" dist="38100" dir="2700000" algn="tl">
                    <a:srgbClr val="000000">
                      <a:alpha val="43137"/>
                    </a:srgbClr>
                  </a:outerShdw>
                </a:effectLst>
              </a:rPr>
              <a:t>Robinson v. Martin (IL)</a:t>
            </a:r>
          </a:p>
          <a:p>
            <a:r>
              <a:rPr lang="en-US" sz="1800" i="1" dirty="0">
                <a:effectLst>
                  <a:outerShdw blurRad="38100" dist="38100" dir="2700000" algn="tl">
                    <a:srgbClr val="000000">
                      <a:alpha val="43137"/>
                    </a:srgbClr>
                  </a:outerShdw>
                </a:effectLst>
              </a:rPr>
              <a:t>Hester v. Gentry (AL)</a:t>
            </a:r>
          </a:p>
          <a:p>
            <a:r>
              <a:rPr lang="en-US" sz="1800" i="1" dirty="0" err="1">
                <a:effectLst>
                  <a:outerShdw blurRad="38100" dist="38100" dir="2700000" algn="tl">
                    <a:srgbClr val="000000">
                      <a:alpha val="43137"/>
                    </a:srgbClr>
                  </a:outerShdw>
                </a:effectLst>
              </a:rPr>
              <a:t>Daves</a:t>
            </a:r>
            <a:r>
              <a:rPr lang="en-US" sz="1800" i="1" dirty="0">
                <a:effectLst>
                  <a:outerShdw blurRad="38100" dist="38100" dir="2700000" algn="tl">
                    <a:srgbClr val="000000">
                      <a:alpha val="43137"/>
                    </a:srgbClr>
                  </a:outerShdw>
                </a:effectLst>
              </a:rPr>
              <a:t> v. Dallas County (TX)</a:t>
            </a:r>
          </a:p>
          <a:p>
            <a:r>
              <a:rPr lang="en-US" sz="1800" i="1" dirty="0">
                <a:effectLst>
                  <a:outerShdw blurRad="38100" dist="38100" dir="2700000" algn="tl">
                    <a:srgbClr val="000000">
                      <a:alpha val="43137"/>
                    </a:srgbClr>
                  </a:outerShdw>
                </a:effectLst>
              </a:rPr>
              <a:t>O’Donnell v. Harris County (TX)</a:t>
            </a:r>
          </a:p>
          <a:p>
            <a:r>
              <a:rPr lang="en-US" sz="1800" i="1" dirty="0">
                <a:effectLst>
                  <a:outerShdw blurRad="38100" dist="38100" dir="2700000" algn="tl">
                    <a:srgbClr val="000000">
                      <a:alpha val="43137"/>
                    </a:srgbClr>
                  </a:outerShdw>
                </a:effectLst>
              </a:rPr>
              <a:t>Little v. Frederick (LA)</a:t>
            </a:r>
          </a:p>
          <a:p>
            <a:r>
              <a:rPr lang="en-US" sz="1800" i="1" dirty="0">
                <a:effectLst>
                  <a:outerShdw blurRad="38100" dist="38100" dir="2700000" algn="tl">
                    <a:srgbClr val="000000">
                      <a:alpha val="43137"/>
                    </a:srgbClr>
                  </a:outerShdw>
                </a:effectLst>
              </a:rPr>
              <a:t>Edwards v. Cofield (AL)</a:t>
            </a:r>
          </a:p>
          <a:p>
            <a:r>
              <a:rPr lang="en-US" sz="1800" i="1" dirty="0">
                <a:effectLst>
                  <a:outerShdw blurRad="38100" dist="38100" dir="2700000" algn="tl">
                    <a:srgbClr val="000000">
                      <a:alpha val="43137"/>
                    </a:srgbClr>
                  </a:outerShdw>
                </a:effectLst>
              </a:rPr>
              <a:t>Dixon v. City of St. Louis (MO)</a:t>
            </a:r>
          </a:p>
          <a:p>
            <a:r>
              <a:rPr lang="en-US" sz="1800" i="1" dirty="0">
                <a:effectLst>
                  <a:outerShdw blurRad="38100" dist="38100" dir="2700000" algn="tl">
                    <a:srgbClr val="000000">
                      <a:alpha val="43137"/>
                    </a:srgbClr>
                  </a:outerShdw>
                </a:effectLst>
              </a:rPr>
              <a:t>Targa v. Tulsa County (OK)</a:t>
            </a:r>
          </a:p>
          <a:p>
            <a:r>
              <a:rPr lang="en-US" sz="1800" i="1" dirty="0">
                <a:solidFill>
                  <a:srgbClr val="FF0000"/>
                </a:solidFill>
                <a:effectLst>
                  <a:outerShdw blurRad="38100" dist="38100" dir="2700000" algn="tl">
                    <a:srgbClr val="000000">
                      <a:alpha val="43137"/>
                    </a:srgbClr>
                  </a:outerShdw>
                </a:effectLst>
              </a:rPr>
              <a:t>Ross v. Blount (MI)</a:t>
            </a:r>
          </a:p>
          <a:p>
            <a:r>
              <a:rPr lang="en-US" sz="1800" i="1" dirty="0">
                <a:effectLst>
                  <a:outerShdw blurRad="38100" dist="38100" dir="2700000" algn="tl">
                    <a:srgbClr val="000000">
                      <a:alpha val="43137"/>
                    </a:srgbClr>
                  </a:outerShdw>
                </a:effectLst>
              </a:rPr>
              <a:t>Booth v. Galveston County (TX)</a:t>
            </a:r>
          </a:p>
          <a:p>
            <a:r>
              <a:rPr lang="en-US" sz="1800" i="1" dirty="0">
                <a:effectLst>
                  <a:outerShdw blurRad="38100" dist="38100" dir="2700000" algn="tl">
                    <a:srgbClr val="000000">
                      <a:alpha val="43137"/>
                    </a:srgbClr>
                  </a:outerShdw>
                </a:effectLst>
              </a:rPr>
              <a:t>Philadelphia Bail Fund v. Bernard (PA)</a:t>
            </a:r>
          </a:p>
          <a:p>
            <a:r>
              <a:rPr lang="en-US" sz="1800" i="1" dirty="0" err="1">
                <a:effectLst>
                  <a:outerShdw blurRad="38100" dist="38100" dir="2700000" algn="tl">
                    <a:srgbClr val="000000">
                      <a:alpha val="43137"/>
                    </a:srgbClr>
                  </a:outerShdw>
                </a:effectLst>
              </a:rPr>
              <a:t>Hiskett</a:t>
            </a:r>
            <a:r>
              <a:rPr lang="en-US" sz="1800" i="1" dirty="0">
                <a:effectLst>
                  <a:outerShdw blurRad="38100" dist="38100" dir="2700000" algn="tl">
                    <a:srgbClr val="000000">
                      <a:alpha val="43137"/>
                    </a:srgbClr>
                  </a:outerShdw>
                </a:effectLst>
              </a:rPr>
              <a:t> v. The Honorable Rick Lambert (AZ)*</a:t>
            </a:r>
          </a:p>
          <a:p>
            <a:r>
              <a:rPr lang="en-US" sz="1800" dirty="0">
                <a:effectLst>
                  <a:outerShdw blurRad="38100" dist="38100" dir="2700000" algn="tl">
                    <a:srgbClr val="000000">
                      <a:alpha val="43137"/>
                    </a:srgbClr>
                  </a:outerShdw>
                </a:effectLst>
              </a:rPr>
              <a:t>Still v. El Paso County (CO)</a:t>
            </a:r>
            <a:endParaRPr lang="en-US" sz="18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02440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9" name="Title 1">
            <a:extLst>
              <a:ext uri="{FF2B5EF4-FFF2-40B4-BE49-F238E27FC236}">
                <a16:creationId xmlns:a16="http://schemas.microsoft.com/office/drawing/2014/main" id="{1DD25A3D-8649-4033-A48D-CEDDE97EAC9C}"/>
              </a:ext>
            </a:extLst>
          </p:cNvPr>
          <p:cNvSpPr>
            <a:spLocks noGrp="1"/>
          </p:cNvSpPr>
          <p:nvPr>
            <p:ph type="title"/>
          </p:nvPr>
        </p:nvSpPr>
        <p:spPr>
          <a:xfrm>
            <a:off x="313508" y="1314996"/>
            <a:ext cx="3522879" cy="3779520"/>
          </a:xfrm>
        </p:spPr>
        <p:txBody>
          <a:bodyPr vert="horz" lIns="91440" tIns="45720" rIns="91440" bIns="45720" rtlCol="0">
            <a:normAutofit/>
          </a:bodyPr>
          <a:lstStyle/>
          <a:p>
            <a:pPr algn="r"/>
            <a:br>
              <a:rPr lang="en-US" dirty="0">
                <a:solidFill>
                  <a:schemeClr val="tx1"/>
                </a:solidFill>
                <a:effectLst>
                  <a:outerShdw blurRad="38100" dist="38100" dir="2700000" algn="tl">
                    <a:srgbClr val="000000">
                      <a:alpha val="43137"/>
                    </a:srgbClr>
                  </a:outerShdw>
                </a:effectLst>
              </a:rPr>
            </a:br>
            <a:br>
              <a:rPr lang="en-US" dirty="0">
                <a:solidFill>
                  <a:schemeClr val="tx1"/>
                </a:solidFill>
                <a:effectLst>
                  <a:outerShdw blurRad="38100" dist="38100" dir="2700000" algn="tl">
                    <a:srgbClr val="000000">
                      <a:alpha val="43137"/>
                    </a:srgbClr>
                  </a:outerShdw>
                </a:effectLst>
              </a:rPr>
            </a:br>
            <a:r>
              <a:rPr lang="en-US" dirty="0">
                <a:solidFill>
                  <a:schemeClr val="tx1"/>
                </a:solidFill>
                <a:effectLst>
                  <a:outerShdw blurRad="38100" dist="38100" dir="2700000" algn="tl">
                    <a:srgbClr val="000000">
                      <a:alpha val="43137"/>
                    </a:srgbClr>
                  </a:outerShdw>
                </a:effectLst>
              </a:rPr>
              <a:t>Results</a:t>
            </a:r>
            <a:endParaRPr lang="en-US" b="0" i="0" kern="1200" dirty="0">
              <a:solidFill>
                <a:schemeClr val="tx1"/>
              </a:solidFill>
              <a:effectLst>
                <a:outerShdw blurRad="38100" dist="38100" dir="2700000" algn="tl">
                  <a:srgbClr val="000000">
                    <a:alpha val="43137"/>
                  </a:srgbClr>
                </a:outerShdw>
              </a:effectLst>
              <a:latin typeface="+mj-lt"/>
              <a:ea typeface="+mj-ea"/>
              <a:cs typeface="+mj-cs"/>
            </a:endParaRPr>
          </a:p>
        </p:txBody>
      </p:sp>
      <p:sp>
        <p:nvSpPr>
          <p:cNvPr id="16" name="Rectangle 15">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AA4EBE0B-49F1-4DCE-A9B2-F2DFE7392A82}"/>
              </a:ext>
            </a:extLst>
          </p:cNvPr>
          <p:cNvSpPr>
            <a:spLocks noGrp="1"/>
          </p:cNvSpPr>
          <p:nvPr>
            <p:ph type="sldNum" sz="quarter" idx="12"/>
          </p:nvPr>
        </p:nvSpPr>
        <p:spPr>
          <a:xfrm>
            <a:off x="10352540" y="295729"/>
            <a:ext cx="838199" cy="767687"/>
          </a:xfrm>
        </p:spPr>
        <p:txBody>
          <a:bodyPr>
            <a:normAutofit/>
          </a:bodyPr>
          <a:lstStyle/>
          <a:p>
            <a:pPr>
              <a:spcAft>
                <a:spcPts val="600"/>
              </a:spcAft>
            </a:pPr>
            <a:fld id="{4DB79253-B489-4DF6-8E27-FFE2D6D45E55}" type="slidenum">
              <a:rPr lang="en-US" smtClean="0"/>
              <a:pPr>
                <a:spcAft>
                  <a:spcPts val="600"/>
                </a:spcAft>
              </a:pPr>
              <a:t>4</a:t>
            </a:fld>
            <a:endParaRPr lang="en-US"/>
          </a:p>
        </p:txBody>
      </p:sp>
      <p:sp>
        <p:nvSpPr>
          <p:cNvPr id="4" name="Footer Placeholder 3">
            <a:extLst>
              <a:ext uri="{FF2B5EF4-FFF2-40B4-BE49-F238E27FC236}">
                <a16:creationId xmlns:a16="http://schemas.microsoft.com/office/drawing/2014/main" id="{3E4AFCAC-0465-4403-B4EC-1A1EC03861DA}"/>
              </a:ext>
            </a:extLst>
          </p:cNvPr>
          <p:cNvSpPr>
            <a:spLocks noGrp="1"/>
          </p:cNvSpPr>
          <p:nvPr>
            <p:ph type="ftr" sz="quarter" idx="11"/>
          </p:nvPr>
        </p:nvSpPr>
        <p:spPr>
          <a:xfrm>
            <a:off x="4819489" y="6355080"/>
            <a:ext cx="4143536" cy="304801"/>
          </a:xfrm>
        </p:spPr>
        <p:txBody>
          <a:bodyPr anchor="ctr">
            <a:normAutofit/>
          </a:bodyPr>
          <a:lstStyle/>
          <a:p>
            <a:pPr>
              <a:spcAft>
                <a:spcPts val="600"/>
              </a:spcAft>
            </a:pPr>
            <a:r>
              <a:rPr lang="en-US">
                <a:solidFill>
                  <a:schemeClr val="tx1">
                    <a:alpha val="60000"/>
                  </a:schemeClr>
                </a:solidFill>
              </a:rPr>
              <a:t>BAIL AND THE LAW</a:t>
            </a:r>
          </a:p>
        </p:txBody>
      </p:sp>
      <p:sp>
        <p:nvSpPr>
          <p:cNvPr id="8" name="Content Placeholder 2">
            <a:extLst>
              <a:ext uri="{FF2B5EF4-FFF2-40B4-BE49-F238E27FC236}">
                <a16:creationId xmlns:a16="http://schemas.microsoft.com/office/drawing/2014/main" id="{BA545C81-A82A-491B-A30E-A7B6D99ABF92}"/>
              </a:ext>
            </a:extLst>
          </p:cNvPr>
          <p:cNvSpPr>
            <a:spLocks noGrp="1"/>
          </p:cNvSpPr>
          <p:nvPr>
            <p:ph idx="1"/>
          </p:nvPr>
        </p:nvSpPr>
        <p:spPr>
          <a:xfrm>
            <a:off x="3990965" y="931817"/>
            <a:ext cx="6294448" cy="4836581"/>
          </a:xfrm>
        </p:spPr>
        <p:txBody>
          <a:bodyPr>
            <a:noAutofit/>
          </a:bodyPr>
          <a:lstStyle/>
          <a:p>
            <a:pPr>
              <a:lnSpc>
                <a:spcPct val="90000"/>
              </a:lnSpc>
            </a:pPr>
            <a:r>
              <a:rPr lang="en-US" sz="1800" dirty="0">
                <a:effectLst>
                  <a:outerShdw blurRad="38100" dist="38100" dir="2700000" algn="tl">
                    <a:srgbClr val="000000">
                      <a:alpha val="43137"/>
                    </a:srgbClr>
                  </a:outerShdw>
                </a:effectLst>
              </a:rPr>
              <a:t>Dismissal following defendant’s agreement to end or amend certain practices, like the use of financial bail</a:t>
            </a:r>
          </a:p>
          <a:p>
            <a:pPr>
              <a:lnSpc>
                <a:spcPct val="90000"/>
              </a:lnSpc>
            </a:pPr>
            <a:r>
              <a:rPr lang="en-US" sz="1800" dirty="0">
                <a:effectLst>
                  <a:outerShdw blurRad="38100" dist="38100" dir="2700000" algn="tl">
                    <a:srgbClr val="000000">
                      <a:alpha val="43137"/>
                    </a:srgbClr>
                  </a:outerShdw>
                </a:effectLst>
              </a:rPr>
              <a:t>Declaratory Relief or Injunctions</a:t>
            </a:r>
          </a:p>
          <a:p>
            <a:pPr>
              <a:lnSpc>
                <a:spcPct val="90000"/>
              </a:lnSpc>
            </a:pPr>
            <a:r>
              <a:rPr lang="en-US" sz="1800" dirty="0">
                <a:effectLst>
                  <a:outerShdw blurRad="38100" dist="38100" dir="2700000" algn="tl">
                    <a:srgbClr val="000000">
                      <a:alpha val="43137"/>
                    </a:srgbClr>
                  </a:outerShdw>
                </a:effectLst>
              </a:rPr>
              <a:t>Fees and costs. In Harris County:</a:t>
            </a:r>
          </a:p>
          <a:p>
            <a:pPr lvl="1">
              <a:lnSpc>
                <a:spcPct val="90000"/>
              </a:lnSpc>
            </a:pPr>
            <a:r>
              <a:rPr lang="en-US" dirty="0">
                <a:effectLst>
                  <a:outerShdw blurRad="38100" dist="38100" dir="2700000" algn="tl">
                    <a:srgbClr val="000000">
                      <a:alpha val="43137"/>
                    </a:srgbClr>
                  </a:outerShdw>
                </a:effectLst>
              </a:rPr>
              <a:t>$3,725,231.00 in fees and $114,832.54 in costs to Civil Rights Corps;</a:t>
            </a:r>
          </a:p>
          <a:p>
            <a:pPr lvl="1">
              <a:lnSpc>
                <a:spcPct val="90000"/>
              </a:lnSpc>
            </a:pPr>
            <a:r>
              <a:rPr lang="en-US" dirty="0">
                <a:effectLst>
                  <a:outerShdw blurRad="38100" dist="38100" dir="2700000" algn="tl">
                    <a:srgbClr val="000000">
                      <a:alpha val="43137"/>
                    </a:srgbClr>
                  </a:outerShdw>
                </a:effectLst>
              </a:rPr>
              <a:t>$2,161,262.00 in fees (to be forgone) and $30,214.86 in costs to Susman Godfrey L.L.P.;</a:t>
            </a:r>
          </a:p>
          <a:p>
            <a:pPr lvl="1">
              <a:lnSpc>
                <a:spcPct val="90000"/>
              </a:lnSpc>
            </a:pPr>
            <a:r>
              <a:rPr lang="en-US" dirty="0">
                <a:effectLst>
                  <a:outerShdw blurRad="38100" dist="38100" dir="2700000" algn="tl">
                    <a:srgbClr val="000000">
                      <a:alpha val="43137"/>
                    </a:srgbClr>
                  </a:outerShdw>
                </a:effectLst>
              </a:rPr>
              <a:t>$632,453.00 in fees to Wilmer Cutler Pickering Hale and Dorr LLP; and</a:t>
            </a:r>
          </a:p>
          <a:p>
            <a:pPr lvl="1">
              <a:lnSpc>
                <a:spcPct val="90000"/>
              </a:lnSpc>
            </a:pPr>
            <a:r>
              <a:rPr lang="en-US" dirty="0">
                <a:effectLst>
                  <a:outerShdw blurRad="38100" dist="38100" dir="2700000" algn="tl">
                    <a:srgbClr val="000000">
                      <a:alpha val="43137"/>
                    </a:srgbClr>
                  </a:outerShdw>
                </a:effectLst>
              </a:rPr>
              <a:t>$182,715.90 in fees and $5,378.00 in costs to the Texas Fair Defense Project.</a:t>
            </a:r>
          </a:p>
        </p:txBody>
      </p:sp>
    </p:spTree>
    <p:extLst>
      <p:ext uri="{BB962C8B-B14F-4D97-AF65-F5344CB8AC3E}">
        <p14:creationId xmlns:p14="http://schemas.microsoft.com/office/powerpoint/2010/main" val="73704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5</a:t>
            </a:fld>
            <a:endParaRPr lang="en-US"/>
          </a:p>
        </p:txBody>
      </p:sp>
      <p:sp>
        <p:nvSpPr>
          <p:cNvPr id="7" name="Rectangle 6">
            <a:extLst>
              <a:ext uri="{FF2B5EF4-FFF2-40B4-BE49-F238E27FC236}">
                <a16:creationId xmlns:a16="http://schemas.microsoft.com/office/drawing/2014/main" id="{B019A5C2-74BD-4613-B4B6-5E445A1963A0}"/>
              </a:ext>
            </a:extLst>
          </p:cNvPr>
          <p:cNvSpPr/>
          <p:nvPr/>
        </p:nvSpPr>
        <p:spPr>
          <a:xfrm>
            <a:off x="2136914" y="4111730"/>
            <a:ext cx="7623312" cy="400110"/>
          </a:xfrm>
          <a:prstGeom prst="rect">
            <a:avLst/>
          </a:prstGeom>
        </p:spPr>
        <p:txBody>
          <a:bodyPr wrap="square">
            <a:spAutoFit/>
          </a:bodyPr>
          <a:lstStyle/>
          <a:p>
            <a:pPr algn="r"/>
            <a:r>
              <a:rPr lang="en-US" sz="200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a:t>
            </a:r>
            <a:endParaRPr lang="en-US" sz="2000" dirty="0">
              <a:effectLst>
                <a:outerShdw blurRad="38100" dist="38100" dir="2700000" algn="tl">
                  <a:srgbClr val="000000">
                    <a:alpha val="43137"/>
                  </a:srgbClr>
                </a:outerShdw>
              </a:effectLst>
            </a:endParaRPr>
          </a:p>
        </p:txBody>
      </p:sp>
      <p:graphicFrame>
        <p:nvGraphicFramePr>
          <p:cNvPr id="6" name="Table 6">
            <a:extLst>
              <a:ext uri="{FF2B5EF4-FFF2-40B4-BE49-F238E27FC236}">
                <a16:creationId xmlns:a16="http://schemas.microsoft.com/office/drawing/2014/main" id="{D942ACD3-BDC8-4799-A99A-41D0357A5150}"/>
              </a:ext>
            </a:extLst>
          </p:cNvPr>
          <p:cNvGraphicFramePr>
            <a:graphicFrameLocks noGrp="1"/>
          </p:cNvGraphicFramePr>
          <p:nvPr>
            <p:extLst>
              <p:ext uri="{D42A27DB-BD31-4B8C-83A1-F6EECF244321}">
                <p14:modId xmlns:p14="http://schemas.microsoft.com/office/powerpoint/2010/main" val="2476411243"/>
              </p:ext>
            </p:extLst>
          </p:nvPr>
        </p:nvGraphicFramePr>
        <p:xfrm>
          <a:off x="784458" y="1608849"/>
          <a:ext cx="9393660" cy="3108960"/>
        </p:xfrm>
        <a:graphic>
          <a:graphicData uri="http://schemas.openxmlformats.org/drawingml/2006/table">
            <a:tbl>
              <a:tblPr firstRow="1" bandRow="1">
                <a:tableStyleId>{616DA210-FB5B-4158-B5E0-FEB733F419BA}</a:tableStyleId>
              </a:tblPr>
              <a:tblGrid>
                <a:gridCol w="9393660">
                  <a:extLst>
                    <a:ext uri="{9D8B030D-6E8A-4147-A177-3AD203B41FA5}">
                      <a16:colId xmlns:a16="http://schemas.microsoft.com/office/drawing/2014/main" val="2899086869"/>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“Poor people in Detroit are routinely jailed because they cannot afford bail. Meanwhile, similarly situated individuals who can afford bail are routinely released. This unnecessary, unconstitutional, and costly discrimination against indigent people accused of crimes in Detroit is the result of the 36th District Court’s policy and practice of making no inquiry whatsoever into an arrestee’s ability to pay before imposing bail requirements.”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b="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pPr algn="r"/>
                      <a:r>
                        <a:rPr lang="en-US" sz="1800" b="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UNITED STATES DISTRICT COURT FOR THE </a:t>
                      </a:r>
                    </a:p>
                    <a:p>
                      <a:pPr algn="r"/>
                      <a:r>
                        <a:rPr lang="en-US" sz="1800" b="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EASTERN DISTRICT OF MICHIGAN, SOUTHERN DIVISION</a:t>
                      </a:r>
                    </a:p>
                    <a:p>
                      <a:pPr algn="r"/>
                      <a:r>
                        <a:rPr lang="en-US" sz="1800" b="0"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rPr>
                        <a:t> Case 2:19-cv-11076-LJM-EAS ECF No. 1 (04/14/19)</a:t>
                      </a:r>
                      <a:endParaRPr lang="en-US" sz="1800" b="0" i="1" dirty="0">
                        <a:effectLst>
                          <a:outerShdw blurRad="38100" dist="38100" dir="2700000" algn="tl">
                            <a:srgbClr val="000000">
                              <a:alpha val="43137"/>
                            </a:srgbClr>
                          </a:outerShdw>
                        </a:effectLst>
                        <a:ea typeface="Calibri" panose="020F0502020204030204" pitchFamily="34" charset="0"/>
                        <a:cs typeface="Times New Roman" panose="02020603050405020304" pitchFamily="18" charset="0"/>
                      </a:endParaRPr>
                    </a:p>
                    <a:p>
                      <a:endParaRPr lang="en-US" b="0" dirty="0">
                        <a:effectLst>
                          <a:outerShdw blurRad="38100" dist="38100" dir="2700000" algn="tl">
                            <a:srgbClr val="000000">
                              <a:alpha val="43137"/>
                            </a:srgbClr>
                          </a:outerShdw>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234310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DDBA86CC-34C3-43C1-B328-62490FE69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145784-0ADF-4659-B6AC-2ADB08BE2F48}"/>
              </a:ext>
            </a:extLst>
          </p:cNvPr>
          <p:cNvSpPr>
            <a:spLocks noGrp="1"/>
          </p:cNvSpPr>
          <p:nvPr>
            <p:ph type="title"/>
          </p:nvPr>
        </p:nvSpPr>
        <p:spPr>
          <a:xfrm>
            <a:off x="653143" y="1645920"/>
            <a:ext cx="3522879" cy="4470821"/>
          </a:xfrm>
        </p:spPr>
        <p:txBody>
          <a:bodyPr vert="horz" lIns="91440" tIns="45720" rIns="91440" bIns="45720" rtlCol="0" anchor="t">
            <a:normAutofit/>
          </a:bodyPr>
          <a:lstStyle/>
          <a:p>
            <a:pPr algn="r"/>
            <a:r>
              <a:rPr lang="en-US" b="0" i="0" kern="1200" dirty="0">
                <a:solidFill>
                  <a:schemeClr val="tx1"/>
                </a:solidFill>
                <a:effectLst>
                  <a:outerShdw blurRad="38100" dist="38100" dir="2700000" algn="tl">
                    <a:srgbClr val="000000">
                      <a:alpha val="43137"/>
                    </a:srgbClr>
                  </a:outerShdw>
                </a:effectLst>
                <a:latin typeface="+mj-lt"/>
                <a:ea typeface="+mj-ea"/>
                <a:cs typeface="+mj-cs"/>
              </a:rPr>
              <a:t>Major Issues Addressed</a:t>
            </a:r>
          </a:p>
        </p:txBody>
      </p:sp>
      <p:sp>
        <p:nvSpPr>
          <p:cNvPr id="9" name="Rectangle 12">
            <a:extLst>
              <a:ext uri="{FF2B5EF4-FFF2-40B4-BE49-F238E27FC236}">
                <a16:creationId xmlns:a16="http://schemas.microsoft.com/office/drawing/2014/main" id="{9CF4C9D6-90BC-48A0-91E8-0F0373CA1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 name="Slide Number Placeholder 4">
            <a:extLst>
              <a:ext uri="{FF2B5EF4-FFF2-40B4-BE49-F238E27FC236}">
                <a16:creationId xmlns:a16="http://schemas.microsoft.com/office/drawing/2014/main" id="{ABB72D6C-179E-4D4F-9BFB-5D948B28A49D}"/>
              </a:ext>
            </a:extLst>
          </p:cNvPr>
          <p:cNvSpPr>
            <a:spLocks noGrp="1"/>
          </p:cNvSpPr>
          <p:nvPr>
            <p:ph type="sldNum" sz="quarter" idx="12"/>
          </p:nvPr>
        </p:nvSpPr>
        <p:spPr>
          <a:xfrm>
            <a:off x="10352540" y="295729"/>
            <a:ext cx="838199" cy="767687"/>
          </a:xfrm>
        </p:spPr>
        <p:txBody>
          <a:bodyPr vert="horz" lIns="91440" tIns="45720" rIns="91440" bIns="45720" rtlCol="0" anchor="b">
            <a:normAutofit/>
          </a:bodyPr>
          <a:lstStyle/>
          <a:p>
            <a:pPr>
              <a:spcAft>
                <a:spcPts val="600"/>
              </a:spcAft>
            </a:pPr>
            <a:fld id="{4DB79253-B489-4DF6-8E27-FFE2D6D45E55}" type="slidenum">
              <a:rPr lang="en-US" b="0" i="0" kern="1200" dirty="0">
                <a:solidFill>
                  <a:schemeClr val="tx1">
                    <a:tint val="75000"/>
                  </a:schemeClr>
                </a:solidFill>
                <a:latin typeface="+mn-lt"/>
                <a:ea typeface="+mn-ea"/>
                <a:cs typeface="+mn-cs"/>
              </a:rPr>
              <a:pPr>
                <a:spcAft>
                  <a:spcPts val="600"/>
                </a:spcAft>
              </a:pPr>
              <a:t>6</a:t>
            </a:fld>
            <a:endParaRPr lang="en-US" b="0" i="0" kern="1200" dirty="0">
              <a:solidFill>
                <a:schemeClr val="tx1">
                  <a:tint val="75000"/>
                </a:schemeClr>
              </a:solidFill>
              <a:latin typeface="+mn-lt"/>
              <a:ea typeface="+mn-ea"/>
              <a:cs typeface="+mn-cs"/>
            </a:endParaRPr>
          </a:p>
        </p:txBody>
      </p:sp>
      <p:sp>
        <p:nvSpPr>
          <p:cNvPr id="4" name="Footer Placeholder 3">
            <a:extLst>
              <a:ext uri="{FF2B5EF4-FFF2-40B4-BE49-F238E27FC236}">
                <a16:creationId xmlns:a16="http://schemas.microsoft.com/office/drawing/2014/main" id="{D2863BC5-5CAF-44F8-859F-AD7AE7266208}"/>
              </a:ext>
            </a:extLst>
          </p:cNvPr>
          <p:cNvSpPr>
            <a:spLocks noGrp="1"/>
          </p:cNvSpPr>
          <p:nvPr>
            <p:ph type="ftr" sz="quarter" idx="11"/>
          </p:nvPr>
        </p:nvSpPr>
        <p:spPr>
          <a:xfrm>
            <a:off x="4819489" y="6355080"/>
            <a:ext cx="4143536" cy="304801"/>
          </a:xfrm>
        </p:spPr>
        <p:txBody>
          <a:bodyPr vert="horz" lIns="91440" tIns="45720" rIns="91440" bIns="45720" rtlCol="0" anchor="ctr">
            <a:normAutofit/>
          </a:bodyPr>
          <a:lstStyle/>
          <a:p>
            <a:pPr>
              <a:spcAft>
                <a:spcPts val="600"/>
              </a:spcAft>
            </a:pPr>
            <a:r>
              <a:rPr lang="en-US" b="0" i="0" kern="1200" dirty="0">
                <a:solidFill>
                  <a:schemeClr val="tx1">
                    <a:alpha val="60000"/>
                  </a:schemeClr>
                </a:solidFill>
                <a:latin typeface="+mn-lt"/>
                <a:ea typeface="+mn-ea"/>
                <a:cs typeface="+mn-cs"/>
              </a:rPr>
              <a:t>BAIL AND THE LAW</a:t>
            </a:r>
          </a:p>
        </p:txBody>
      </p:sp>
      <p:sp>
        <p:nvSpPr>
          <p:cNvPr id="6" name="Rectangle 1">
            <a:extLst>
              <a:ext uri="{FF2B5EF4-FFF2-40B4-BE49-F238E27FC236}">
                <a16:creationId xmlns:a16="http://schemas.microsoft.com/office/drawing/2014/main" id="{95E20925-374A-4346-9F82-9514BD591119}"/>
              </a:ext>
            </a:extLst>
          </p:cNvPr>
          <p:cNvSpPr>
            <a:spLocks noChangeArrowheads="1"/>
          </p:cNvSpPr>
          <p:nvPr/>
        </p:nvSpPr>
        <p:spPr bwMode="auto">
          <a:xfrm>
            <a:off x="4477191" y="934901"/>
            <a:ext cx="6294448" cy="4988197"/>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Autofit/>
          </a:bodyPr>
          <a:lstStyle/>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Bail decisions are release decisions</a:t>
            </a:r>
          </a:p>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Reasonable bail must:</a:t>
            </a:r>
          </a:p>
          <a:p>
            <a:pPr marL="914400" lvl="1" indent="-457200" fontAlgn="base">
              <a:spcBef>
                <a:spcPts val="1000"/>
              </a:spcBef>
              <a:buClr>
                <a:schemeClr val="bg2">
                  <a:lumMod val="40000"/>
                  <a:lumOff val="60000"/>
                </a:schemeClr>
              </a:buClr>
              <a:buSzPct val="80000"/>
              <a:buFont typeface="Wingdings 3" charset="2"/>
              <a:buChar char=""/>
            </a:pPr>
            <a:r>
              <a:rPr lang="en-US" altLang="en-US" dirty="0">
                <a:effectLst>
                  <a:outerShdw blurRad="38100" dist="38100" dir="2700000" algn="tl">
                    <a:srgbClr val="000000">
                      <a:alpha val="43137"/>
                    </a:srgbClr>
                  </a:outerShdw>
                </a:effectLst>
                <a:latin typeface="+mj-lt"/>
                <a:ea typeface="+mj-ea"/>
                <a:cs typeface="+mj-cs"/>
              </a:rPr>
              <a:t>Consider the defendant’s ability to pay</a:t>
            </a:r>
          </a:p>
          <a:p>
            <a:pPr marL="914400" lvl="1" indent="-457200" fontAlgn="base">
              <a:spcBef>
                <a:spcPts val="1000"/>
              </a:spcBef>
              <a:buClr>
                <a:schemeClr val="bg2">
                  <a:lumMod val="40000"/>
                  <a:lumOff val="60000"/>
                </a:schemeClr>
              </a:buClr>
              <a:buSzPct val="80000"/>
              <a:buFont typeface="Wingdings 3" charset="2"/>
              <a:buChar char=""/>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Be individualized to the defendant’s risk</a:t>
            </a:r>
          </a:p>
          <a:p>
            <a:pPr marL="914400" lvl="1" indent="-457200" fontAlgn="base">
              <a:spcBef>
                <a:spcPts val="1000"/>
              </a:spcBef>
              <a:buClr>
                <a:schemeClr val="bg2">
                  <a:lumMod val="40000"/>
                  <a:lumOff val="60000"/>
                </a:schemeClr>
              </a:buClr>
              <a:buSzPct val="80000"/>
              <a:buFont typeface="Wingdings 3" charset="2"/>
              <a:buChar char=""/>
            </a:pPr>
            <a:r>
              <a:rPr lang="en-US" altLang="en-US" dirty="0">
                <a:effectLst>
                  <a:outerShdw blurRad="38100" dist="38100" dir="2700000" algn="tl">
                    <a:srgbClr val="000000">
                      <a:alpha val="43137"/>
                    </a:srgbClr>
                  </a:outerShdw>
                </a:effectLst>
                <a:latin typeface="+mj-lt"/>
                <a:ea typeface="+mj-ea"/>
                <a:cs typeface="+mj-cs"/>
              </a:rPr>
              <a:t>Not be charge-based</a:t>
            </a:r>
            <a:endPar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endParaRPr>
          </a:p>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Bail schedules are unconstitutional</a:t>
            </a:r>
          </a:p>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Due Process guarantees apply in the application of preventive detention.</a:t>
            </a:r>
          </a:p>
          <a:p>
            <a:pPr marL="457200" marR="0" lvl="0" indent="-457200" fontAlgn="base">
              <a:spcBef>
                <a:spcPts val="1000"/>
              </a:spcBef>
              <a:buClr>
                <a:schemeClr val="bg2">
                  <a:lumMod val="40000"/>
                  <a:lumOff val="60000"/>
                </a:schemeClr>
              </a:buClr>
              <a:buSzPct val="80000"/>
              <a:buFont typeface="Wingdings 3" charset="2"/>
              <a:buChar char=""/>
              <a:tabLst/>
            </a:pPr>
            <a:r>
              <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rPr>
              <a:t>Bail conditions must be tied to court appearance or public safety. Conditions imposing financial cost to the defendant may be illegal.</a:t>
            </a:r>
          </a:p>
          <a:p>
            <a:pPr marL="457200" marR="0" lvl="0" indent="-457200" fontAlgn="base">
              <a:spcBef>
                <a:spcPts val="1000"/>
              </a:spcBef>
              <a:buClr>
                <a:schemeClr val="bg2">
                  <a:lumMod val="40000"/>
                  <a:lumOff val="60000"/>
                </a:schemeClr>
              </a:buClr>
              <a:buSzPct val="80000"/>
              <a:buFont typeface="Wingdings 3" charset="2"/>
              <a:buChar char=""/>
              <a:tabLst/>
            </a:pPr>
            <a:r>
              <a:rPr lang="en-US" altLang="en-US" dirty="0">
                <a:effectLst>
                  <a:outerShdw blurRad="38100" dist="38100" dir="2700000" algn="tl">
                    <a:srgbClr val="000000">
                      <a:alpha val="43137"/>
                    </a:srgbClr>
                  </a:outerShdw>
                </a:effectLst>
                <a:latin typeface="+mj-lt"/>
                <a:ea typeface="+mj-ea"/>
                <a:cs typeface="+mj-cs"/>
              </a:rPr>
              <a:t>Jurisdictional resources are no excuse to deny rights associated with bail</a:t>
            </a:r>
            <a:endParaRPr kumimoji="0" lang="en-US" altLang="en-US" u="none" strike="noStrike" cap="none" normalizeH="0" baseline="0" dirty="0">
              <a:ln>
                <a:noFill/>
              </a:ln>
              <a:effectLst>
                <a:outerShdw blurRad="38100" dist="38100" dir="2700000" algn="tl">
                  <a:srgbClr val="000000">
                    <a:alpha val="43137"/>
                  </a:srgbClr>
                </a:outerShdw>
              </a:effectLst>
              <a:latin typeface="+mj-lt"/>
              <a:ea typeface="+mj-ea"/>
              <a:cs typeface="+mj-cs"/>
            </a:endParaRPr>
          </a:p>
        </p:txBody>
      </p:sp>
    </p:spTree>
    <p:extLst>
      <p:ext uri="{BB962C8B-B14F-4D97-AF65-F5344CB8AC3E}">
        <p14:creationId xmlns:p14="http://schemas.microsoft.com/office/powerpoint/2010/main" val="2476958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a:effectLst>
                  <a:outerShdw blurRad="38100" dist="38100" dir="2700000" algn="tl">
                    <a:srgbClr val="000000">
                      <a:alpha val="43137"/>
                    </a:srgbClr>
                  </a:outerShdw>
                </a:effectLst>
              </a:rPr>
              <a:t>Bail Decisions=Release Decisions</a:t>
            </a:r>
            <a:endParaRPr lang="en-US" dirty="0">
              <a:effectLst>
                <a:outerShdw blurRad="38100" dist="38100" dir="2700000" algn="tl">
                  <a:srgbClr val="000000">
                    <a:alpha val="43137"/>
                  </a:srgbClr>
                </a:outerShdw>
              </a:effectLst>
            </a:endParaRP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a:xfrm rot="5400000">
            <a:off x="8951573" y="3225297"/>
            <a:ext cx="3859795" cy="304801"/>
          </a:xfrm>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a:xfrm>
            <a:off x="10352540" y="295729"/>
            <a:ext cx="838199" cy="767687"/>
          </a:xfrm>
        </p:spPr>
        <p:txBody>
          <a:bodyPr/>
          <a:lstStyle/>
          <a:p>
            <a:fld id="{4DB79253-B489-4DF6-8E27-FFE2D6D45E55}" type="slidenum">
              <a:rPr lang="en-US" smtClean="0"/>
              <a:t>7</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2060766773"/>
              </p:ext>
            </p:extLst>
          </p:nvPr>
        </p:nvGraphicFramePr>
        <p:xfrm>
          <a:off x="820915" y="1523447"/>
          <a:ext cx="9531625" cy="4389120"/>
        </p:xfrm>
        <a:graphic>
          <a:graphicData uri="http://schemas.openxmlformats.org/drawingml/2006/table">
            <a:tbl>
              <a:tblPr firstRow="1" bandRow="1">
                <a:tableStyleId>{616DA210-FB5B-4158-B5E0-FEB733F419BA}</a:tableStyleId>
              </a:tblPr>
              <a:tblGrid>
                <a:gridCol w="9531625">
                  <a:extLst>
                    <a:ext uri="{9D8B030D-6E8A-4147-A177-3AD203B41FA5}">
                      <a16:colId xmlns:a16="http://schemas.microsoft.com/office/drawing/2014/main" val="2899086869"/>
                    </a:ext>
                  </a:extLst>
                </a:gridCol>
              </a:tblGrid>
              <a:tr h="370840">
                <a:tc>
                  <a:txBody>
                    <a:bodyPr/>
                    <a:lstStyle/>
                    <a:p>
                      <a:pPr marL="0" indent="0">
                        <a:buNone/>
                      </a:pPr>
                      <a:r>
                        <a:rPr lang="en-US" sz="2400" b="0" dirty="0">
                          <a:effectLst>
                            <a:outerShdw blurRad="38100" dist="38100" dir="2700000" algn="tl">
                              <a:srgbClr val="000000">
                                <a:alpha val="43137"/>
                              </a:srgbClr>
                            </a:outerShdw>
                          </a:effectLst>
                        </a:rPr>
                        <a:t>Bail Equals Release and No Bail Equals Detention. </a:t>
                      </a:r>
                    </a:p>
                    <a:p>
                      <a:pPr marL="0" indent="0">
                        <a:buNone/>
                      </a:pPr>
                      <a:endParaRPr lang="en-US" sz="2400" b="0" dirty="0">
                        <a:effectLst>
                          <a:outerShdw blurRad="38100" dist="38100" dir="2700000" algn="tl">
                            <a:srgbClr val="000000">
                              <a:alpha val="43137"/>
                            </a:srgbClr>
                          </a:outerShdw>
                        </a:effectLst>
                      </a:endParaRPr>
                    </a:p>
                    <a:p>
                      <a:pPr marL="0" indent="0">
                        <a:buNone/>
                      </a:pPr>
                      <a:r>
                        <a:rPr lang="en-US" sz="2400" b="0" dirty="0">
                          <a:effectLst>
                            <a:outerShdw blurRad="38100" dist="38100" dir="2700000" algn="tl">
                              <a:srgbClr val="000000">
                                <a:alpha val="43137"/>
                              </a:srgbClr>
                            </a:outerShdw>
                          </a:effectLst>
                        </a:rPr>
                        <a:t>If a person fails to gain release as a result of a financial condition, that is unintended preventive detention. Preventive detention without due process is unconstitutional. Therefore using financial bail as a method to detain defendants without a detention hearing is unconstitutional</a:t>
                      </a:r>
                    </a:p>
                    <a:p>
                      <a:pPr marL="0" indent="0">
                        <a:buNone/>
                      </a:pPr>
                      <a:endParaRPr lang="en-US" sz="2400" b="0" dirty="0">
                        <a:effectLst>
                          <a:outerShdw blurRad="38100" dist="38100" dir="2700000" algn="tl">
                            <a:srgbClr val="000000">
                              <a:alpha val="43137"/>
                            </a:srgbClr>
                          </a:outerShdw>
                        </a:effectLst>
                      </a:endParaRPr>
                    </a:p>
                    <a:p>
                      <a:pPr marL="0" indent="0" algn="r">
                        <a:buNone/>
                      </a:pPr>
                      <a:r>
                        <a:rPr lang="en-US" sz="2400" b="0" dirty="0">
                          <a:effectLst>
                            <a:outerShdw blurRad="38100" dist="38100" dir="2700000" algn="tl">
                              <a:srgbClr val="000000">
                                <a:alpha val="43137"/>
                              </a:srgbClr>
                            </a:outerShdw>
                          </a:effectLst>
                        </a:rPr>
                        <a:t>Tim Schnacke: </a:t>
                      </a:r>
                    </a:p>
                    <a:p>
                      <a:pPr marL="0" indent="0" algn="r">
                        <a:buNone/>
                      </a:pPr>
                      <a:r>
                        <a:rPr lang="en-US" sz="2400" b="0" dirty="0">
                          <a:effectLst>
                            <a:outerShdw blurRad="38100" dist="38100" dir="2700000" algn="tl">
                              <a:srgbClr val="000000">
                                <a:alpha val="43137"/>
                              </a:srgbClr>
                            </a:outerShdw>
                          </a:effectLst>
                        </a:rPr>
                        <a:t>Fundamentals of Bail: A Resource Guide for Pretrial Practitioners and a Framework for American Pretrial Reform</a:t>
                      </a:r>
                    </a:p>
                    <a:p>
                      <a:endParaRPr lang="en-US" b="0" dirty="0">
                        <a:effectLst>
                          <a:outerShdw blurRad="38100" dist="38100" dir="2700000" algn="tl">
                            <a:srgbClr val="000000">
                              <a:alpha val="43137"/>
                            </a:srgbClr>
                          </a:outerShdw>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115040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a:effectLst>
                  <a:outerShdw blurRad="38100" dist="38100" dir="2700000" algn="tl">
                    <a:srgbClr val="000000">
                      <a:alpha val="43137"/>
                    </a:srgbClr>
                  </a:outerShdw>
                </a:effectLst>
              </a:rPr>
              <a:t>Bail Decisions=Release Decisions</a:t>
            </a:r>
            <a:endParaRPr lang="en-US" dirty="0">
              <a:effectLst>
                <a:outerShdw blurRad="38100" dist="38100" dir="2700000" algn="tl">
                  <a:srgbClr val="000000">
                    <a:alpha val="43137"/>
                  </a:srgbClr>
                </a:outerShdw>
              </a:effectLst>
            </a:endParaRP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a:xfrm rot="5400000">
            <a:off x="8951573" y="3225297"/>
            <a:ext cx="3859795" cy="304801"/>
          </a:xfrm>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a:xfrm>
            <a:off x="10352540" y="295729"/>
            <a:ext cx="838199" cy="767687"/>
          </a:xfrm>
        </p:spPr>
        <p:txBody>
          <a:bodyPr/>
          <a:lstStyle/>
          <a:p>
            <a:fld id="{4DB79253-B489-4DF6-8E27-FFE2D6D45E55}" type="slidenum">
              <a:rPr lang="en-US" smtClean="0"/>
              <a:t>8</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extLst>
              <p:ext uri="{D42A27DB-BD31-4B8C-83A1-F6EECF244321}">
                <p14:modId xmlns:p14="http://schemas.microsoft.com/office/powerpoint/2010/main" val="3542866510"/>
              </p:ext>
            </p:extLst>
          </p:nvPr>
        </p:nvGraphicFramePr>
        <p:xfrm>
          <a:off x="670062" y="1573143"/>
          <a:ext cx="9531625" cy="3931920"/>
        </p:xfrm>
        <a:graphic>
          <a:graphicData uri="http://schemas.openxmlformats.org/drawingml/2006/table">
            <a:tbl>
              <a:tblPr firstRow="1" bandRow="1">
                <a:tableStyleId>{616DA210-FB5B-4158-B5E0-FEB733F419BA}</a:tableStyleId>
              </a:tblPr>
              <a:tblGrid>
                <a:gridCol w="9531625">
                  <a:extLst>
                    <a:ext uri="{9D8B030D-6E8A-4147-A177-3AD203B41FA5}">
                      <a16:colId xmlns:a16="http://schemas.microsoft.com/office/drawing/2014/main" val="2899086869"/>
                    </a:ext>
                  </a:extLst>
                </a:gridCol>
              </a:tblGrid>
              <a:tr h="370840">
                <a:tc>
                  <a:txBody>
                    <a:bodyPr/>
                    <a:lstStyle/>
                    <a:p>
                      <a:r>
                        <a:rPr lang="en-US" sz="1800" b="0" kern="1200" dirty="0">
                          <a:effectLst/>
                        </a:rPr>
                        <a:t>After its review, the Supreme Court found that defendant presented the district court with uncontroverted evidence demonstrating that nonmonetary conditions of pretrial release were sufficient to reasonably assure that Defendant was not likely to pose a flight or safety risk. Despite this evidence, the district court ordered that Defendant be held in jail unless he posted a $250,000 cash or surety bond, based solely on the nature and seriousness of the charged offense. The Court concluded that the district court erred by requiring a $250,000 bond when the evidence demonstrated that less restrictive conditions of pretrial release would be sufficient. The Court therefore reversed the district court’s pretrial release order and instructed the district court to release Defendant on appropriate nonmonetary conditions.</a:t>
                      </a:r>
                    </a:p>
                    <a:p>
                      <a:endParaRPr lang="en-US" sz="1800" b="0" kern="1200" dirty="0">
                        <a:effectLst/>
                      </a:endParaRPr>
                    </a:p>
                    <a:p>
                      <a:pPr algn="r"/>
                      <a:r>
                        <a:rPr lang="en-US" sz="1800" b="0" kern="1200" dirty="0">
                          <a:effectLst/>
                        </a:rPr>
                        <a:t>CASE SUMMARY, STATE V. BROWN</a:t>
                      </a:r>
                    </a:p>
                    <a:p>
                      <a:pPr algn="r"/>
                      <a:r>
                        <a:rPr lang="en-US" sz="1800" b="0" kern="1200" dirty="0">
                          <a:effectLst/>
                        </a:rPr>
                        <a:t>NEW MEXICO SUPREME COURT</a:t>
                      </a:r>
                    </a:p>
                    <a:p>
                      <a:pPr algn="r"/>
                      <a:r>
                        <a:rPr lang="en-US" sz="1800" b="0" kern="1200" dirty="0">
                          <a:effectLst/>
                        </a:rPr>
                        <a:t>CASE NO. 34,531</a:t>
                      </a:r>
                      <a:endParaRPr lang="en-US" b="0" dirty="0">
                        <a:effectLst/>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21122658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C31C98-966C-40E8-830C-A62165BF2561}"/>
              </a:ext>
            </a:extLst>
          </p:cNvPr>
          <p:cNvSpPr>
            <a:spLocks noGrp="1"/>
          </p:cNvSpPr>
          <p:nvPr>
            <p:ph type="title"/>
          </p:nvPr>
        </p:nvSpPr>
        <p:spPr>
          <a:xfrm>
            <a:off x="646111" y="442778"/>
            <a:ext cx="9404723" cy="1400530"/>
          </a:xfrm>
        </p:spPr>
        <p:txBody>
          <a:bodyPr/>
          <a:lstStyle/>
          <a:p>
            <a:r>
              <a:rPr lang="en-US" dirty="0">
                <a:effectLst>
                  <a:outerShdw blurRad="38100" dist="38100" dir="2700000" algn="tl">
                    <a:srgbClr val="000000">
                      <a:alpha val="43137"/>
                    </a:srgbClr>
                  </a:outerShdw>
                </a:effectLst>
              </a:rPr>
              <a:t>Reasonable Bail: Ability to Pay </a:t>
            </a:r>
          </a:p>
        </p:txBody>
      </p:sp>
      <p:sp>
        <p:nvSpPr>
          <p:cNvPr id="4" name="Footer Placeholder 3">
            <a:extLst>
              <a:ext uri="{FF2B5EF4-FFF2-40B4-BE49-F238E27FC236}">
                <a16:creationId xmlns:a16="http://schemas.microsoft.com/office/drawing/2014/main" id="{2681AE0F-2120-4D08-AD36-BA0DAA92D766}"/>
              </a:ext>
            </a:extLst>
          </p:cNvPr>
          <p:cNvSpPr>
            <a:spLocks noGrp="1"/>
          </p:cNvSpPr>
          <p:nvPr>
            <p:ph type="ftr" sz="quarter" idx="11"/>
          </p:nvPr>
        </p:nvSpPr>
        <p:spPr/>
        <p:txBody>
          <a:bodyPr/>
          <a:lstStyle/>
          <a:p>
            <a:r>
              <a:rPr lang="en-US"/>
              <a:t>BAIL AND THE LAW</a:t>
            </a:r>
          </a:p>
        </p:txBody>
      </p:sp>
      <p:sp>
        <p:nvSpPr>
          <p:cNvPr id="5" name="Slide Number Placeholder 4">
            <a:extLst>
              <a:ext uri="{FF2B5EF4-FFF2-40B4-BE49-F238E27FC236}">
                <a16:creationId xmlns:a16="http://schemas.microsoft.com/office/drawing/2014/main" id="{E056AF74-A798-4E57-A222-2C2C91C41B5C}"/>
              </a:ext>
            </a:extLst>
          </p:cNvPr>
          <p:cNvSpPr>
            <a:spLocks noGrp="1"/>
          </p:cNvSpPr>
          <p:nvPr>
            <p:ph type="sldNum" sz="quarter" idx="12"/>
          </p:nvPr>
        </p:nvSpPr>
        <p:spPr/>
        <p:txBody>
          <a:bodyPr/>
          <a:lstStyle/>
          <a:p>
            <a:fld id="{4DB79253-B489-4DF6-8E27-FFE2D6D45E55}" type="slidenum">
              <a:rPr lang="en-US" smtClean="0"/>
              <a:t>9</a:t>
            </a:fld>
            <a:endParaRPr lang="en-US"/>
          </a:p>
        </p:txBody>
      </p:sp>
      <p:graphicFrame>
        <p:nvGraphicFramePr>
          <p:cNvPr id="6" name="Table 6">
            <a:extLst>
              <a:ext uri="{FF2B5EF4-FFF2-40B4-BE49-F238E27FC236}">
                <a16:creationId xmlns:a16="http://schemas.microsoft.com/office/drawing/2014/main" id="{B194C981-4F18-4771-89B0-24CBC2646EFE}"/>
              </a:ext>
            </a:extLst>
          </p:cNvPr>
          <p:cNvGraphicFramePr>
            <a:graphicFrameLocks noGrp="1"/>
          </p:cNvGraphicFramePr>
          <p:nvPr/>
        </p:nvGraphicFramePr>
        <p:xfrm>
          <a:off x="703300" y="1905733"/>
          <a:ext cx="10068339" cy="2286000"/>
        </p:xfrm>
        <a:graphic>
          <a:graphicData uri="http://schemas.openxmlformats.org/drawingml/2006/table">
            <a:tbl>
              <a:tblPr firstRow="1" bandRow="1">
                <a:tableStyleId>{616DA210-FB5B-4158-B5E0-FEB733F419BA}</a:tableStyleId>
              </a:tblPr>
              <a:tblGrid>
                <a:gridCol w="10068339">
                  <a:extLst>
                    <a:ext uri="{9D8B030D-6E8A-4147-A177-3AD203B41FA5}">
                      <a16:colId xmlns:a16="http://schemas.microsoft.com/office/drawing/2014/main" val="2899086869"/>
                    </a:ext>
                  </a:extLst>
                </a:gridCol>
              </a:tblGrid>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0" i="1" kern="1200" dirty="0">
                          <a:solidFill>
                            <a:schemeClr val="tx1"/>
                          </a:solidFill>
                          <a:effectLst>
                            <a:outerShdw blurRad="38100" dist="38100" dir="2700000" algn="tl">
                              <a:srgbClr val="000000">
                                <a:alpha val="43137"/>
                              </a:srgbClr>
                            </a:outerShdw>
                          </a:effectLst>
                          <a:latin typeface="+mn-lt"/>
                          <a:ea typeface="+mn-ea"/>
                          <a:cs typeface="+mn-cs"/>
                        </a:rPr>
                        <a:t>“While imposing bail under appropriate circumstances clearly serves an important and perhaps even compelling governmental objective, the failure to consider the economic status of a defendant does not serve that interest nor does the consideration of economic status impede that interest." </a:t>
                      </a:r>
                    </a:p>
                    <a:p>
                      <a:endParaRPr lang="en-US" dirty="0">
                        <a:effectLst>
                          <a:outerShdw blurRad="38100" dist="38100" dir="2700000" algn="tl">
                            <a:srgbClr val="000000">
                              <a:alpha val="43137"/>
                            </a:srgbClr>
                          </a:outerShdw>
                        </a:effectLst>
                      </a:endParaRP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PEOPLE OF NEW YORK V. ANDERSON</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INDEX NO. 90/2018</a:t>
                      </a:r>
                    </a:p>
                    <a:p>
                      <a:pPr algn="r"/>
                      <a:r>
                        <a:rPr lang="en-US" sz="1800" b="0" kern="1200" dirty="0">
                          <a:solidFill>
                            <a:schemeClr val="tx1"/>
                          </a:solidFill>
                          <a:effectLst>
                            <a:outerShdw blurRad="38100" dist="38100" dir="2700000" algn="tl">
                              <a:srgbClr val="000000">
                                <a:alpha val="43137"/>
                              </a:srgbClr>
                            </a:outerShdw>
                          </a:effectLst>
                          <a:latin typeface="+mn-lt"/>
                          <a:ea typeface="+mn-ea"/>
                          <a:cs typeface="+mn-cs"/>
                        </a:rPr>
                        <a:t>SUPREME COURT OF NEW YORK, COUNTY OF DUTCHESS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26743994"/>
                  </a:ext>
                </a:extLst>
              </a:tr>
            </a:tbl>
          </a:graphicData>
        </a:graphic>
      </p:graphicFrame>
    </p:spTree>
    <p:extLst>
      <p:ext uri="{BB962C8B-B14F-4D97-AF65-F5344CB8AC3E}">
        <p14:creationId xmlns:p14="http://schemas.microsoft.com/office/powerpoint/2010/main" val="10444216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1141</TotalTime>
  <Words>2360</Words>
  <Application>Microsoft Office PowerPoint</Application>
  <PresentationFormat>Widescreen</PresentationFormat>
  <Paragraphs>187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Ion</vt:lpstr>
      <vt:lpstr>Bail and the Law</vt:lpstr>
      <vt:lpstr>PowerPoint Presentation</vt:lpstr>
      <vt:lpstr>PowerPoint Presentation</vt:lpstr>
      <vt:lpstr>  Results</vt:lpstr>
      <vt:lpstr>PowerPoint Presentation</vt:lpstr>
      <vt:lpstr>Major Issues Addressed</vt:lpstr>
      <vt:lpstr>Bail Decisions=Release Decisions</vt:lpstr>
      <vt:lpstr>Bail Decisions=Release Decisions</vt:lpstr>
      <vt:lpstr>Reasonable Bail: Ability to Pay </vt:lpstr>
      <vt:lpstr>Reasonable Bail: Ability to Pay </vt:lpstr>
      <vt:lpstr>Reasonable Bail: Charged-based Decisions </vt:lpstr>
      <vt:lpstr>Bail Schedules </vt:lpstr>
      <vt:lpstr>Due Process-Equal Protection </vt:lpstr>
      <vt:lpstr>Due Process Protection-Detention</vt:lpstr>
      <vt:lpstr>Due Process Protection-Detention</vt:lpstr>
      <vt:lpstr>Appropriate Bail Conditions</vt:lpstr>
      <vt:lpstr>Appropriate Bail Conditions</vt:lpstr>
      <vt:lpstr>Appropriate Bail Conditions</vt:lpstr>
      <vt:lpstr>Local Resources </vt:lpstr>
      <vt:lpstr>“Lessons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Bail and the Law</dc:title>
  <dc:creator>Spurgeon Kennedy</dc:creator>
  <cp:lastModifiedBy>Spurgeon Kennedy</cp:lastModifiedBy>
  <cp:revision>2</cp:revision>
  <dcterms:created xsi:type="dcterms:W3CDTF">2019-09-21T22:19:06Z</dcterms:created>
  <dcterms:modified xsi:type="dcterms:W3CDTF">2019-09-23T15:45:55Z</dcterms:modified>
</cp:coreProperties>
</file>