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7.xml" ContentType="application/vnd.openxmlformats-officedocument.drawingml.chartshapes+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8.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9.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0.xml" ContentType="application/vnd.openxmlformats-officedocument.drawingml.chartshapes+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276" r:id="rId14"/>
    <p:sldId id="322" r:id="rId15"/>
    <p:sldId id="278" r:id="rId16"/>
    <p:sldId id="279" r:id="rId17"/>
    <p:sldId id="306" r:id="rId18"/>
    <p:sldId id="323" r:id="rId19"/>
    <p:sldId id="282" r:id="rId20"/>
    <p:sldId id="284" r:id="rId21"/>
    <p:sldId id="314" r:id="rId22"/>
    <p:sldId id="324" r:id="rId23"/>
    <p:sldId id="286" r:id="rId24"/>
    <p:sldId id="287" r:id="rId25"/>
    <p:sldId id="325" r:id="rId26"/>
    <p:sldId id="326"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88" d="100"/>
          <a:sy n="88"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9.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0.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1000'!$A$42</c:f>
              <c:strCache>
                <c:ptCount val="1"/>
                <c:pt idx="0">
                  <c:v>Albemarle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1000'!$B$41:$K$41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1000'!$B$42:$K$42</c:f>
              <c:numCache>
                <c:formatCode>General</c:formatCode>
                <c:ptCount val="10"/>
                <c:pt idx="0">
                  <c:v>11.37</c:v>
                </c:pt>
                <c:pt idx="1">
                  <c:v>11.38</c:v>
                </c:pt>
                <c:pt idx="2">
                  <c:v>10.91</c:v>
                </c:pt>
                <c:pt idx="3">
                  <c:v>11.1</c:v>
                </c:pt>
                <c:pt idx="4" formatCode="#,##0.00">
                  <c:v>10.140472023837701</c:v>
                </c:pt>
                <c:pt idx="5" formatCode="#,##0.00">
                  <c:v>10.02</c:v>
                </c:pt>
                <c:pt idx="6">
                  <c:v>9.18</c:v>
                </c:pt>
                <c:pt idx="7">
                  <c:v>10.199999999999999</c:v>
                </c:pt>
                <c:pt idx="8">
                  <c:v>9.7200000000000006</c:v>
                </c:pt>
                <c:pt idx="9">
                  <c:v>8.99</c:v>
                </c:pt>
              </c:numCache>
            </c:numRef>
          </c:val>
          <c:smooth val="0"/>
          <c:extLst>
            <c:ext xmlns:c16="http://schemas.microsoft.com/office/drawing/2014/chart" uri="{C3380CC4-5D6E-409C-BE32-E72D297353CC}">
              <c16:uniqueId val="{00000000-9C05-4DA7-81F3-25A12C40A63D}"/>
            </c:ext>
          </c:extLst>
        </c:ser>
        <c:dLbls>
          <c:showLegendKey val="0"/>
          <c:showVal val="0"/>
          <c:showCatName val="0"/>
          <c:showSerName val="0"/>
          <c:showPercent val="0"/>
          <c:showBubbleSize val="0"/>
        </c:dLbls>
        <c:smooth val="0"/>
        <c:axId val="397716111"/>
        <c:axId val="397719439"/>
      </c:lineChart>
      <c:catAx>
        <c:axId val="3977161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19439"/>
        <c:crosses val="autoZero"/>
        <c:auto val="1"/>
        <c:lblAlgn val="ctr"/>
        <c:lblOffset val="100"/>
        <c:noMultiLvlLbl val="0"/>
      </c:catAx>
      <c:valAx>
        <c:axId val="397719439"/>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161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Albemarle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vs. Comparables'!$A$14</c:f>
              <c:strCache>
                <c:ptCount val="1"/>
                <c:pt idx="0">
                  <c:v>Albemarle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vs. Comparables'!$B$13:$K$13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Comparables'!$B$14:$K$14</c:f>
              <c:numCache>
                <c:formatCode>#,##0.00</c:formatCode>
                <c:ptCount val="10"/>
                <c:pt idx="0">
                  <c:v>11.3709081959143</c:v>
                </c:pt>
                <c:pt idx="1">
                  <c:v>11.3792331428683</c:v>
                </c:pt>
                <c:pt idx="2">
                  <c:v>10.9057247823194</c:v>
                </c:pt>
                <c:pt idx="3">
                  <c:v>11.0993707818107</c:v>
                </c:pt>
                <c:pt idx="4">
                  <c:v>10.140472023837701</c:v>
                </c:pt>
                <c:pt idx="5">
                  <c:v>10.018849178714399</c:v>
                </c:pt>
                <c:pt idx="6">
                  <c:v>9.1771831478566597</c:v>
                </c:pt>
                <c:pt idx="7">
                  <c:v>10.198501667851501</c:v>
                </c:pt>
                <c:pt idx="8">
                  <c:v>9.7245465647473903</c:v>
                </c:pt>
                <c:pt idx="9">
                  <c:v>8.9928686289589592</c:v>
                </c:pt>
              </c:numCache>
            </c:numRef>
          </c:val>
          <c:smooth val="0"/>
          <c:extLst>
            <c:ext xmlns:c16="http://schemas.microsoft.com/office/drawing/2014/chart" uri="{C3380CC4-5D6E-409C-BE32-E72D297353CC}">
              <c16:uniqueId val="{00000000-55B2-42B7-8637-07D6082AC0BF}"/>
            </c:ext>
          </c:extLst>
        </c:ser>
        <c:ser>
          <c:idx val="1"/>
          <c:order val="1"/>
          <c:tx>
            <c:strRef>
              <c:f>'Albemarle vs. Comparables'!$A$15</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vs. Comparables'!$B$13:$K$13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Comparables'!$B$15:$K$15</c:f>
              <c:numCache>
                <c:formatCode>General</c:formatCode>
                <c:ptCount val="10"/>
                <c:pt idx="0">
                  <c:v>10.9</c:v>
                </c:pt>
                <c:pt idx="1">
                  <c:v>9.66</c:v>
                </c:pt>
                <c:pt idx="2">
                  <c:v>9.43</c:v>
                </c:pt>
                <c:pt idx="3">
                  <c:v>9.74</c:v>
                </c:pt>
                <c:pt idx="4">
                  <c:v>9.61</c:v>
                </c:pt>
                <c:pt idx="5">
                  <c:v>9.94</c:v>
                </c:pt>
                <c:pt idx="6">
                  <c:v>10.220000000000001</c:v>
                </c:pt>
                <c:pt idx="7">
                  <c:v>10.24</c:v>
                </c:pt>
                <c:pt idx="8">
                  <c:v>9.27</c:v>
                </c:pt>
                <c:pt idx="9">
                  <c:v>9.1199999999999992</c:v>
                </c:pt>
              </c:numCache>
            </c:numRef>
          </c:val>
          <c:smooth val="0"/>
          <c:extLst>
            <c:ext xmlns:c16="http://schemas.microsoft.com/office/drawing/2014/chart" uri="{C3380CC4-5D6E-409C-BE32-E72D297353CC}">
              <c16:uniqueId val="{00000001-55B2-42B7-8637-07D6082AC0BF}"/>
            </c:ext>
          </c:extLst>
        </c:ser>
        <c:dLbls>
          <c:showLegendKey val="0"/>
          <c:showVal val="0"/>
          <c:showCatName val="0"/>
          <c:showSerName val="0"/>
          <c:showPercent val="0"/>
          <c:showBubbleSize val="0"/>
        </c:dLbls>
        <c:smooth val="0"/>
        <c:axId val="500719960"/>
        <c:axId val="500722704"/>
      </c:lineChart>
      <c:catAx>
        <c:axId val="500719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0722704"/>
        <c:crosses val="autoZero"/>
        <c:auto val="1"/>
        <c:lblAlgn val="ctr"/>
        <c:lblOffset val="100"/>
        <c:noMultiLvlLbl val="0"/>
      </c:catAx>
      <c:valAx>
        <c:axId val="500722704"/>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0719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1000'!$A$55</c:f>
              <c:strCache>
                <c:ptCount val="1"/>
                <c:pt idx="0">
                  <c:v>Albemarle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1000'!$B$54:$K$54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1000'!$B$55:$K$55</c:f>
              <c:numCache>
                <c:formatCode>#,##0.00</c:formatCode>
                <c:ptCount val="10"/>
                <c:pt idx="0">
                  <c:v>28.067930100910701</c:v>
                </c:pt>
                <c:pt idx="1">
                  <c:v>29.173277783726402</c:v>
                </c:pt>
                <c:pt idx="2">
                  <c:v>27.307703433712302</c:v>
                </c:pt>
                <c:pt idx="3">
                  <c:v>25.2353618718527</c:v>
                </c:pt>
                <c:pt idx="4">
                  <c:v>24.0930804521591</c:v>
                </c:pt>
                <c:pt idx="5">
                  <c:v>22.312599236747499</c:v>
                </c:pt>
                <c:pt idx="6">
                  <c:v>21.566840637340199</c:v>
                </c:pt>
                <c:pt idx="7">
                  <c:v>20.7706749785822</c:v>
                </c:pt>
                <c:pt idx="8">
                  <c:v>22.380026233660502</c:v>
                </c:pt>
                <c:pt idx="9">
                  <c:v>25.650213241977202</c:v>
                </c:pt>
              </c:numCache>
            </c:numRef>
          </c:val>
          <c:smooth val="0"/>
          <c:extLst>
            <c:ext xmlns:c16="http://schemas.microsoft.com/office/drawing/2014/chart" uri="{C3380CC4-5D6E-409C-BE32-E72D297353CC}">
              <c16:uniqueId val="{00000000-C904-4765-916F-CF991FCDF193}"/>
            </c:ext>
          </c:extLst>
        </c:ser>
        <c:dLbls>
          <c:showLegendKey val="0"/>
          <c:showVal val="0"/>
          <c:showCatName val="0"/>
          <c:showSerName val="0"/>
          <c:showPercent val="0"/>
          <c:showBubbleSize val="0"/>
        </c:dLbls>
        <c:smooth val="0"/>
        <c:axId val="495055487"/>
        <c:axId val="495056735"/>
      </c:lineChart>
      <c:catAx>
        <c:axId val="49505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6735"/>
        <c:crosses val="autoZero"/>
        <c:auto val="1"/>
        <c:lblAlgn val="ctr"/>
        <c:lblOffset val="100"/>
        <c:noMultiLvlLbl val="0"/>
      </c:catAx>
      <c:valAx>
        <c:axId val="495056735"/>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548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Albemarle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vs. Comparables'!$A$30</c:f>
              <c:strCache>
                <c:ptCount val="1"/>
                <c:pt idx="0">
                  <c:v>Albemarle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vs. Comparables'!$B$29:$K$29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Comparables'!$B$30:$K$30</c:f>
              <c:numCache>
                <c:formatCode>#,##0.00</c:formatCode>
                <c:ptCount val="10"/>
                <c:pt idx="0">
                  <c:v>28.067930100910701</c:v>
                </c:pt>
                <c:pt idx="1">
                  <c:v>29.173277783726402</c:v>
                </c:pt>
                <c:pt idx="2">
                  <c:v>27.307703433712302</c:v>
                </c:pt>
                <c:pt idx="3">
                  <c:v>25.2353618718527</c:v>
                </c:pt>
                <c:pt idx="4">
                  <c:v>24.0930804521591</c:v>
                </c:pt>
                <c:pt idx="5">
                  <c:v>22.312599236747499</c:v>
                </c:pt>
                <c:pt idx="6">
                  <c:v>21.566840637340199</c:v>
                </c:pt>
                <c:pt idx="7">
                  <c:v>20.7706749785822</c:v>
                </c:pt>
                <c:pt idx="8">
                  <c:v>22.380026233660502</c:v>
                </c:pt>
                <c:pt idx="9">
                  <c:v>25.650213241977202</c:v>
                </c:pt>
              </c:numCache>
            </c:numRef>
          </c:val>
          <c:smooth val="0"/>
          <c:extLst>
            <c:ext xmlns:c16="http://schemas.microsoft.com/office/drawing/2014/chart" uri="{C3380CC4-5D6E-409C-BE32-E72D297353CC}">
              <c16:uniqueId val="{00000000-767F-414F-B12B-1464913B83BA}"/>
            </c:ext>
          </c:extLst>
        </c:ser>
        <c:ser>
          <c:idx val="1"/>
          <c:order val="1"/>
          <c:tx>
            <c:strRef>
              <c:f>'Albemarle vs. Comparables'!$A$31</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vs. Comparables'!$B$29:$K$29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Comparables'!$B$31:$K$31</c:f>
              <c:numCache>
                <c:formatCode>General</c:formatCode>
                <c:ptCount val="10"/>
                <c:pt idx="0">
                  <c:v>25.61</c:v>
                </c:pt>
                <c:pt idx="1">
                  <c:v>23.71</c:v>
                </c:pt>
                <c:pt idx="2">
                  <c:v>23.74</c:v>
                </c:pt>
                <c:pt idx="3">
                  <c:v>22.21</c:v>
                </c:pt>
                <c:pt idx="4">
                  <c:v>21.38</c:v>
                </c:pt>
                <c:pt idx="5">
                  <c:v>21.85</c:v>
                </c:pt>
                <c:pt idx="6">
                  <c:v>20.29</c:v>
                </c:pt>
                <c:pt idx="7">
                  <c:v>18.78</c:v>
                </c:pt>
                <c:pt idx="8">
                  <c:v>17.53</c:v>
                </c:pt>
                <c:pt idx="9">
                  <c:v>17.329999999999998</c:v>
                </c:pt>
              </c:numCache>
            </c:numRef>
          </c:val>
          <c:smooth val="0"/>
          <c:extLst>
            <c:ext xmlns:c16="http://schemas.microsoft.com/office/drawing/2014/chart" uri="{C3380CC4-5D6E-409C-BE32-E72D297353CC}">
              <c16:uniqueId val="{00000001-767F-414F-B12B-1464913B83BA}"/>
            </c:ext>
          </c:extLst>
        </c:ser>
        <c:dLbls>
          <c:showLegendKey val="0"/>
          <c:showVal val="0"/>
          <c:showCatName val="0"/>
          <c:showSerName val="0"/>
          <c:showPercent val="0"/>
          <c:showBubbleSize val="0"/>
        </c:dLbls>
        <c:smooth val="0"/>
        <c:axId val="642882272"/>
        <c:axId val="642879920"/>
      </c:lineChart>
      <c:catAx>
        <c:axId val="642882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79920"/>
        <c:crosses val="autoZero"/>
        <c:auto val="1"/>
        <c:lblAlgn val="ctr"/>
        <c:lblOffset val="100"/>
        <c:noMultiLvlLbl val="0"/>
      </c:catAx>
      <c:valAx>
        <c:axId val="642879920"/>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82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1000'!$A$61</c:f>
              <c:strCache>
                <c:ptCount val="1"/>
                <c:pt idx="0">
                  <c:v>Albemarle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1000'!$B$60:$K$60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1000'!$B$61:$K$61</c:f>
              <c:numCache>
                <c:formatCode>#,##0.00</c:formatCode>
                <c:ptCount val="10"/>
                <c:pt idx="0">
                  <c:v>4.4400689145951304</c:v>
                </c:pt>
                <c:pt idx="1">
                  <c:v>5.0130924453183603</c:v>
                </c:pt>
                <c:pt idx="2">
                  <c:v>6.30622812346322</c:v>
                </c:pt>
                <c:pt idx="3">
                  <c:v>6.8728522336769799</c:v>
                </c:pt>
                <c:pt idx="4">
                  <c:v>7.5675164356997602</c:v>
                </c:pt>
                <c:pt idx="5">
                  <c:v>7.1218325487246599</c:v>
                </c:pt>
                <c:pt idx="6">
                  <c:v>7.0784893086276597</c:v>
                </c:pt>
                <c:pt idx="7">
                  <c:v>7.2273564098357701</c:v>
                </c:pt>
                <c:pt idx="8">
                  <c:v>4.7944276086661501</c:v>
                </c:pt>
                <c:pt idx="9">
                  <c:v>3.1461931063413302</c:v>
                </c:pt>
              </c:numCache>
            </c:numRef>
          </c:val>
          <c:smooth val="0"/>
          <c:extLst>
            <c:ext xmlns:c16="http://schemas.microsoft.com/office/drawing/2014/chart" uri="{C3380CC4-5D6E-409C-BE32-E72D297353CC}">
              <c16:uniqueId val="{00000000-3BE2-42DD-9870-11CA5DB8A7B6}"/>
            </c:ext>
          </c:extLst>
        </c:ser>
        <c:dLbls>
          <c:showLegendKey val="0"/>
          <c:showVal val="0"/>
          <c:showCatName val="0"/>
          <c:showSerName val="0"/>
          <c:showPercent val="0"/>
          <c:showBubbleSize val="0"/>
        </c:dLbls>
        <c:smooth val="0"/>
        <c:axId val="495055903"/>
        <c:axId val="495060063"/>
      </c:lineChart>
      <c:catAx>
        <c:axId val="495055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60063"/>
        <c:crosses val="autoZero"/>
        <c:auto val="1"/>
        <c:lblAlgn val="ctr"/>
        <c:lblOffset val="100"/>
        <c:noMultiLvlLbl val="0"/>
      </c:catAx>
      <c:valAx>
        <c:axId val="495060063"/>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590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Albemarle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vs. Comparables'!$A$46</c:f>
              <c:strCache>
                <c:ptCount val="1"/>
                <c:pt idx="0">
                  <c:v>Albemarle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vs. Comparables'!$B$45:$K$45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Comparables'!$B$46:$K$46</c:f>
              <c:numCache>
                <c:formatCode>#,##0.00</c:formatCode>
                <c:ptCount val="10"/>
                <c:pt idx="0">
                  <c:v>4.4400689145951304</c:v>
                </c:pt>
                <c:pt idx="1">
                  <c:v>5.0130924453183603</c:v>
                </c:pt>
                <c:pt idx="2">
                  <c:v>6.30622812346322</c:v>
                </c:pt>
                <c:pt idx="3">
                  <c:v>6.8728522336769799</c:v>
                </c:pt>
                <c:pt idx="4">
                  <c:v>7.5675164356997602</c:v>
                </c:pt>
                <c:pt idx="5">
                  <c:v>7.1218325487246599</c:v>
                </c:pt>
                <c:pt idx="6">
                  <c:v>7.0784893086276597</c:v>
                </c:pt>
                <c:pt idx="7">
                  <c:v>7.2273564098357701</c:v>
                </c:pt>
                <c:pt idx="8">
                  <c:v>4.7944276086661501</c:v>
                </c:pt>
                <c:pt idx="9">
                  <c:v>3.1461931063413302</c:v>
                </c:pt>
              </c:numCache>
            </c:numRef>
          </c:val>
          <c:smooth val="0"/>
          <c:extLst>
            <c:ext xmlns:c16="http://schemas.microsoft.com/office/drawing/2014/chart" uri="{C3380CC4-5D6E-409C-BE32-E72D297353CC}">
              <c16:uniqueId val="{00000000-508A-4791-8B3A-DEAA842D4D96}"/>
            </c:ext>
          </c:extLst>
        </c:ser>
        <c:ser>
          <c:idx val="1"/>
          <c:order val="1"/>
          <c:tx>
            <c:strRef>
              <c:f>'Albemarle vs. Comparables'!$A$47</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vs. Comparables'!$B$45:$K$45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Comparables'!$B$47:$K$47</c:f>
              <c:numCache>
                <c:formatCode>General</c:formatCode>
                <c:ptCount val="10"/>
                <c:pt idx="0">
                  <c:v>6.69</c:v>
                </c:pt>
                <c:pt idx="1">
                  <c:v>7.35</c:v>
                </c:pt>
                <c:pt idx="2">
                  <c:v>7.39</c:v>
                </c:pt>
                <c:pt idx="3">
                  <c:v>7.51</c:v>
                </c:pt>
                <c:pt idx="4">
                  <c:v>8.48</c:v>
                </c:pt>
                <c:pt idx="5">
                  <c:v>10.220000000000001</c:v>
                </c:pt>
                <c:pt idx="6">
                  <c:v>10.97</c:v>
                </c:pt>
                <c:pt idx="7">
                  <c:v>10.78</c:v>
                </c:pt>
                <c:pt idx="8">
                  <c:v>10.09</c:v>
                </c:pt>
                <c:pt idx="9">
                  <c:v>6.43</c:v>
                </c:pt>
              </c:numCache>
            </c:numRef>
          </c:val>
          <c:smooth val="0"/>
          <c:extLst>
            <c:ext xmlns:c16="http://schemas.microsoft.com/office/drawing/2014/chart" uri="{C3380CC4-5D6E-409C-BE32-E72D297353CC}">
              <c16:uniqueId val="{00000001-508A-4791-8B3A-DEAA842D4D96}"/>
            </c:ext>
          </c:extLst>
        </c:ser>
        <c:dLbls>
          <c:showLegendKey val="0"/>
          <c:showVal val="0"/>
          <c:showCatName val="0"/>
          <c:showSerName val="0"/>
          <c:showPercent val="0"/>
          <c:showBubbleSize val="0"/>
        </c:dLbls>
        <c:smooth val="0"/>
        <c:axId val="642876000"/>
        <c:axId val="642877176"/>
      </c:lineChart>
      <c:catAx>
        <c:axId val="64287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77176"/>
        <c:crosses val="autoZero"/>
        <c:auto val="1"/>
        <c:lblAlgn val="ctr"/>
        <c:lblOffset val="100"/>
        <c:noMultiLvlLbl val="0"/>
      </c:catAx>
      <c:valAx>
        <c:axId val="642877176"/>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76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Albemarle Total Group A Crime per 1000</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1000'!$A$48</c:f>
              <c:strCache>
                <c:ptCount val="1"/>
                <c:pt idx="0">
                  <c:v>Albemarle Group A Crime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1000'!$B$47:$K$47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1000'!$B$48:$K$48</c:f>
              <c:numCache>
                <c:formatCode>#,##0.00</c:formatCode>
                <c:ptCount val="10"/>
                <c:pt idx="0">
                  <c:v>43.878907211420099</c:v>
                </c:pt>
                <c:pt idx="1">
                  <c:v>45.565603371912999</c:v>
                </c:pt>
                <c:pt idx="2">
                  <c:v>44.519656339494901</c:v>
                </c:pt>
                <c:pt idx="3">
                  <c:v>43.207584887340403</c:v>
                </c:pt>
                <c:pt idx="4">
                  <c:v>41.801068911696497</c:v>
                </c:pt>
                <c:pt idx="5">
                  <c:v>39.453280964186597</c:v>
                </c:pt>
                <c:pt idx="6">
                  <c:v>37.822513093824497</c:v>
                </c:pt>
                <c:pt idx="7">
                  <c:v>38.196533056269502</c:v>
                </c:pt>
                <c:pt idx="8">
                  <c:v>36.899000407073999</c:v>
                </c:pt>
                <c:pt idx="9">
                  <c:v>37.789274977277501</c:v>
                </c:pt>
              </c:numCache>
            </c:numRef>
          </c:val>
          <c:smooth val="0"/>
          <c:extLst>
            <c:ext xmlns:c16="http://schemas.microsoft.com/office/drawing/2014/chart" uri="{C3380CC4-5D6E-409C-BE32-E72D297353CC}">
              <c16:uniqueId val="{00000000-A6A4-4121-9CB2-5FB68E3A4C72}"/>
            </c:ext>
          </c:extLst>
        </c:ser>
        <c:dLbls>
          <c:showLegendKey val="0"/>
          <c:showVal val="0"/>
          <c:showCatName val="0"/>
          <c:showSerName val="0"/>
          <c:showPercent val="0"/>
          <c:showBubbleSize val="0"/>
        </c:dLbls>
        <c:smooth val="0"/>
        <c:axId val="517725199"/>
        <c:axId val="517717295"/>
      </c:lineChart>
      <c:catAx>
        <c:axId val="517725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7717295"/>
        <c:crosses val="autoZero"/>
        <c:auto val="1"/>
        <c:lblAlgn val="ctr"/>
        <c:lblOffset val="100"/>
        <c:noMultiLvlLbl val="0"/>
      </c:catAx>
      <c:valAx>
        <c:axId val="517717295"/>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772519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Total </a:t>
            </a:r>
            <a:r>
              <a:rPr lang="en-US" dirty="0"/>
              <a:t>Group </a:t>
            </a:r>
            <a:r>
              <a:rPr lang="en-US" dirty="0" smtClean="0"/>
              <a:t>A </a:t>
            </a:r>
            <a:r>
              <a:rPr lang="en-US" dirty="0"/>
              <a:t>Crime per 1000 </a:t>
            </a:r>
            <a:r>
              <a:rPr lang="en-US" dirty="0" smtClean="0"/>
              <a:t>Residents</a:t>
            </a:r>
            <a:endParaRPr lang="en-US" dirty="0"/>
          </a:p>
          <a:p>
            <a:pPr>
              <a:defRPr/>
            </a:pPr>
            <a:r>
              <a:rPr lang="en-US" dirty="0"/>
              <a:t>Albemarle vs. Average of Comparable Counties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vs. Comparables'!$A$62</c:f>
              <c:strCache>
                <c:ptCount val="1"/>
                <c:pt idx="0">
                  <c:v>Albemarle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Comparables'!$B$62:$K$62</c:f>
              <c:numCache>
                <c:formatCode>#,##0.00</c:formatCode>
                <c:ptCount val="10"/>
                <c:pt idx="0">
                  <c:v>43.878907211420128</c:v>
                </c:pt>
                <c:pt idx="1">
                  <c:v>45.565603371913056</c:v>
                </c:pt>
                <c:pt idx="2">
                  <c:v>44.519656339494922</c:v>
                </c:pt>
                <c:pt idx="3">
                  <c:v>43.207584887340381</c:v>
                </c:pt>
                <c:pt idx="4">
                  <c:v>41.801068911696561</c:v>
                </c:pt>
                <c:pt idx="5">
                  <c:v>39.453280964186561</c:v>
                </c:pt>
                <c:pt idx="6">
                  <c:v>37.822513093824519</c:v>
                </c:pt>
                <c:pt idx="7">
                  <c:v>38.196533056269473</c:v>
                </c:pt>
                <c:pt idx="8">
                  <c:v>36.899000407074041</c:v>
                </c:pt>
                <c:pt idx="9">
                  <c:v>37.789274977277486</c:v>
                </c:pt>
              </c:numCache>
            </c:numRef>
          </c:val>
          <c:smooth val="0"/>
          <c:extLst>
            <c:ext xmlns:c16="http://schemas.microsoft.com/office/drawing/2014/chart" uri="{C3380CC4-5D6E-409C-BE32-E72D297353CC}">
              <c16:uniqueId val="{00000000-01F7-41FF-8B11-3DA8E861F0BC}"/>
            </c:ext>
          </c:extLst>
        </c:ser>
        <c:ser>
          <c:idx val="1"/>
          <c:order val="1"/>
          <c:tx>
            <c:strRef>
              <c:f>'Albemarle vs. Comparables'!$A$63</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Comparables'!$B$63:$K$63</c:f>
              <c:numCache>
                <c:formatCode>General</c:formatCode>
                <c:ptCount val="10"/>
                <c:pt idx="0">
                  <c:v>43.2</c:v>
                </c:pt>
                <c:pt idx="1">
                  <c:v>40.72</c:v>
                </c:pt>
                <c:pt idx="2">
                  <c:v>40.56</c:v>
                </c:pt>
                <c:pt idx="3">
                  <c:v>39.46</c:v>
                </c:pt>
                <c:pt idx="4">
                  <c:v>39.479999999999997</c:v>
                </c:pt>
                <c:pt idx="5">
                  <c:v>42.01</c:v>
                </c:pt>
                <c:pt idx="6">
                  <c:v>41.48</c:v>
                </c:pt>
                <c:pt idx="7">
                  <c:v>39.79</c:v>
                </c:pt>
                <c:pt idx="8">
                  <c:v>36.89</c:v>
                </c:pt>
                <c:pt idx="9">
                  <c:v>32.880000000000003</c:v>
                </c:pt>
              </c:numCache>
            </c:numRef>
          </c:val>
          <c:smooth val="0"/>
          <c:extLst>
            <c:ext xmlns:c16="http://schemas.microsoft.com/office/drawing/2014/chart" uri="{C3380CC4-5D6E-409C-BE32-E72D297353CC}">
              <c16:uniqueId val="{00000001-01F7-41FF-8B11-3DA8E861F0BC}"/>
            </c:ext>
          </c:extLst>
        </c:ser>
        <c:dLbls>
          <c:showLegendKey val="0"/>
          <c:showVal val="0"/>
          <c:showCatName val="0"/>
          <c:showSerName val="0"/>
          <c:showPercent val="0"/>
          <c:showBubbleSize val="0"/>
        </c:dLbls>
        <c:smooth val="0"/>
        <c:axId val="517723535"/>
        <c:axId val="517732687"/>
      </c:lineChart>
      <c:catAx>
        <c:axId val="517723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7732687"/>
        <c:crosses val="autoZero"/>
        <c:auto val="1"/>
        <c:lblAlgn val="ctr"/>
        <c:lblOffset val="100"/>
        <c:noMultiLvlLbl val="0"/>
      </c:catAx>
      <c:valAx>
        <c:axId val="517732687"/>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772353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0.82489</cdr:x>
      <cdr:y>0.41925</cdr:y>
    </cdr:from>
    <cdr:to>
      <cdr:x>0.89989</cdr:x>
      <cdr:y>0.55258</cdr:y>
    </cdr:to>
    <cdr:sp macro="" textlink="">
      <cdr:nvSpPr>
        <cdr:cNvPr id="2" name="TextBox 1"/>
        <cdr:cNvSpPr txBox="1"/>
      </cdr:nvSpPr>
      <cdr:spPr>
        <a:xfrm xmlns:a="http://schemas.openxmlformats.org/drawingml/2006/main">
          <a:off x="10057039" y="28751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7%</a:t>
          </a:r>
          <a:endParaRPr lang="en-US" sz="1800" dirty="0"/>
        </a:p>
      </cdr:txBody>
    </cdr:sp>
  </cdr:relSizeAnchor>
  <cdr:relSizeAnchor xmlns:cdr="http://schemas.openxmlformats.org/drawingml/2006/chartDrawing">
    <cdr:from>
      <cdr:x>0.89138</cdr:x>
      <cdr:y>0.4748</cdr:y>
    </cdr:from>
    <cdr:to>
      <cdr:x>0.94138</cdr:x>
      <cdr:y>0.62972</cdr:y>
    </cdr:to>
    <cdr:cxnSp macro="">
      <cdr:nvCxnSpPr>
        <cdr:cNvPr id="4" name="Straight Arrow Connector 3"/>
        <cdr:cNvCxnSpPr/>
      </cdr:nvCxnSpPr>
      <cdr:spPr>
        <a:xfrm xmlns:a="http://schemas.openxmlformats.org/drawingml/2006/main">
          <a:off x="10867753" y="3256189"/>
          <a:ext cx="609600" cy="10624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944" y="862119"/>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696" y="1158248"/>
          <a:ext cx="818693" cy="134979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0.81328</cdr:x>
      <cdr:y>0.22917</cdr:y>
    </cdr:from>
    <cdr:to>
      <cdr:x>0.88828</cdr:x>
      <cdr:y>0.3625</cdr:y>
    </cdr:to>
    <cdr:sp macro="" textlink="">
      <cdr:nvSpPr>
        <cdr:cNvPr id="2" name="TextBox 1"/>
        <cdr:cNvSpPr txBox="1"/>
      </cdr:nvSpPr>
      <cdr:spPr>
        <a:xfrm xmlns:a="http://schemas.openxmlformats.org/drawingml/2006/main">
          <a:off x="9915525" y="15716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20%</a:t>
          </a:r>
          <a:endParaRPr lang="en-US" sz="1800" dirty="0"/>
        </a:p>
      </cdr:txBody>
    </cdr:sp>
  </cdr:relSizeAnchor>
  <cdr:relSizeAnchor xmlns:cdr="http://schemas.openxmlformats.org/drawingml/2006/chartDrawing">
    <cdr:from>
      <cdr:x>0.88438</cdr:x>
      <cdr:y>0.275</cdr:y>
    </cdr:from>
    <cdr:to>
      <cdr:x>0.93516</cdr:x>
      <cdr:y>0.48889</cdr:y>
    </cdr:to>
    <cdr:cxnSp macro="">
      <cdr:nvCxnSpPr>
        <cdr:cNvPr id="4" name="Straight Arrow Connector 3"/>
        <cdr:cNvCxnSpPr/>
      </cdr:nvCxnSpPr>
      <cdr:spPr>
        <a:xfrm xmlns:a="http://schemas.openxmlformats.org/drawingml/2006/main">
          <a:off x="10782300" y="1885950"/>
          <a:ext cx="619125" cy="146685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0.79844</cdr:x>
      <cdr:y>0.13194</cdr:y>
    </cdr:from>
    <cdr:to>
      <cdr:x>0.87344</cdr:x>
      <cdr:y>0.26528</cdr:y>
    </cdr:to>
    <cdr:sp macro="" textlink="">
      <cdr:nvSpPr>
        <cdr:cNvPr id="2" name="TextBox 1"/>
        <cdr:cNvSpPr txBox="1"/>
      </cdr:nvSpPr>
      <cdr:spPr>
        <a:xfrm xmlns:a="http://schemas.openxmlformats.org/drawingml/2006/main">
          <a:off x="9734550" y="9048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0.87109</cdr:x>
      <cdr:y>0.17778</cdr:y>
    </cdr:from>
    <cdr:to>
      <cdr:x>0.93984</cdr:x>
      <cdr:y>0.44167</cdr:y>
    </cdr:to>
    <cdr:cxnSp macro="">
      <cdr:nvCxnSpPr>
        <cdr:cNvPr id="4" name="Straight Arrow Connector 3"/>
        <cdr:cNvCxnSpPr/>
      </cdr:nvCxnSpPr>
      <cdr:spPr>
        <a:xfrm xmlns:a="http://schemas.openxmlformats.org/drawingml/2006/main">
          <a:off x="10620375" y="1219200"/>
          <a:ext cx="838200" cy="180975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0.73841</cdr:x>
      <cdr:y>0.57563</cdr:y>
    </cdr:from>
    <cdr:to>
      <cdr:x>0.81341</cdr:x>
      <cdr:y>0.70896</cdr:y>
    </cdr:to>
    <cdr:sp macro="" textlink="">
      <cdr:nvSpPr>
        <cdr:cNvPr id="2" name="TextBox 1"/>
        <cdr:cNvSpPr txBox="1"/>
      </cdr:nvSpPr>
      <cdr:spPr>
        <a:xfrm xmlns:a="http://schemas.openxmlformats.org/drawingml/2006/main">
          <a:off x="9002711" y="3947701"/>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down 19%</a:t>
          </a:r>
          <a:endParaRPr lang="en-US" sz="1800" dirty="0"/>
        </a:p>
      </cdr:txBody>
    </cdr:sp>
  </cdr:relSizeAnchor>
  <cdr:relSizeAnchor xmlns:cdr="http://schemas.openxmlformats.org/drawingml/2006/chartDrawing">
    <cdr:from>
      <cdr:x>0.89219</cdr:x>
      <cdr:y>0.43862</cdr:y>
    </cdr:from>
    <cdr:to>
      <cdr:x>0.935</cdr:x>
      <cdr:y>0.58611</cdr:y>
    </cdr:to>
    <cdr:cxnSp macro="">
      <cdr:nvCxnSpPr>
        <cdr:cNvPr id="4" name="Straight Arrow Connector 3"/>
        <cdr:cNvCxnSpPr/>
      </cdr:nvCxnSpPr>
      <cdr:spPr>
        <a:xfrm xmlns:a="http://schemas.openxmlformats.org/drawingml/2006/main" flipV="1">
          <a:off x="10877550" y="3008031"/>
          <a:ext cx="521970" cy="101151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0.82891</cdr:x>
      <cdr:y>0.20012</cdr:y>
    </cdr:from>
    <cdr:to>
      <cdr:x>0.90391</cdr:x>
      <cdr:y>0.33346</cdr:y>
    </cdr:to>
    <cdr:sp macro="" textlink="">
      <cdr:nvSpPr>
        <cdr:cNvPr id="2" name="TextBox 1"/>
        <cdr:cNvSpPr txBox="1"/>
      </cdr:nvSpPr>
      <cdr:spPr>
        <a:xfrm xmlns:a="http://schemas.openxmlformats.org/drawingml/2006/main">
          <a:off x="10106025" y="1372392"/>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0.87091</cdr:x>
      <cdr:y>0.24341</cdr:y>
    </cdr:from>
    <cdr:to>
      <cdr:x>0.93663</cdr:x>
      <cdr:y>0.4542</cdr:y>
    </cdr:to>
    <cdr:cxnSp macro="">
      <cdr:nvCxnSpPr>
        <cdr:cNvPr id="4" name="Straight Arrow Connector 3"/>
        <cdr:cNvCxnSpPr/>
      </cdr:nvCxnSpPr>
      <cdr:spPr>
        <a:xfrm xmlns:a="http://schemas.openxmlformats.org/drawingml/2006/main">
          <a:off x="10618180" y="1669336"/>
          <a:ext cx="801259" cy="14455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Albemarle </a:t>
            </a:r>
            <a:r>
              <a:rPr lang="en-US" b="1" dirty="0" smtClean="0">
                <a:solidFill>
                  <a:schemeClr val="accent5"/>
                </a:solidFill>
              </a:rPr>
              <a:t>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dirty="0"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Albemarle’s </a:t>
            </a:r>
            <a:r>
              <a:rPr lang="en-US" sz="4000" b="1" dirty="0" smtClean="0">
                <a:solidFill>
                  <a:srgbClr val="0070C0"/>
                </a:solidFill>
              </a:rPr>
              <a:t>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overall Group A crime rate </a:t>
            </a:r>
            <a:r>
              <a:rPr lang="en-US" dirty="0" smtClean="0"/>
              <a:t>trended </a:t>
            </a:r>
            <a:r>
              <a:rPr lang="en-US" dirty="0" smtClean="0"/>
              <a:t>down</a:t>
            </a:r>
            <a:r>
              <a:rPr lang="en-US" dirty="0" smtClean="0"/>
              <a:t> </a:t>
            </a:r>
            <a:r>
              <a:rPr lang="en-US" dirty="0" smtClean="0"/>
              <a:t>19% from 2012 to 2021.</a:t>
            </a:r>
          </a:p>
          <a:p>
            <a:r>
              <a:rPr lang="en-US" dirty="0" smtClean="0"/>
              <a:t>The overall Group A </a:t>
            </a:r>
            <a:r>
              <a:rPr lang="en-US" dirty="0" smtClean="0"/>
              <a:t>crime rate dropped 20% </a:t>
            </a:r>
            <a:r>
              <a:rPr lang="en-US" dirty="0" smtClean="0"/>
              <a:t>in </a:t>
            </a:r>
            <a:r>
              <a:rPr lang="en-US" dirty="0" smtClean="0"/>
              <a:t>Albemarle </a:t>
            </a:r>
            <a:r>
              <a:rPr lang="en-US" dirty="0" smtClean="0"/>
              <a:t>County during </a:t>
            </a:r>
            <a:r>
              <a:rPr lang="en-US" dirty="0" smtClean="0"/>
              <a:t>the same </a:t>
            </a:r>
            <a:r>
              <a:rPr lang="en-US" dirty="0" smtClean="0"/>
              <a:t>time period, </a:t>
            </a:r>
            <a:r>
              <a:rPr lang="en-US" dirty="0" smtClean="0"/>
              <a:t>comparable</a:t>
            </a:r>
            <a:r>
              <a:rPr lang="en-US" dirty="0" smtClean="0"/>
              <a:t> </a:t>
            </a:r>
            <a:r>
              <a:rPr lang="en-US" dirty="0" smtClean="0"/>
              <a:t>to </a:t>
            </a:r>
            <a:r>
              <a:rPr lang="en-US" dirty="0" smtClean="0"/>
              <a:t>the statewide </a:t>
            </a:r>
            <a:r>
              <a:rPr lang="en-US" dirty="0" smtClean="0"/>
              <a:t>trend.</a:t>
            </a:r>
          </a:p>
          <a:p>
            <a:r>
              <a:rPr lang="en-US" dirty="0" smtClean="0"/>
              <a:t>The nine Virginia counties of comparable population size to </a:t>
            </a:r>
            <a:r>
              <a:rPr lang="en-US" dirty="0" smtClean="0"/>
              <a:t>Albemarle </a:t>
            </a:r>
            <a:r>
              <a:rPr lang="en-US" dirty="0" smtClean="0"/>
              <a:t>County had an average decrease in the Group A crime rate of </a:t>
            </a:r>
            <a:r>
              <a:rPr lang="en-US" dirty="0" smtClean="0"/>
              <a:t>15%, slightly less than the drop observed in Albemarle County.</a:t>
            </a:r>
            <a:endParaRPr lang="en-US" dirty="0" smtClean="0"/>
          </a:p>
          <a:p>
            <a:r>
              <a:rPr lang="en-US" dirty="0" smtClean="0"/>
              <a:t>Albemarle’s </a:t>
            </a:r>
            <a:r>
              <a:rPr lang="en-US" dirty="0" smtClean="0"/>
              <a:t>Group A crime rate </a:t>
            </a:r>
            <a:r>
              <a:rPr lang="en-US" dirty="0" smtClean="0"/>
              <a:t>was generally on par with</a:t>
            </a:r>
            <a:r>
              <a:rPr lang="en-US" dirty="0" smtClean="0"/>
              <a:t> </a:t>
            </a:r>
            <a:r>
              <a:rPr lang="en-US" dirty="0" smtClean="0"/>
              <a:t>the </a:t>
            </a:r>
            <a:r>
              <a:rPr lang="en-US" dirty="0"/>
              <a:t>average of peer </a:t>
            </a:r>
            <a:r>
              <a:rPr lang="en-US" dirty="0" smtClean="0"/>
              <a:t>counties, </a:t>
            </a:r>
            <a:r>
              <a:rPr lang="en-US" dirty="0" smtClean="0"/>
              <a:t>throughout the 2012-2021 time period</a:t>
            </a:r>
            <a:r>
              <a:rPr lang="en-US" dirty="0" smtClean="0"/>
              <a:t>. </a:t>
            </a:r>
            <a:endParaRPr lang="en-US" dirty="0" smtClean="0"/>
          </a:p>
          <a:p>
            <a:r>
              <a:rPr lang="en-US" dirty="0" smtClean="0"/>
              <a:t>In 2021, </a:t>
            </a:r>
            <a:r>
              <a:rPr lang="en-US" dirty="0" smtClean="0"/>
              <a:t>Albemarle </a:t>
            </a:r>
            <a:r>
              <a:rPr lang="en-US" dirty="0" smtClean="0"/>
              <a:t>County’s Group A crime rate was </a:t>
            </a:r>
            <a:r>
              <a:rPr lang="en-US" dirty="0" smtClean="0"/>
              <a:t>37.8</a:t>
            </a:r>
            <a:r>
              <a:rPr lang="en-US" dirty="0" smtClean="0"/>
              <a:t> </a:t>
            </a:r>
            <a:r>
              <a:rPr lang="en-US" dirty="0" smtClean="0"/>
              <a:t>per 1000 residents</a:t>
            </a:r>
            <a:r>
              <a:rPr lang="en-US" dirty="0" smtClean="0"/>
              <a:t>, </a:t>
            </a:r>
            <a:r>
              <a:rPr lang="en-US" dirty="0" smtClean="0"/>
              <a:t>above the </a:t>
            </a:r>
            <a:r>
              <a:rPr lang="en-US" dirty="0" smtClean="0"/>
              <a:t>32.9</a:t>
            </a:r>
            <a:r>
              <a:rPr lang="en-US" dirty="0" smtClean="0"/>
              <a:t> </a:t>
            </a:r>
            <a:r>
              <a:rPr lang="en-US" dirty="0" smtClean="0"/>
              <a:t>per 1000 average rate among peer counties, </a:t>
            </a:r>
            <a:r>
              <a:rPr lang="en-US" dirty="0" smtClean="0"/>
              <a:t>but below</a:t>
            </a:r>
            <a:r>
              <a:rPr lang="en-US" dirty="0" smtClean="0"/>
              <a:t> </a:t>
            </a:r>
            <a:r>
              <a:rPr lang="en-US" dirty="0" smtClean="0"/>
              <a:t>the 44.0 per 1000 statewide rate.  </a:t>
            </a:r>
          </a:p>
          <a:p>
            <a:r>
              <a:rPr lang="en-US" dirty="0" smtClean="0"/>
              <a:t>Albemarle </a:t>
            </a:r>
            <a:r>
              <a:rPr lang="en-US" dirty="0" smtClean="0"/>
              <a:t>County’s 2021 overall Group A crime rate ranked </a:t>
            </a:r>
            <a:r>
              <a:rPr lang="en-US" dirty="0" smtClean="0"/>
              <a:t>57</a:t>
            </a:r>
            <a:r>
              <a:rPr lang="en-US" baseline="30000" dirty="0" smtClean="0"/>
              <a:t>th</a:t>
            </a:r>
            <a:r>
              <a:rPr lang="en-US" dirty="0" smtClean="0"/>
              <a:t> </a:t>
            </a:r>
            <a:r>
              <a:rPr lang="en-US" dirty="0" smtClean="0"/>
              <a:t>among Virginia’s 133 </a:t>
            </a:r>
            <a:r>
              <a:rPr lang="en-US" dirty="0" smtClean="0"/>
              <a:t>jurisdictions.</a:t>
            </a:r>
            <a:endParaRPr lang="en-US" dirty="0" smtClean="0"/>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8001338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0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782560" y="1738056"/>
            <a:ext cx="2185919" cy="369332"/>
          </a:xfrm>
          <a:prstGeom prst="rect">
            <a:avLst/>
          </a:prstGeom>
          <a:noFill/>
        </p:spPr>
        <p:txBody>
          <a:bodyPr wrap="none" rtlCol="0">
            <a:spAutoFit/>
          </a:bodyPr>
          <a:lstStyle/>
          <a:p>
            <a:r>
              <a:rPr lang="en-US" dirty="0" smtClean="0"/>
              <a:t>Albemarle down 20%</a:t>
            </a:r>
            <a:endParaRPr lang="en-US" dirty="0"/>
          </a:p>
        </p:txBody>
      </p:sp>
      <p:cxnSp>
        <p:nvCxnSpPr>
          <p:cNvPr id="5" name="Straight Arrow Connector 4"/>
          <p:cNvCxnSpPr/>
          <p:nvPr/>
        </p:nvCxnSpPr>
        <p:spPr>
          <a:xfrm>
            <a:off x="10687050" y="2107388"/>
            <a:ext cx="747304" cy="1062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29275" y="4337259"/>
            <a:ext cx="3204660" cy="369332"/>
          </a:xfrm>
          <a:prstGeom prst="rect">
            <a:avLst/>
          </a:prstGeom>
          <a:noFill/>
        </p:spPr>
        <p:txBody>
          <a:bodyPr wrap="none" rtlCol="0">
            <a:spAutoFit/>
          </a:bodyPr>
          <a:lstStyle/>
          <a:p>
            <a:r>
              <a:rPr lang="en-US" dirty="0" smtClean="0"/>
              <a:t>Comparable counties down 15%</a:t>
            </a:r>
            <a:endParaRPr lang="en-US" dirty="0"/>
          </a:p>
        </p:txBody>
      </p:sp>
      <p:cxnSp>
        <p:nvCxnSpPr>
          <p:cNvPr id="9" name="Straight Arrow Connector 8"/>
          <p:cNvCxnSpPr/>
          <p:nvPr/>
        </p:nvCxnSpPr>
        <p:spPr>
          <a:xfrm flipV="1">
            <a:off x="10851016" y="3257550"/>
            <a:ext cx="583338" cy="1079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819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Albemarle’s </a:t>
            </a:r>
            <a:r>
              <a:rPr lang="en-US" sz="3600" b="1" dirty="0" smtClean="0">
                <a:solidFill>
                  <a:srgbClr val="0070C0"/>
                </a:solidFill>
              </a:rPr>
              <a:t>Group A Crimes Against Person Rate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566466"/>
          </a:xfrm>
        </p:spPr>
        <p:txBody>
          <a:bodyPr>
            <a:normAutofit fontScale="925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a:t>
            </a:r>
            <a:r>
              <a:rPr lang="en-US" dirty="0" smtClean="0"/>
              <a:t>Albemarle </a:t>
            </a:r>
            <a:r>
              <a:rPr lang="en-US" dirty="0" smtClean="0"/>
              <a:t>County </a:t>
            </a:r>
            <a:r>
              <a:rPr lang="en-US" dirty="0" smtClean="0"/>
              <a:t>decreased 19</a:t>
            </a:r>
            <a:r>
              <a:rPr lang="en-US" dirty="0" smtClean="0"/>
              <a:t>% </a:t>
            </a:r>
            <a:r>
              <a:rPr lang="en-US" dirty="0" smtClean="0"/>
              <a:t>during the same time </a:t>
            </a:r>
            <a:r>
              <a:rPr lang="en-US" dirty="0" smtClean="0"/>
              <a:t>period.</a:t>
            </a:r>
            <a:endParaRPr lang="en-US" dirty="0" smtClean="0"/>
          </a:p>
          <a:p>
            <a:r>
              <a:rPr lang="en-US" dirty="0" smtClean="0"/>
              <a:t>By comparison, </a:t>
            </a:r>
            <a:r>
              <a:rPr lang="en-US" dirty="0" smtClean="0"/>
              <a:t>the nine </a:t>
            </a:r>
            <a:r>
              <a:rPr lang="en-US" dirty="0" smtClean="0"/>
              <a:t>Virginia counties of comparable population size averaged a </a:t>
            </a:r>
            <a:r>
              <a:rPr lang="en-US" dirty="0"/>
              <a:t>7</a:t>
            </a:r>
            <a:r>
              <a:rPr lang="en-US" dirty="0" smtClean="0"/>
              <a:t>% </a:t>
            </a:r>
            <a:r>
              <a:rPr lang="en-US" dirty="0" smtClean="0"/>
              <a:t>increase in Crimes Against Person.</a:t>
            </a:r>
          </a:p>
          <a:p>
            <a:r>
              <a:rPr lang="en-US" dirty="0" smtClean="0"/>
              <a:t>Albemarle </a:t>
            </a:r>
            <a:r>
              <a:rPr lang="en-US" dirty="0" smtClean="0"/>
              <a:t>County’s </a:t>
            </a:r>
            <a:r>
              <a:rPr lang="en-US" dirty="0"/>
              <a:t>rate </a:t>
            </a:r>
            <a:r>
              <a:rPr lang="en-US" dirty="0" smtClean="0"/>
              <a:t>began the study period</a:t>
            </a:r>
            <a:r>
              <a:rPr lang="en-US" dirty="0" smtClean="0"/>
              <a:t> slightly above </a:t>
            </a:r>
            <a:r>
              <a:rPr lang="en-US" dirty="0" smtClean="0"/>
              <a:t>the </a:t>
            </a:r>
            <a:r>
              <a:rPr lang="en-US" dirty="0"/>
              <a:t>peer county </a:t>
            </a:r>
            <a:r>
              <a:rPr lang="en-US" dirty="0" smtClean="0"/>
              <a:t>average, but ended it slightly below.</a:t>
            </a:r>
            <a:endParaRPr lang="en-US" dirty="0" smtClean="0"/>
          </a:p>
          <a:p>
            <a:r>
              <a:rPr lang="en-US" dirty="0"/>
              <a:t>In 2021, </a:t>
            </a:r>
            <a:r>
              <a:rPr lang="en-US" dirty="0" smtClean="0"/>
              <a:t>Albemarle </a:t>
            </a:r>
            <a:r>
              <a:rPr lang="en-US" dirty="0"/>
              <a:t>County’s </a:t>
            </a:r>
            <a:r>
              <a:rPr lang="en-US" dirty="0" smtClean="0"/>
              <a:t>Crimes Against Person </a:t>
            </a:r>
            <a:r>
              <a:rPr lang="en-US" dirty="0"/>
              <a:t>rate was </a:t>
            </a:r>
            <a:r>
              <a:rPr lang="en-US" dirty="0" smtClean="0"/>
              <a:t>9.0</a:t>
            </a:r>
            <a:r>
              <a:rPr lang="en-US" dirty="0" smtClean="0"/>
              <a:t> </a:t>
            </a:r>
            <a:r>
              <a:rPr lang="en-US" dirty="0"/>
              <a:t>per 1000 </a:t>
            </a:r>
            <a:r>
              <a:rPr lang="en-US" dirty="0" smtClean="0"/>
              <a:t>residents, </a:t>
            </a:r>
            <a:r>
              <a:rPr lang="en-US" dirty="0" smtClean="0"/>
              <a:t>just below </a:t>
            </a:r>
            <a:r>
              <a:rPr lang="en-US" dirty="0" smtClean="0"/>
              <a:t>the average of </a:t>
            </a:r>
            <a:r>
              <a:rPr lang="en-US" dirty="0" smtClean="0"/>
              <a:t>9.1</a:t>
            </a:r>
            <a:r>
              <a:rPr lang="en-US" dirty="0" smtClean="0"/>
              <a:t> </a:t>
            </a:r>
            <a:r>
              <a:rPr lang="en-US" dirty="0" smtClean="0"/>
              <a:t>per 1000 among comparable counties and </a:t>
            </a:r>
            <a:r>
              <a:rPr lang="en-US" dirty="0" smtClean="0"/>
              <a:t>well below the </a:t>
            </a:r>
            <a:r>
              <a:rPr lang="en-US" dirty="0" smtClean="0"/>
              <a:t>11.9 per 1000 statewide </a:t>
            </a:r>
            <a:r>
              <a:rPr lang="en-US" dirty="0"/>
              <a:t>rate.  </a:t>
            </a:r>
            <a:endParaRPr lang="en-US" dirty="0" smtClean="0"/>
          </a:p>
          <a:p>
            <a:r>
              <a:rPr lang="en-US" dirty="0" smtClean="0"/>
              <a:t>Albemarle’s </a:t>
            </a:r>
            <a:r>
              <a:rPr lang="en-US" dirty="0" smtClean="0"/>
              <a:t>Crimes Against Person rate in 2021 ranked </a:t>
            </a:r>
            <a:r>
              <a:rPr lang="en-US" dirty="0" smtClean="0"/>
              <a:t>76</a:t>
            </a:r>
            <a:r>
              <a:rPr lang="en-US" baseline="30000" dirty="0" smtClean="0"/>
              <a:t>th</a:t>
            </a:r>
            <a:r>
              <a:rPr lang="en-US" dirty="0" smtClean="0"/>
              <a:t> </a:t>
            </a:r>
            <a:r>
              <a:rPr lang="en-US" dirty="0" smtClean="0"/>
              <a:t>among Virginia’s 133 </a:t>
            </a:r>
            <a:r>
              <a:rPr lang="en-US" dirty="0" smtClean="0"/>
              <a:t>jurisdictions.</a:t>
            </a:r>
            <a:endParaRPr lang="en-US" dirty="0" smtClean="0"/>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8688661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619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76008646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916091" y="1175658"/>
            <a:ext cx="3087640" cy="369332"/>
          </a:xfrm>
          <a:prstGeom prst="rect">
            <a:avLst/>
          </a:prstGeom>
          <a:noFill/>
        </p:spPr>
        <p:txBody>
          <a:bodyPr wrap="none" rtlCol="0">
            <a:spAutoFit/>
          </a:bodyPr>
          <a:lstStyle/>
          <a:p>
            <a:r>
              <a:rPr lang="en-US" dirty="0" smtClean="0"/>
              <a:t>Comparable counties down 7%</a:t>
            </a:r>
            <a:endParaRPr lang="en-US" dirty="0"/>
          </a:p>
        </p:txBody>
      </p:sp>
      <p:cxnSp>
        <p:nvCxnSpPr>
          <p:cNvPr id="7" name="Straight Arrow Connector 6"/>
          <p:cNvCxnSpPr/>
          <p:nvPr/>
        </p:nvCxnSpPr>
        <p:spPr>
          <a:xfrm>
            <a:off x="10789920" y="1463040"/>
            <a:ext cx="649605" cy="1356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318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Albemarle’s </a:t>
            </a:r>
            <a:r>
              <a:rPr lang="en-US" sz="3600" b="1" dirty="0" smtClean="0">
                <a:solidFill>
                  <a:srgbClr val="0070C0"/>
                </a:solidFill>
              </a:rPr>
              <a:t>Group A Crimes Against Property Rate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627426"/>
          </a:xfrm>
        </p:spPr>
        <p:txBody>
          <a:bodyPr>
            <a:normAutofit fontScale="92500" lnSpcReduction="1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a:t>
            </a:r>
            <a:r>
              <a:rPr lang="en-US" dirty="0" smtClean="0"/>
              <a:t>Albemarle </a:t>
            </a:r>
            <a:r>
              <a:rPr lang="en-US" dirty="0" smtClean="0"/>
              <a:t>County </a:t>
            </a:r>
            <a:r>
              <a:rPr lang="en-US" dirty="0" smtClean="0"/>
              <a:t>de</a:t>
            </a:r>
            <a:r>
              <a:rPr lang="en-US" dirty="0" smtClean="0"/>
              <a:t>creased 23% </a:t>
            </a:r>
            <a:r>
              <a:rPr lang="en-US" dirty="0" smtClean="0"/>
              <a:t>during the same time frame.</a:t>
            </a:r>
          </a:p>
          <a:p>
            <a:r>
              <a:rPr lang="en-US" dirty="0" smtClean="0"/>
              <a:t>Nine peer counties averaged a decrease in Crimes Against Property of </a:t>
            </a:r>
            <a:r>
              <a:rPr lang="en-US" dirty="0" smtClean="0"/>
              <a:t>32</a:t>
            </a:r>
            <a:r>
              <a:rPr lang="en-US" dirty="0"/>
              <a:t>%</a:t>
            </a:r>
            <a:r>
              <a:rPr lang="en-US" dirty="0" smtClean="0"/>
              <a:t>.</a:t>
            </a:r>
            <a:endParaRPr lang="en-US" dirty="0" smtClean="0"/>
          </a:p>
          <a:p>
            <a:r>
              <a:rPr lang="en-US" dirty="0" smtClean="0"/>
              <a:t>Albemarle </a:t>
            </a:r>
            <a:r>
              <a:rPr lang="en-US" dirty="0" smtClean="0"/>
              <a:t>County’s </a:t>
            </a:r>
            <a:r>
              <a:rPr lang="en-US" dirty="0"/>
              <a:t>rate </a:t>
            </a:r>
            <a:r>
              <a:rPr lang="en-US" dirty="0" smtClean="0"/>
              <a:t>was above </a:t>
            </a:r>
            <a:r>
              <a:rPr lang="en-US" dirty="0"/>
              <a:t>the peer county </a:t>
            </a:r>
            <a:r>
              <a:rPr lang="en-US" dirty="0" smtClean="0"/>
              <a:t>average in every year from 2012 to 2021.</a:t>
            </a:r>
          </a:p>
          <a:p>
            <a:r>
              <a:rPr lang="en-US" dirty="0" smtClean="0"/>
              <a:t>In 2021, </a:t>
            </a:r>
            <a:r>
              <a:rPr lang="en-US" dirty="0" smtClean="0"/>
              <a:t>Albemarle </a:t>
            </a:r>
            <a:r>
              <a:rPr lang="en-US" dirty="0" smtClean="0"/>
              <a:t>County’s Crime Against Property rate was </a:t>
            </a:r>
            <a:r>
              <a:rPr lang="en-US" dirty="0" smtClean="0"/>
              <a:t>25.7 </a:t>
            </a:r>
            <a:r>
              <a:rPr lang="en-US" dirty="0" smtClean="0"/>
              <a:t>per 1000 residents, </a:t>
            </a:r>
            <a:r>
              <a:rPr lang="en-US" dirty="0" smtClean="0"/>
              <a:t>well above the </a:t>
            </a:r>
            <a:r>
              <a:rPr lang="en-US" dirty="0" smtClean="0"/>
              <a:t>rate of </a:t>
            </a:r>
            <a:r>
              <a:rPr lang="en-US" dirty="0" smtClean="0"/>
              <a:t>17.3 </a:t>
            </a:r>
            <a:r>
              <a:rPr lang="en-US" dirty="0" smtClean="0"/>
              <a:t>per 1000 for the average of peer </a:t>
            </a:r>
            <a:r>
              <a:rPr lang="en-US" dirty="0" smtClean="0"/>
              <a:t>counties, but comparable to the </a:t>
            </a:r>
            <a:r>
              <a:rPr lang="en-US" dirty="0" smtClean="0"/>
              <a:t>25.9 per 1000 statewide rate.</a:t>
            </a:r>
          </a:p>
          <a:p>
            <a:r>
              <a:rPr lang="en-US" dirty="0" smtClean="0"/>
              <a:t>Albemarle’s </a:t>
            </a:r>
            <a:r>
              <a:rPr lang="en-US" dirty="0" smtClean="0"/>
              <a:t>Crimes Against Property rate in 2021 ranked </a:t>
            </a:r>
            <a:r>
              <a:rPr lang="en-US" dirty="0" smtClean="0"/>
              <a:t>37</a:t>
            </a:r>
            <a:r>
              <a:rPr lang="en-US" baseline="30000" dirty="0" smtClean="0"/>
              <a:t>th</a:t>
            </a:r>
            <a:r>
              <a:rPr lang="en-US" dirty="0" smtClean="0"/>
              <a:t> </a:t>
            </a:r>
            <a:r>
              <a:rPr lang="en-US" dirty="0" smtClean="0"/>
              <a:t>among Virginia’s 133 </a:t>
            </a:r>
            <a:r>
              <a:rPr lang="en-US" dirty="0" smtClean="0"/>
              <a:t>jurisdictions.</a:t>
            </a:r>
            <a:endParaRPr lang="en-US" dirty="0" smtClean="0"/>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a:t>
            </a:r>
            <a:r>
              <a:rPr lang="en-US" sz="2400" dirty="0" smtClean="0"/>
              <a:t>Albemarle </a:t>
            </a:r>
            <a:r>
              <a:rPr lang="en-US" sz="2400" dirty="0" smtClean="0"/>
              <a:t>County.</a:t>
            </a:r>
          </a:p>
          <a:p>
            <a:r>
              <a:rPr lang="en-US" sz="2400" dirty="0" smtClean="0"/>
              <a:t>2012-2021 crime rates for </a:t>
            </a:r>
            <a:r>
              <a:rPr lang="en-US" sz="2400" dirty="0" smtClean="0"/>
              <a:t>Albemarle </a:t>
            </a:r>
            <a:r>
              <a:rPr lang="en-US" sz="2400" dirty="0" smtClean="0"/>
              <a:t>County were also compared to the average rates of nine other Virginia counties of similar population size </a:t>
            </a:r>
            <a:r>
              <a:rPr lang="en-US" sz="2400" dirty="0" smtClean="0"/>
              <a:t>(Augusta, Bedford, Frederick, Hanover, Montgomery, Roanoke, Rockingham, Spotsylvania, and Stafford Counties).</a:t>
            </a:r>
            <a:endParaRPr lang="en-US" sz="2400" dirty="0" smtClean="0"/>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90818122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925050" y="1524000"/>
            <a:ext cx="1187248" cy="369332"/>
          </a:xfrm>
          <a:prstGeom prst="rect">
            <a:avLst/>
          </a:prstGeom>
          <a:noFill/>
        </p:spPr>
        <p:txBody>
          <a:bodyPr wrap="none" rtlCol="0">
            <a:spAutoFit/>
          </a:bodyPr>
          <a:lstStyle/>
          <a:p>
            <a:r>
              <a:rPr lang="en-US" dirty="0" smtClean="0"/>
              <a:t>Down 23%</a:t>
            </a:r>
            <a:endParaRPr lang="en-US" dirty="0"/>
          </a:p>
        </p:txBody>
      </p:sp>
      <p:cxnSp>
        <p:nvCxnSpPr>
          <p:cNvPr id="8" name="Straight Arrow Connector 7"/>
          <p:cNvCxnSpPr/>
          <p:nvPr/>
        </p:nvCxnSpPr>
        <p:spPr>
          <a:xfrm>
            <a:off x="10782300" y="1838325"/>
            <a:ext cx="676275" cy="1390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015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739017" y="1552693"/>
            <a:ext cx="2185919" cy="369332"/>
          </a:xfrm>
          <a:prstGeom prst="rect">
            <a:avLst/>
          </a:prstGeom>
          <a:noFill/>
        </p:spPr>
        <p:txBody>
          <a:bodyPr wrap="none" rtlCol="0">
            <a:spAutoFit/>
          </a:bodyPr>
          <a:lstStyle/>
          <a:p>
            <a:r>
              <a:rPr lang="en-US" dirty="0" smtClean="0"/>
              <a:t>Albemarle down 23%</a:t>
            </a:r>
            <a:endParaRPr lang="en-US" dirty="0"/>
          </a:p>
        </p:txBody>
      </p:sp>
      <p:cxnSp>
        <p:nvCxnSpPr>
          <p:cNvPr id="5" name="Straight Arrow Connector 4"/>
          <p:cNvCxnSpPr/>
          <p:nvPr/>
        </p:nvCxnSpPr>
        <p:spPr>
          <a:xfrm>
            <a:off x="10607040" y="1922025"/>
            <a:ext cx="809897" cy="114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968343" y="4423954"/>
            <a:ext cx="3204660" cy="369332"/>
          </a:xfrm>
          <a:prstGeom prst="rect">
            <a:avLst/>
          </a:prstGeom>
          <a:noFill/>
        </p:spPr>
        <p:txBody>
          <a:bodyPr wrap="none" rtlCol="0">
            <a:spAutoFit/>
          </a:bodyPr>
          <a:lstStyle/>
          <a:p>
            <a:r>
              <a:rPr lang="en-US" dirty="0" smtClean="0"/>
              <a:t>Comparable counties down 32%</a:t>
            </a:r>
            <a:endParaRPr lang="en-US" dirty="0"/>
          </a:p>
        </p:txBody>
      </p:sp>
      <p:cxnSp>
        <p:nvCxnSpPr>
          <p:cNvPr id="9" name="Straight Arrow Connector 8"/>
          <p:cNvCxnSpPr/>
          <p:nvPr/>
        </p:nvCxnSpPr>
        <p:spPr>
          <a:xfrm flipV="1">
            <a:off x="10924936" y="3657600"/>
            <a:ext cx="492001" cy="766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692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029"/>
          </a:xfrm>
        </p:spPr>
        <p:txBody>
          <a:bodyPr>
            <a:normAutofit/>
          </a:bodyPr>
          <a:lstStyle/>
          <a:p>
            <a:r>
              <a:rPr lang="en-US" sz="3200" b="1" dirty="0" smtClean="0">
                <a:solidFill>
                  <a:srgbClr val="0070C0"/>
                </a:solidFill>
              </a:rPr>
              <a:t>Albemarle’s </a:t>
            </a:r>
            <a:r>
              <a:rPr lang="en-US" sz="3200" b="1" dirty="0" smtClean="0">
                <a:solidFill>
                  <a:srgbClr val="0070C0"/>
                </a:solidFill>
              </a:rPr>
              <a:t>Group A Crimes Against Society Rates per 1000</a:t>
            </a:r>
            <a:endParaRPr lang="en-US" sz="3200" b="1" dirty="0">
              <a:solidFill>
                <a:srgbClr val="0070C0"/>
              </a:solidFill>
            </a:endParaRPr>
          </a:p>
        </p:txBody>
      </p:sp>
      <p:sp>
        <p:nvSpPr>
          <p:cNvPr id="3" name="Content Placeholder 2"/>
          <p:cNvSpPr>
            <a:spLocks noGrp="1"/>
          </p:cNvSpPr>
          <p:nvPr>
            <p:ph idx="1"/>
          </p:nvPr>
        </p:nvSpPr>
        <p:spPr>
          <a:xfrm>
            <a:off x="838200" y="1384663"/>
            <a:ext cx="10515600" cy="5473337"/>
          </a:xfrm>
        </p:spPr>
        <p:txBody>
          <a:bodyPr>
            <a:normAutofit fontScale="85000" lnSpcReduction="20000"/>
          </a:bodyPr>
          <a:lstStyle/>
          <a:p>
            <a:r>
              <a:rPr lang="en-US" dirty="0" smtClean="0"/>
              <a:t>Statewide, the Crimes Against Society rate per 1000 increased 3% from 2012 to </a:t>
            </a:r>
            <a:r>
              <a:rPr lang="en-US" dirty="0" smtClean="0"/>
              <a:t>2021.</a:t>
            </a:r>
            <a:endParaRPr lang="en-US" dirty="0" smtClean="0"/>
          </a:p>
          <a:p>
            <a:r>
              <a:rPr lang="en-US" dirty="0" smtClean="0"/>
              <a:t>The Crimes </a:t>
            </a:r>
            <a:r>
              <a:rPr lang="en-US" dirty="0"/>
              <a:t>Against </a:t>
            </a:r>
            <a:r>
              <a:rPr lang="en-US" dirty="0" smtClean="0"/>
              <a:t>Society rate in </a:t>
            </a:r>
            <a:r>
              <a:rPr lang="en-US" dirty="0" smtClean="0"/>
              <a:t>Albemarle </a:t>
            </a:r>
            <a:r>
              <a:rPr lang="en-US" dirty="0" smtClean="0"/>
              <a:t>County </a:t>
            </a:r>
            <a:r>
              <a:rPr lang="en-US" dirty="0" smtClean="0"/>
              <a:t>fell 7</a:t>
            </a:r>
            <a:r>
              <a:rPr lang="en-US" dirty="0" smtClean="0"/>
              <a:t>% </a:t>
            </a:r>
            <a:r>
              <a:rPr lang="en-US" dirty="0" smtClean="0"/>
              <a:t>during that time </a:t>
            </a:r>
            <a:r>
              <a:rPr lang="en-US" dirty="0" smtClean="0"/>
              <a:t>period.</a:t>
            </a:r>
            <a:endParaRPr lang="en-US" dirty="0" smtClean="0"/>
          </a:p>
          <a:p>
            <a:r>
              <a:rPr lang="en-US" dirty="0" smtClean="0"/>
              <a:t>The nine Virginia counties of comparable population size averaged a </a:t>
            </a:r>
            <a:r>
              <a:rPr lang="en-US" dirty="0" smtClean="0"/>
              <a:t>36</a:t>
            </a:r>
            <a:r>
              <a:rPr lang="en-US" dirty="0" smtClean="0"/>
              <a:t>% </a:t>
            </a:r>
            <a:r>
              <a:rPr lang="en-US" dirty="0" smtClean="0"/>
              <a:t>increase in Crimes Against Society, </a:t>
            </a:r>
            <a:r>
              <a:rPr lang="en-US" dirty="0" smtClean="0"/>
              <a:t>running counter to the drop</a:t>
            </a:r>
            <a:r>
              <a:rPr lang="en-US" dirty="0" smtClean="0"/>
              <a:t> </a:t>
            </a:r>
            <a:r>
              <a:rPr lang="en-US" dirty="0" smtClean="0"/>
              <a:t>observed in </a:t>
            </a:r>
            <a:r>
              <a:rPr lang="en-US" dirty="0" smtClean="0"/>
              <a:t>Albemarle </a:t>
            </a:r>
            <a:r>
              <a:rPr lang="en-US" dirty="0" smtClean="0"/>
              <a:t>County.</a:t>
            </a:r>
          </a:p>
          <a:p>
            <a:r>
              <a:rPr lang="en-US" dirty="0" smtClean="0"/>
              <a:t>Albemarle’s </a:t>
            </a:r>
            <a:r>
              <a:rPr lang="en-US" dirty="0" smtClean="0"/>
              <a:t>Crimes Against Society rate was below that of peer counties </a:t>
            </a:r>
            <a:r>
              <a:rPr lang="en-US" dirty="0" smtClean="0"/>
              <a:t>in every year from 2012 to 2021</a:t>
            </a:r>
            <a:r>
              <a:rPr lang="en-US" dirty="0" smtClean="0"/>
              <a:t>. </a:t>
            </a:r>
            <a:endParaRPr lang="en-US" dirty="0" smtClean="0"/>
          </a:p>
          <a:p>
            <a:r>
              <a:rPr lang="en-US" dirty="0" smtClean="0"/>
              <a:t>In 2021, </a:t>
            </a:r>
            <a:r>
              <a:rPr lang="en-US" dirty="0" smtClean="0"/>
              <a:t>Albemarle </a:t>
            </a:r>
            <a:r>
              <a:rPr lang="en-US" dirty="0" smtClean="0"/>
              <a:t>County’s Crimes Against Society rate was </a:t>
            </a:r>
            <a:r>
              <a:rPr lang="en-US" dirty="0" smtClean="0"/>
              <a:t>3.2</a:t>
            </a:r>
            <a:r>
              <a:rPr lang="en-US" dirty="0" smtClean="0"/>
              <a:t> </a:t>
            </a:r>
            <a:r>
              <a:rPr lang="en-US" dirty="0" smtClean="0"/>
              <a:t>per 1000 residents, </a:t>
            </a:r>
            <a:r>
              <a:rPr lang="en-US" dirty="0" smtClean="0"/>
              <a:t>half</a:t>
            </a:r>
            <a:r>
              <a:rPr lang="en-US" dirty="0" smtClean="0"/>
              <a:t> </a:t>
            </a:r>
            <a:r>
              <a:rPr lang="en-US" dirty="0" smtClean="0"/>
              <a:t>the rate of </a:t>
            </a:r>
            <a:r>
              <a:rPr lang="en-US" dirty="0" smtClean="0"/>
              <a:t>6.4</a:t>
            </a:r>
            <a:r>
              <a:rPr lang="en-US" dirty="0" smtClean="0"/>
              <a:t> </a:t>
            </a:r>
            <a:r>
              <a:rPr lang="en-US" dirty="0" smtClean="0"/>
              <a:t>per 1000 for the average of peer counties and the </a:t>
            </a:r>
            <a:r>
              <a:rPr lang="en-US" dirty="0" smtClean="0"/>
              <a:t>far below the 6.2 </a:t>
            </a:r>
            <a:r>
              <a:rPr lang="en-US" dirty="0" smtClean="0"/>
              <a:t>per 1000 statewide rate.</a:t>
            </a:r>
          </a:p>
          <a:p>
            <a:r>
              <a:rPr lang="en-US" dirty="0" smtClean="0"/>
              <a:t>Albemarle’s </a:t>
            </a:r>
            <a:r>
              <a:rPr lang="en-US" dirty="0" smtClean="0"/>
              <a:t>Crimes Against Society rate in 2021 ranked </a:t>
            </a:r>
            <a:r>
              <a:rPr lang="en-US" dirty="0" smtClean="0"/>
              <a:t>106</a:t>
            </a:r>
            <a:r>
              <a:rPr lang="en-US" baseline="30000" dirty="0" smtClean="0"/>
              <a:t>th</a:t>
            </a:r>
            <a:r>
              <a:rPr lang="en-US" dirty="0" smtClean="0"/>
              <a:t> </a:t>
            </a:r>
            <a:r>
              <a:rPr lang="en-US" dirty="0" smtClean="0"/>
              <a:t>among Virginia’s 133 jurisdictions, placing </a:t>
            </a:r>
            <a:r>
              <a:rPr lang="en-US" dirty="0" smtClean="0"/>
              <a:t>it</a:t>
            </a:r>
            <a:r>
              <a:rPr lang="en-US" dirty="0" smtClean="0"/>
              <a:t> </a:t>
            </a:r>
            <a:r>
              <a:rPr lang="en-US" dirty="0" smtClean="0"/>
              <a:t>in the bottom </a:t>
            </a:r>
            <a:r>
              <a:rPr lang="en-US" dirty="0" smtClean="0"/>
              <a:t>quarter</a:t>
            </a:r>
            <a:r>
              <a:rPr lang="en-US" dirty="0" smtClean="0"/>
              <a:t> </a:t>
            </a:r>
            <a:r>
              <a:rPr lang="en-US" dirty="0" smtClean="0"/>
              <a:t>of the Commonwealth’s cities and </a:t>
            </a:r>
            <a:r>
              <a:rPr lang="en-US" dirty="0" smtClean="0"/>
              <a:t>counties.</a:t>
            </a:r>
          </a:p>
          <a:p>
            <a:r>
              <a:rPr lang="en-US" dirty="0" smtClean="0"/>
              <a:t>Significant decreases in Crimes Against Society were observed in the Commonwealth, in Albemarle County, and among peer counties during the two pandemic years of 2020 and 2021.  </a:t>
            </a:r>
            <a:endParaRPr lang="en-US" dirty="0" smtClean="0"/>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7389908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058108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754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74770" y="5104039"/>
            <a:ext cx="2260928" cy="369332"/>
          </a:xfrm>
          <a:prstGeom prst="rect">
            <a:avLst/>
          </a:prstGeom>
          <a:noFill/>
        </p:spPr>
        <p:txBody>
          <a:bodyPr wrap="square" rtlCol="0">
            <a:spAutoFit/>
          </a:bodyPr>
          <a:lstStyle/>
          <a:p>
            <a:r>
              <a:rPr lang="en-US" dirty="0" smtClean="0"/>
              <a:t>Albemarle down 7%</a:t>
            </a:r>
            <a:endParaRPr lang="en-US" dirty="0"/>
          </a:p>
        </p:txBody>
      </p:sp>
      <p:cxnSp>
        <p:nvCxnSpPr>
          <p:cNvPr id="5" name="Straight Arrow Connector 4"/>
          <p:cNvCxnSpPr/>
          <p:nvPr/>
        </p:nvCxnSpPr>
        <p:spPr>
          <a:xfrm flipV="1">
            <a:off x="10947289" y="3759654"/>
            <a:ext cx="496388" cy="1349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375469" y="1089354"/>
            <a:ext cx="2918619" cy="369332"/>
          </a:xfrm>
          <a:prstGeom prst="rect">
            <a:avLst/>
          </a:prstGeom>
          <a:noFill/>
        </p:spPr>
        <p:txBody>
          <a:bodyPr wrap="none" rtlCol="0">
            <a:spAutoFit/>
          </a:bodyPr>
          <a:lstStyle/>
          <a:p>
            <a:r>
              <a:rPr lang="en-US" dirty="0" smtClean="0"/>
              <a:t>Comparable counties up 36%</a:t>
            </a:r>
            <a:endParaRPr lang="en-US" dirty="0"/>
          </a:p>
        </p:txBody>
      </p:sp>
      <p:cxnSp>
        <p:nvCxnSpPr>
          <p:cNvPr id="9" name="Straight Arrow Connector 8"/>
          <p:cNvCxnSpPr/>
          <p:nvPr/>
        </p:nvCxnSpPr>
        <p:spPr>
          <a:xfrm>
            <a:off x="10937966" y="1388235"/>
            <a:ext cx="505711" cy="90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688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a:xfrm>
            <a:off x="838200" y="1825625"/>
            <a:ext cx="10515600" cy="4888684"/>
          </a:xfrm>
        </p:spPr>
        <p:txBody>
          <a:bodyPr>
            <a:normAutofit fontScale="77500" lnSpcReduction="20000"/>
          </a:bodyPr>
          <a:lstStyle/>
          <a:p>
            <a:r>
              <a:rPr lang="en-US" dirty="0" smtClean="0"/>
              <a:t>The overall Group A crime rate </a:t>
            </a:r>
            <a:r>
              <a:rPr lang="en-US" dirty="0"/>
              <a:t>in </a:t>
            </a:r>
            <a:r>
              <a:rPr lang="en-US" dirty="0" smtClean="0"/>
              <a:t>Albemarle </a:t>
            </a:r>
            <a:r>
              <a:rPr lang="en-US" dirty="0" smtClean="0"/>
              <a:t>County trended </a:t>
            </a:r>
            <a:r>
              <a:rPr lang="en-US" dirty="0" smtClean="0"/>
              <a:t>down</a:t>
            </a:r>
            <a:r>
              <a:rPr lang="en-US" dirty="0" smtClean="0"/>
              <a:t>ward </a:t>
            </a:r>
            <a:r>
              <a:rPr lang="en-US" dirty="0" smtClean="0"/>
              <a:t>significantly from 2012 to 2021 </a:t>
            </a:r>
            <a:r>
              <a:rPr lang="en-US" dirty="0" smtClean="0"/>
              <a:t>(</a:t>
            </a:r>
            <a:r>
              <a:rPr lang="en-US" dirty="0" smtClean="0"/>
              <a:t>down 20</a:t>
            </a:r>
            <a:r>
              <a:rPr lang="en-US" dirty="0" smtClean="0"/>
              <a:t>%), consistent with </a:t>
            </a:r>
            <a:r>
              <a:rPr lang="en-US" dirty="0" smtClean="0"/>
              <a:t>the statewide rate </a:t>
            </a:r>
            <a:r>
              <a:rPr lang="en-US" dirty="0" smtClean="0"/>
              <a:t>trend (down </a:t>
            </a:r>
            <a:r>
              <a:rPr lang="en-US" dirty="0" smtClean="0"/>
              <a:t>19</a:t>
            </a:r>
            <a:r>
              <a:rPr lang="en-US" dirty="0" smtClean="0"/>
              <a:t>%). </a:t>
            </a:r>
            <a:endParaRPr lang="en-US" dirty="0" smtClean="0"/>
          </a:p>
          <a:p>
            <a:r>
              <a:rPr lang="en-US" dirty="0" smtClean="0"/>
              <a:t>In 2021, </a:t>
            </a:r>
            <a:r>
              <a:rPr lang="en-US" dirty="0" smtClean="0"/>
              <a:t>Albemarle </a:t>
            </a:r>
            <a:r>
              <a:rPr lang="en-US" dirty="0" smtClean="0"/>
              <a:t>County’s overall Group A crime rate was </a:t>
            </a:r>
            <a:r>
              <a:rPr lang="en-US" dirty="0" smtClean="0"/>
              <a:t>ranked 57</a:t>
            </a:r>
            <a:r>
              <a:rPr lang="en-US" baseline="30000" dirty="0" smtClean="0"/>
              <a:t>th</a:t>
            </a:r>
            <a:r>
              <a:rPr lang="en-US" dirty="0" smtClean="0"/>
              <a:t>, placing it</a:t>
            </a:r>
            <a:r>
              <a:rPr lang="en-US" dirty="0" smtClean="0"/>
              <a:t> </a:t>
            </a:r>
            <a:r>
              <a:rPr lang="en-US" dirty="0" smtClean="0"/>
              <a:t>in the </a:t>
            </a:r>
            <a:r>
              <a:rPr lang="en-US" dirty="0" smtClean="0"/>
              <a:t>middle</a:t>
            </a:r>
            <a:r>
              <a:rPr lang="en-US" dirty="0" smtClean="0"/>
              <a:t> </a:t>
            </a:r>
            <a:r>
              <a:rPr lang="en-US" dirty="0" smtClean="0"/>
              <a:t>third of Virginia’s 133 </a:t>
            </a:r>
            <a:r>
              <a:rPr lang="en-US" dirty="0" smtClean="0"/>
              <a:t>jurisdictions.</a:t>
            </a:r>
            <a:endParaRPr lang="en-US" dirty="0" smtClean="0"/>
          </a:p>
          <a:p>
            <a:r>
              <a:rPr lang="en-US" dirty="0" smtClean="0"/>
              <a:t>Albemarle </a:t>
            </a:r>
            <a:r>
              <a:rPr lang="en-US" dirty="0" smtClean="0"/>
              <a:t>County’s Crimes Against Person rate </a:t>
            </a:r>
            <a:r>
              <a:rPr lang="en-US" dirty="0" smtClean="0"/>
              <a:t>fell 20</a:t>
            </a:r>
            <a:r>
              <a:rPr lang="en-US" dirty="0" smtClean="0"/>
              <a:t>% </a:t>
            </a:r>
            <a:r>
              <a:rPr lang="en-US" dirty="0" smtClean="0"/>
              <a:t>from 2012 to 2021, while the Crimes Against Property rate </a:t>
            </a:r>
            <a:r>
              <a:rPr lang="en-US" dirty="0" smtClean="0"/>
              <a:t>de</a:t>
            </a:r>
            <a:r>
              <a:rPr lang="en-US" dirty="0" smtClean="0"/>
              <a:t>creased 23% </a:t>
            </a:r>
            <a:r>
              <a:rPr lang="en-US" dirty="0" smtClean="0"/>
              <a:t>and the Crimes Against Society rate </a:t>
            </a:r>
            <a:r>
              <a:rPr lang="en-US" dirty="0" smtClean="0"/>
              <a:t>dropped</a:t>
            </a:r>
            <a:r>
              <a:rPr lang="en-US" dirty="0" smtClean="0"/>
              <a:t> 7%.</a:t>
            </a:r>
            <a:endParaRPr lang="en-US" dirty="0" smtClean="0"/>
          </a:p>
          <a:p>
            <a:r>
              <a:rPr lang="en-US" dirty="0" smtClean="0"/>
              <a:t>In 2021, </a:t>
            </a:r>
            <a:r>
              <a:rPr lang="en-US" dirty="0" smtClean="0"/>
              <a:t>Albemarle </a:t>
            </a:r>
            <a:r>
              <a:rPr lang="en-US" dirty="0" smtClean="0"/>
              <a:t>County’s overall Group A crime rate was </a:t>
            </a:r>
            <a:r>
              <a:rPr lang="en-US" dirty="0" smtClean="0"/>
              <a:t>slightly</a:t>
            </a:r>
            <a:r>
              <a:rPr lang="en-US" dirty="0" smtClean="0"/>
              <a:t> </a:t>
            </a:r>
            <a:r>
              <a:rPr lang="en-US" dirty="0" smtClean="0"/>
              <a:t>above the average rate of comparable counties, </a:t>
            </a:r>
            <a:r>
              <a:rPr lang="en-US" dirty="0" smtClean="0"/>
              <a:t>but</a:t>
            </a:r>
            <a:r>
              <a:rPr lang="en-US" dirty="0" smtClean="0"/>
              <a:t> below </a:t>
            </a:r>
            <a:r>
              <a:rPr lang="en-US" dirty="0" smtClean="0"/>
              <a:t>the statewide rate.  This was also true in the categories of Crimes Against Person and Crimes Against Property .</a:t>
            </a:r>
          </a:p>
          <a:p>
            <a:r>
              <a:rPr lang="en-US" dirty="0" smtClean="0"/>
              <a:t>Albemarle </a:t>
            </a:r>
            <a:r>
              <a:rPr lang="en-US" dirty="0" smtClean="0"/>
              <a:t>County’s Crimes Against Society rate fell sharply after </a:t>
            </a:r>
            <a:r>
              <a:rPr lang="en-US" dirty="0" smtClean="0"/>
              <a:t>2019, </a:t>
            </a:r>
            <a:r>
              <a:rPr lang="en-US" dirty="0" smtClean="0"/>
              <a:t>and was below the peer county and statewide rate in 2021</a:t>
            </a:r>
            <a:r>
              <a:rPr lang="en-US" dirty="0" smtClean="0"/>
              <a:t>.</a:t>
            </a:r>
          </a:p>
          <a:p>
            <a:r>
              <a:rPr lang="en-US" dirty="0" smtClean="0"/>
              <a:t>The two pandemic years of 2020 and 2021 were associated with significant reductions in the Crimes Against Society rate, while no association between pandemic years and either Crimes Against Person or Crimes Against Property rates was observed.</a:t>
            </a:r>
            <a:endParaRPr lang="en-US" dirty="0" smtClean="0"/>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879976"/>
          </a:xfrm>
        </p:spPr>
        <p:txBody>
          <a:bodyPr>
            <a:normAutofit fontScale="92500" lnSpcReduction="2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smtClean="0"/>
              <a:t>The index violent crime rate (for murder/non-negligent manslaughter, aggravated assault, robbery and rape) decreased by 52% from 1991 to 2019, while the index property crime rate (for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Albemarle </a:t>
            </a:r>
            <a:r>
              <a:rPr lang="en-US" dirty="0" smtClean="0"/>
              <a:t>County’s crime data should therefore be viewed with these trends in mind.  </a:t>
            </a:r>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7222</TotalTime>
  <Words>1600</Words>
  <Application>Microsoft Office PowerPoint</Application>
  <PresentationFormat>Widescreen</PresentationFormat>
  <Paragraphs>114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Albemarle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Albemarle’s Group A Crime Rate per 1000 (2012-2021)</vt:lpstr>
      <vt:lpstr>PowerPoint Presentation</vt:lpstr>
      <vt:lpstr>PowerPoint Presentation</vt:lpstr>
      <vt:lpstr>PowerPoint Presentation</vt:lpstr>
      <vt:lpstr>Albemarle’s Group A Crimes Against Person Rate per 1000</vt:lpstr>
      <vt:lpstr>PowerPoint Presentation</vt:lpstr>
      <vt:lpstr>PowerPoint Presentation</vt:lpstr>
      <vt:lpstr>PowerPoint Presentation</vt:lpstr>
      <vt:lpstr>Albemarle’s Group A Crimes Against Property Rate per 1000</vt:lpstr>
      <vt:lpstr>PowerPoint Presentation</vt:lpstr>
      <vt:lpstr>PowerPoint Presentation</vt:lpstr>
      <vt:lpstr>PowerPoint Presentation</vt:lpstr>
      <vt:lpstr>Albemarle’s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86</cp:revision>
  <dcterms:created xsi:type="dcterms:W3CDTF">2022-10-03T16:33:18Z</dcterms:created>
  <dcterms:modified xsi:type="dcterms:W3CDTF">2022-10-21T18:54:50Z</dcterms:modified>
</cp:coreProperties>
</file>