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5.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6.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7.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8.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9.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10.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11.xml" ContentType="application/vnd.openxmlformats-officedocument.drawingml.chartshape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12.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3.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drawings/drawing14.xml" ContentType="application/vnd.openxmlformats-officedocument.drawingml.chartshape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15.xml" ContentType="application/vnd.openxmlformats-officedocument.drawingml.chartshapes+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drawings/drawing16.xml" ContentType="application/vnd.openxmlformats-officedocument.drawingml.chartshapes+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17.xml" ContentType="application/vnd.openxmlformats-officedocument.drawingml.chartshapes+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 id="282" r:id="rId25"/>
    <p:sldId id="281" r:id="rId26"/>
    <p:sldId id="283" r:id="rId27"/>
    <p:sldId id="284" r:id="rId28"/>
    <p:sldId id="285" r:id="rId29"/>
    <p:sldId id="286" r:id="rId30"/>
    <p:sldId id="287" r:id="rId31"/>
    <p:sldId id="288" r:id="rId32"/>
    <p:sldId id="289" r:id="rId33"/>
    <p:sldId id="290" r:id="rId34"/>
    <p:sldId id="294" r:id="rId35"/>
    <p:sldId id="295" r:id="rId36"/>
    <p:sldId id="296" r:id="rId37"/>
    <p:sldId id="297" r:id="rId38"/>
    <p:sldId id="299" r:id="rId39"/>
    <p:sldId id="300" r:id="rId40"/>
    <p:sldId id="301" r:id="rId41"/>
    <p:sldId id="302" r:id="rId42"/>
    <p:sldId id="303" r:id="rId43"/>
    <p:sldId id="304" r:id="rId44"/>
    <p:sldId id="305" r:id="rId45"/>
    <p:sldId id="306"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50" autoAdjust="0"/>
    <p:restoredTop sz="94660"/>
  </p:normalViewPr>
  <p:slideViewPr>
    <p:cSldViewPr snapToGrid="0">
      <p:cViewPr varScale="1">
        <p:scale>
          <a:sx n="88" d="100"/>
          <a:sy n="88" d="100"/>
        </p:scale>
        <p:origin x="38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8.xml"/></Relationships>
</file>

<file path=ppt/charts/_rels/chart11.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9.xml"/></Relationships>
</file>

<file path=ppt/charts/_rels/chart18.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10.xml"/></Relationships>
</file>

<file path=ppt/charts/_rels/chart19.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1.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12.xml"/></Relationships>
</file>

<file path=ppt/charts/_rels/chart21.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3.xml"/></Relationships>
</file>

<file path=ppt/charts/_rels/chart23.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chartUserShapes" Target="../drawings/drawing14.xml"/></Relationships>
</file>

<file path=ppt/charts/_rels/chart24.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15.xml"/></Relationships>
</file>

<file path=ppt/charts/_rels/chart28.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chartUserShapes" Target="../drawings/drawing16.xml"/></Relationships>
</file>

<file path=ppt/charts/_rels/chart29.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30.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17.xml"/></Relationships>
</file>

<file path=ppt/charts/_rels/chart31.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31.xml"/><Relationship Id="rId1" Type="http://schemas.microsoft.com/office/2011/relationships/chartStyle" Target="style31.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6.xml"/></Relationships>
</file>

<file path=ppt/charts/_rels/chart9.xml.rels><?xml version="1.0" encoding="UTF-8" standalone="yes"?>
<Relationships xmlns="http://schemas.openxmlformats.org/package/2006/relationships"><Relationship Id="rId3" Type="http://schemas.openxmlformats.org/officeDocument/2006/relationships/oleObject" Target="file:///\\OAR-AD18\Users\ngoodloe\Annual%20Reports\2021%20Annual%20Reports\ACRJ%202011-2021%20Analysis%20(Recovered).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'ACRJ Intakes'!$A$22</c:f>
              <c:strCache>
                <c:ptCount val="1"/>
                <c:pt idx="0">
                  <c:v>Nelson Intakes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Intakes'!$B$1:$L$1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Intakes'!$B$22:$L$22</c:f>
              <c:numCache>
                <c:formatCode>General</c:formatCode>
                <c:ptCount val="11"/>
                <c:pt idx="0">
                  <c:v>243</c:v>
                </c:pt>
                <c:pt idx="1">
                  <c:v>237</c:v>
                </c:pt>
                <c:pt idx="2">
                  <c:v>265</c:v>
                </c:pt>
                <c:pt idx="3">
                  <c:v>271</c:v>
                </c:pt>
                <c:pt idx="4">
                  <c:v>247</c:v>
                </c:pt>
                <c:pt idx="5">
                  <c:v>273</c:v>
                </c:pt>
                <c:pt idx="6">
                  <c:v>366</c:v>
                </c:pt>
                <c:pt idx="7">
                  <c:v>430</c:v>
                </c:pt>
                <c:pt idx="8">
                  <c:v>427</c:v>
                </c:pt>
                <c:pt idx="9">
                  <c:v>309</c:v>
                </c:pt>
                <c:pt idx="10">
                  <c:v>286</c:v>
                </c:pt>
              </c:numCache>
            </c:numRef>
          </c:val>
          <c:smooth val="0"/>
          <c:extLst>
            <c:ext xmlns:c16="http://schemas.microsoft.com/office/drawing/2014/chart" uri="{C3380CC4-5D6E-409C-BE32-E72D297353CC}">
              <c16:uniqueId val="{00000000-643B-4998-B520-4D11FE445865}"/>
            </c:ext>
          </c:extLst>
        </c:ser>
        <c:dLbls>
          <c:showLegendKey val="0"/>
          <c:showVal val="0"/>
          <c:showCatName val="0"/>
          <c:showSerName val="0"/>
          <c:showPercent val="0"/>
          <c:showBubbleSize val="0"/>
        </c:dLbls>
        <c:smooth val="0"/>
        <c:axId val="751674320"/>
        <c:axId val="751672360"/>
      </c:lineChart>
      <c:catAx>
        <c:axId val="751674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72360"/>
        <c:crosses val="autoZero"/>
        <c:auto val="1"/>
        <c:lblAlgn val="ctr"/>
        <c:lblOffset val="100"/>
        <c:noMultiLvlLbl val="0"/>
      </c:catAx>
      <c:valAx>
        <c:axId val="751672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7432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'Nelson Bookings'!$A$13</c:f>
              <c:strCache>
                <c:ptCount val="1"/>
                <c:pt idx="0">
                  <c:v>Nelson Booking/Intake Ratio</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'Nelson Bookings'!$B$12:$L$12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Bookings'!$B$13:$L$13</c:f>
              <c:numCache>
                <c:formatCode>General</c:formatCode>
                <c:ptCount val="11"/>
                <c:pt idx="0">
                  <c:v>1.6337448559670782</c:v>
                </c:pt>
                <c:pt idx="1">
                  <c:v>2.0042194092827006</c:v>
                </c:pt>
                <c:pt idx="2">
                  <c:v>2.2603773584905662</c:v>
                </c:pt>
                <c:pt idx="3">
                  <c:v>2.0811808118081179</c:v>
                </c:pt>
                <c:pt idx="4">
                  <c:v>1.9797570850202428</c:v>
                </c:pt>
                <c:pt idx="5">
                  <c:v>2.0512820512820511</c:v>
                </c:pt>
                <c:pt idx="6">
                  <c:v>2.2295081967213113</c:v>
                </c:pt>
                <c:pt idx="7">
                  <c:v>2.4441860465116281</c:v>
                </c:pt>
                <c:pt idx="8">
                  <c:v>2.5550351288056206</c:v>
                </c:pt>
                <c:pt idx="9">
                  <c:v>2.6957928802588995</c:v>
                </c:pt>
                <c:pt idx="10">
                  <c:v>2.6643356643356642</c:v>
                </c:pt>
              </c:numCache>
            </c:numRef>
          </c:val>
          <c:extLst>
            <c:ext xmlns:c16="http://schemas.microsoft.com/office/drawing/2014/chart" uri="{C3380CC4-5D6E-409C-BE32-E72D297353CC}">
              <c16:uniqueId val="{00000000-D0B6-4584-B157-FAEE052284A6}"/>
            </c:ext>
          </c:extLst>
        </c:ser>
        <c:dLbls>
          <c:showLegendKey val="0"/>
          <c:showVal val="0"/>
          <c:showCatName val="0"/>
          <c:showSerName val="0"/>
          <c:showPercent val="0"/>
          <c:showBubbleSize val="0"/>
        </c:dLbls>
        <c:gapWidth val="219"/>
        <c:overlap val="-27"/>
        <c:axId val="670366095"/>
        <c:axId val="670349871"/>
      </c:barChart>
      <c:catAx>
        <c:axId val="670366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70349871"/>
        <c:crosses val="autoZero"/>
        <c:auto val="1"/>
        <c:lblAlgn val="ctr"/>
        <c:lblOffset val="100"/>
        <c:noMultiLvlLbl val="0"/>
      </c:catAx>
      <c:valAx>
        <c:axId val="670349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7036609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 Nelson Bookings by Quarter (2018-2020)</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'Nelson Bookings by Quarter'!$A$2</c:f>
              <c:strCache>
                <c:ptCount val="1"/>
                <c:pt idx="0">
                  <c:v>2018-2020 Nelson Bookings by Quarter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'Nelson Bookings by Quarter'!$B$1:$Q$1</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'Nelson Bookings by Quarter'!$B$2:$Q$2</c:f>
              <c:numCache>
                <c:formatCode>General</c:formatCode>
                <c:ptCount val="16"/>
                <c:pt idx="0">
                  <c:v>246</c:v>
                </c:pt>
                <c:pt idx="1">
                  <c:v>309</c:v>
                </c:pt>
                <c:pt idx="2">
                  <c:v>246</c:v>
                </c:pt>
                <c:pt idx="3">
                  <c:v>250</c:v>
                </c:pt>
                <c:pt idx="4">
                  <c:v>246</c:v>
                </c:pt>
                <c:pt idx="5">
                  <c:v>237</c:v>
                </c:pt>
                <c:pt idx="6">
                  <c:v>360</c:v>
                </c:pt>
                <c:pt idx="7">
                  <c:v>248</c:v>
                </c:pt>
                <c:pt idx="8">
                  <c:v>229</c:v>
                </c:pt>
                <c:pt idx="9">
                  <c:v>196</c:v>
                </c:pt>
                <c:pt idx="10">
                  <c:v>177</c:v>
                </c:pt>
                <c:pt idx="11">
                  <c:v>228</c:v>
                </c:pt>
                <c:pt idx="12">
                  <c:v>171</c:v>
                </c:pt>
                <c:pt idx="13">
                  <c:v>207</c:v>
                </c:pt>
                <c:pt idx="14">
                  <c:v>191</c:v>
                </c:pt>
                <c:pt idx="15">
                  <c:v>193</c:v>
                </c:pt>
              </c:numCache>
            </c:numRef>
          </c:val>
          <c:extLst>
            <c:ext xmlns:c16="http://schemas.microsoft.com/office/drawing/2014/chart" uri="{C3380CC4-5D6E-409C-BE32-E72D297353CC}">
              <c16:uniqueId val="{00000000-36DB-46C8-9FB3-AFFC52A5CB68}"/>
            </c:ext>
          </c:extLst>
        </c:ser>
        <c:dLbls>
          <c:showLegendKey val="0"/>
          <c:showVal val="0"/>
          <c:showCatName val="0"/>
          <c:showSerName val="0"/>
          <c:showPercent val="0"/>
          <c:showBubbleSize val="0"/>
        </c:dLbls>
        <c:gapWidth val="219"/>
        <c:overlap val="-27"/>
        <c:axId val="844202568"/>
        <c:axId val="844199824"/>
      </c:barChart>
      <c:catAx>
        <c:axId val="844202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4199824"/>
        <c:crosses val="autoZero"/>
        <c:auto val="1"/>
        <c:lblAlgn val="ctr"/>
        <c:lblOffset val="100"/>
        <c:noMultiLvlLbl val="0"/>
      </c:catAx>
      <c:valAx>
        <c:axId val="844199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420256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Bookings by Quarter and Charge Level(2018-2020)</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Bookings by Quarter'!$A$5</c:f>
              <c:strCache>
                <c:ptCount val="1"/>
                <c:pt idx="0">
                  <c:v>2018-2020 Nelson Felony Bookings by Quarter</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'Nelson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'Nelson Bookings by Quarter'!$B$5:$Q$5</c:f>
              <c:numCache>
                <c:formatCode>General</c:formatCode>
                <c:ptCount val="16"/>
                <c:pt idx="0">
                  <c:v>107</c:v>
                </c:pt>
                <c:pt idx="1">
                  <c:v>147</c:v>
                </c:pt>
                <c:pt idx="2">
                  <c:v>130</c:v>
                </c:pt>
                <c:pt idx="3">
                  <c:v>138</c:v>
                </c:pt>
                <c:pt idx="4">
                  <c:v>145</c:v>
                </c:pt>
                <c:pt idx="5">
                  <c:v>129</c:v>
                </c:pt>
                <c:pt idx="6">
                  <c:v>200</c:v>
                </c:pt>
                <c:pt idx="7">
                  <c:v>134</c:v>
                </c:pt>
                <c:pt idx="8">
                  <c:v>112</c:v>
                </c:pt>
                <c:pt idx="9">
                  <c:v>101</c:v>
                </c:pt>
                <c:pt idx="10">
                  <c:v>91</c:v>
                </c:pt>
                <c:pt idx="11">
                  <c:v>108</c:v>
                </c:pt>
                <c:pt idx="12">
                  <c:v>106</c:v>
                </c:pt>
                <c:pt idx="13">
                  <c:v>114</c:v>
                </c:pt>
                <c:pt idx="14">
                  <c:v>108</c:v>
                </c:pt>
                <c:pt idx="15">
                  <c:v>124</c:v>
                </c:pt>
              </c:numCache>
            </c:numRef>
          </c:val>
          <c:smooth val="0"/>
          <c:extLst>
            <c:ext xmlns:c16="http://schemas.microsoft.com/office/drawing/2014/chart" uri="{C3380CC4-5D6E-409C-BE32-E72D297353CC}">
              <c16:uniqueId val="{00000000-CD16-466E-BC4D-418AE5A8D196}"/>
            </c:ext>
          </c:extLst>
        </c:ser>
        <c:ser>
          <c:idx val="1"/>
          <c:order val="1"/>
          <c:tx>
            <c:strRef>
              <c:f>'Nelson Bookings by Quarter'!$A$6</c:f>
              <c:strCache>
                <c:ptCount val="1"/>
                <c:pt idx="0">
                  <c:v>2018-2020 Nelson Misdemeanor Bookings by Quarter</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strRef>
              <c:f>'Nelson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'Nelson Bookings by Quarter'!$B$6:$Q$6</c:f>
              <c:numCache>
                <c:formatCode>General</c:formatCode>
                <c:ptCount val="16"/>
                <c:pt idx="0">
                  <c:v>135</c:v>
                </c:pt>
                <c:pt idx="1">
                  <c:v>155</c:v>
                </c:pt>
                <c:pt idx="2">
                  <c:v>113</c:v>
                </c:pt>
                <c:pt idx="3">
                  <c:v>103</c:v>
                </c:pt>
                <c:pt idx="4">
                  <c:v>95</c:v>
                </c:pt>
                <c:pt idx="5">
                  <c:v>101</c:v>
                </c:pt>
                <c:pt idx="6">
                  <c:v>146</c:v>
                </c:pt>
                <c:pt idx="7">
                  <c:v>114</c:v>
                </c:pt>
                <c:pt idx="8">
                  <c:v>108</c:v>
                </c:pt>
                <c:pt idx="9">
                  <c:v>88</c:v>
                </c:pt>
                <c:pt idx="10">
                  <c:v>84</c:v>
                </c:pt>
                <c:pt idx="11">
                  <c:v>114</c:v>
                </c:pt>
                <c:pt idx="12">
                  <c:v>56</c:v>
                </c:pt>
                <c:pt idx="13">
                  <c:v>91</c:v>
                </c:pt>
                <c:pt idx="14">
                  <c:v>78</c:v>
                </c:pt>
                <c:pt idx="15">
                  <c:v>66</c:v>
                </c:pt>
              </c:numCache>
            </c:numRef>
          </c:val>
          <c:smooth val="0"/>
          <c:extLst>
            <c:ext xmlns:c16="http://schemas.microsoft.com/office/drawing/2014/chart" uri="{C3380CC4-5D6E-409C-BE32-E72D297353CC}">
              <c16:uniqueId val="{00000001-CD16-466E-BC4D-418AE5A8D196}"/>
            </c:ext>
          </c:extLst>
        </c:ser>
        <c:dLbls>
          <c:showLegendKey val="0"/>
          <c:showVal val="0"/>
          <c:showCatName val="0"/>
          <c:showSerName val="0"/>
          <c:showPercent val="0"/>
          <c:showBubbleSize val="0"/>
        </c:dLbls>
        <c:smooth val="0"/>
        <c:axId val="844200216"/>
        <c:axId val="760261184"/>
      </c:lineChart>
      <c:catAx>
        <c:axId val="844200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60261184"/>
        <c:crosses val="autoZero"/>
        <c:auto val="1"/>
        <c:lblAlgn val="ctr"/>
        <c:lblOffset val="100"/>
        <c:noMultiLvlLbl val="0"/>
      </c:catAx>
      <c:valAx>
        <c:axId val="7602611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44200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Top Ten Nelson Booking Types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'Nelson Bookings By VCC'!$B$1</c:f>
              <c:strCache>
                <c:ptCount val="1"/>
                <c:pt idx="0">
                  <c:v>2011</c:v>
                </c:pt>
              </c:strCache>
            </c:strRef>
          </c:tx>
          <c:spPr>
            <a:solidFill>
              <a:schemeClr val="accent1"/>
            </a:solidFill>
            <a:ln>
              <a:noFill/>
            </a:ln>
            <a:effectLst/>
          </c:spPr>
          <c:invertIfNegative val="0"/>
          <c:cat>
            <c:strRef>
              <c:f>'Nelson Bookings By VCC'!$A$2:$A$11</c:f>
              <c:strCache>
                <c:ptCount val="10"/>
                <c:pt idx="0">
                  <c:v>NAR</c:v>
                </c:pt>
                <c:pt idx="1">
                  <c:v>DWI</c:v>
                </c:pt>
                <c:pt idx="2">
                  <c:v>ASL</c:v>
                </c:pt>
                <c:pt idx="3">
                  <c:v>LAR</c:v>
                </c:pt>
                <c:pt idx="4">
                  <c:v>LIC</c:v>
                </c:pt>
                <c:pt idx="5">
                  <c:v>PRB</c:v>
                </c:pt>
                <c:pt idx="6">
                  <c:v>CON</c:v>
                </c:pt>
                <c:pt idx="7">
                  <c:v>WPN</c:v>
                </c:pt>
                <c:pt idx="8">
                  <c:v>ALC</c:v>
                </c:pt>
                <c:pt idx="9">
                  <c:v>FRD</c:v>
                </c:pt>
              </c:strCache>
            </c:strRef>
          </c:cat>
          <c:val>
            <c:numRef>
              <c:f>'Nelson Bookings By VCC'!$B$2:$B$11</c:f>
              <c:numCache>
                <c:formatCode>General</c:formatCode>
                <c:ptCount val="10"/>
                <c:pt idx="0">
                  <c:v>26</c:v>
                </c:pt>
                <c:pt idx="1">
                  <c:v>38</c:v>
                </c:pt>
                <c:pt idx="2">
                  <c:v>53</c:v>
                </c:pt>
                <c:pt idx="3">
                  <c:v>21</c:v>
                </c:pt>
                <c:pt idx="4">
                  <c:v>44</c:v>
                </c:pt>
                <c:pt idx="5">
                  <c:v>14</c:v>
                </c:pt>
                <c:pt idx="6">
                  <c:v>22</c:v>
                </c:pt>
                <c:pt idx="7">
                  <c:v>14</c:v>
                </c:pt>
                <c:pt idx="8">
                  <c:v>34</c:v>
                </c:pt>
                <c:pt idx="9">
                  <c:v>18</c:v>
                </c:pt>
              </c:numCache>
            </c:numRef>
          </c:val>
          <c:extLst>
            <c:ext xmlns:c16="http://schemas.microsoft.com/office/drawing/2014/chart" uri="{C3380CC4-5D6E-409C-BE32-E72D297353CC}">
              <c16:uniqueId val="{00000000-FC3D-4480-91AB-8D086726C9F8}"/>
            </c:ext>
          </c:extLst>
        </c:ser>
        <c:ser>
          <c:idx val="1"/>
          <c:order val="1"/>
          <c:tx>
            <c:strRef>
              <c:f>'Nelson Bookings By VCC'!$C$1</c:f>
              <c:strCache>
                <c:ptCount val="1"/>
                <c:pt idx="0">
                  <c:v>2012</c:v>
                </c:pt>
              </c:strCache>
            </c:strRef>
          </c:tx>
          <c:spPr>
            <a:solidFill>
              <a:schemeClr val="accent2"/>
            </a:solidFill>
            <a:ln>
              <a:noFill/>
            </a:ln>
            <a:effectLst/>
          </c:spPr>
          <c:invertIfNegative val="0"/>
          <c:cat>
            <c:strRef>
              <c:f>'Nelson Bookings By VCC'!$A$2:$A$11</c:f>
              <c:strCache>
                <c:ptCount val="10"/>
                <c:pt idx="0">
                  <c:v>NAR</c:v>
                </c:pt>
                <c:pt idx="1">
                  <c:v>DWI</c:v>
                </c:pt>
                <c:pt idx="2">
                  <c:v>ASL</c:v>
                </c:pt>
                <c:pt idx="3">
                  <c:v>LAR</c:v>
                </c:pt>
                <c:pt idx="4">
                  <c:v>LIC</c:v>
                </c:pt>
                <c:pt idx="5">
                  <c:v>PRB</c:v>
                </c:pt>
                <c:pt idx="6">
                  <c:v>CON</c:v>
                </c:pt>
                <c:pt idx="7">
                  <c:v>WPN</c:v>
                </c:pt>
                <c:pt idx="8">
                  <c:v>ALC</c:v>
                </c:pt>
                <c:pt idx="9">
                  <c:v>FRD</c:v>
                </c:pt>
              </c:strCache>
            </c:strRef>
          </c:cat>
          <c:val>
            <c:numRef>
              <c:f>'Nelson Bookings By VCC'!$C$2:$C$11</c:f>
              <c:numCache>
                <c:formatCode>General</c:formatCode>
                <c:ptCount val="10"/>
                <c:pt idx="0">
                  <c:v>21</c:v>
                </c:pt>
                <c:pt idx="1">
                  <c:v>51</c:v>
                </c:pt>
                <c:pt idx="2">
                  <c:v>51</c:v>
                </c:pt>
                <c:pt idx="3">
                  <c:v>49</c:v>
                </c:pt>
                <c:pt idx="4">
                  <c:v>63</c:v>
                </c:pt>
                <c:pt idx="5">
                  <c:v>18</c:v>
                </c:pt>
                <c:pt idx="6">
                  <c:v>34</c:v>
                </c:pt>
                <c:pt idx="7">
                  <c:v>17</c:v>
                </c:pt>
                <c:pt idx="8">
                  <c:v>28</c:v>
                </c:pt>
                <c:pt idx="9">
                  <c:v>17</c:v>
                </c:pt>
              </c:numCache>
            </c:numRef>
          </c:val>
          <c:extLst>
            <c:ext xmlns:c16="http://schemas.microsoft.com/office/drawing/2014/chart" uri="{C3380CC4-5D6E-409C-BE32-E72D297353CC}">
              <c16:uniqueId val="{00000001-FC3D-4480-91AB-8D086726C9F8}"/>
            </c:ext>
          </c:extLst>
        </c:ser>
        <c:ser>
          <c:idx val="2"/>
          <c:order val="2"/>
          <c:tx>
            <c:strRef>
              <c:f>'Nelson Bookings By VCC'!$D$1</c:f>
              <c:strCache>
                <c:ptCount val="1"/>
                <c:pt idx="0">
                  <c:v>2013</c:v>
                </c:pt>
              </c:strCache>
            </c:strRef>
          </c:tx>
          <c:spPr>
            <a:solidFill>
              <a:schemeClr val="accent3"/>
            </a:solidFill>
            <a:ln>
              <a:noFill/>
            </a:ln>
            <a:effectLst/>
          </c:spPr>
          <c:invertIfNegative val="0"/>
          <c:cat>
            <c:strRef>
              <c:f>'Nelson Bookings By VCC'!$A$2:$A$11</c:f>
              <c:strCache>
                <c:ptCount val="10"/>
                <c:pt idx="0">
                  <c:v>NAR</c:v>
                </c:pt>
                <c:pt idx="1">
                  <c:v>DWI</c:v>
                </c:pt>
                <c:pt idx="2">
                  <c:v>ASL</c:v>
                </c:pt>
                <c:pt idx="3">
                  <c:v>LAR</c:v>
                </c:pt>
                <c:pt idx="4">
                  <c:v>LIC</c:v>
                </c:pt>
                <c:pt idx="5">
                  <c:v>PRB</c:v>
                </c:pt>
                <c:pt idx="6">
                  <c:v>CON</c:v>
                </c:pt>
                <c:pt idx="7">
                  <c:v>WPN</c:v>
                </c:pt>
                <c:pt idx="8">
                  <c:v>ALC</c:v>
                </c:pt>
                <c:pt idx="9">
                  <c:v>FRD</c:v>
                </c:pt>
              </c:strCache>
            </c:strRef>
          </c:cat>
          <c:val>
            <c:numRef>
              <c:f>'Nelson Bookings By VCC'!$D$2:$D$11</c:f>
              <c:numCache>
                <c:formatCode>General</c:formatCode>
                <c:ptCount val="10"/>
                <c:pt idx="0">
                  <c:v>32</c:v>
                </c:pt>
                <c:pt idx="1">
                  <c:v>116</c:v>
                </c:pt>
                <c:pt idx="2">
                  <c:v>54</c:v>
                </c:pt>
                <c:pt idx="3">
                  <c:v>64</c:v>
                </c:pt>
                <c:pt idx="4">
                  <c:v>41</c:v>
                </c:pt>
                <c:pt idx="5">
                  <c:v>19</c:v>
                </c:pt>
                <c:pt idx="6">
                  <c:v>22</c:v>
                </c:pt>
                <c:pt idx="7">
                  <c:v>25</c:v>
                </c:pt>
                <c:pt idx="8">
                  <c:v>25</c:v>
                </c:pt>
                <c:pt idx="9">
                  <c:v>29</c:v>
                </c:pt>
              </c:numCache>
            </c:numRef>
          </c:val>
          <c:extLst>
            <c:ext xmlns:c16="http://schemas.microsoft.com/office/drawing/2014/chart" uri="{C3380CC4-5D6E-409C-BE32-E72D297353CC}">
              <c16:uniqueId val="{00000002-FC3D-4480-91AB-8D086726C9F8}"/>
            </c:ext>
          </c:extLst>
        </c:ser>
        <c:ser>
          <c:idx val="3"/>
          <c:order val="3"/>
          <c:tx>
            <c:strRef>
              <c:f>'Nelson Bookings By VCC'!$E$1</c:f>
              <c:strCache>
                <c:ptCount val="1"/>
                <c:pt idx="0">
                  <c:v>2014</c:v>
                </c:pt>
              </c:strCache>
            </c:strRef>
          </c:tx>
          <c:spPr>
            <a:solidFill>
              <a:schemeClr val="accent4"/>
            </a:solidFill>
            <a:ln>
              <a:noFill/>
            </a:ln>
            <a:effectLst/>
          </c:spPr>
          <c:invertIfNegative val="0"/>
          <c:cat>
            <c:strRef>
              <c:f>'Nelson Bookings By VCC'!$A$2:$A$11</c:f>
              <c:strCache>
                <c:ptCount val="10"/>
                <c:pt idx="0">
                  <c:v>NAR</c:v>
                </c:pt>
                <c:pt idx="1">
                  <c:v>DWI</c:v>
                </c:pt>
                <c:pt idx="2">
                  <c:v>ASL</c:v>
                </c:pt>
                <c:pt idx="3">
                  <c:v>LAR</c:v>
                </c:pt>
                <c:pt idx="4">
                  <c:v>LIC</c:v>
                </c:pt>
                <c:pt idx="5">
                  <c:v>PRB</c:v>
                </c:pt>
                <c:pt idx="6">
                  <c:v>CON</c:v>
                </c:pt>
                <c:pt idx="7">
                  <c:v>WPN</c:v>
                </c:pt>
                <c:pt idx="8">
                  <c:v>ALC</c:v>
                </c:pt>
                <c:pt idx="9">
                  <c:v>FRD</c:v>
                </c:pt>
              </c:strCache>
            </c:strRef>
          </c:cat>
          <c:val>
            <c:numRef>
              <c:f>'Nelson Bookings By VCC'!$E$2:$E$11</c:f>
              <c:numCache>
                <c:formatCode>General</c:formatCode>
                <c:ptCount val="10"/>
                <c:pt idx="0">
                  <c:v>33</c:v>
                </c:pt>
                <c:pt idx="1">
                  <c:v>85</c:v>
                </c:pt>
                <c:pt idx="2">
                  <c:v>36</c:v>
                </c:pt>
                <c:pt idx="3">
                  <c:v>42</c:v>
                </c:pt>
                <c:pt idx="4">
                  <c:v>44</c:v>
                </c:pt>
                <c:pt idx="5">
                  <c:v>27</c:v>
                </c:pt>
                <c:pt idx="6">
                  <c:v>31</c:v>
                </c:pt>
                <c:pt idx="7">
                  <c:v>21</c:v>
                </c:pt>
                <c:pt idx="8">
                  <c:v>21</c:v>
                </c:pt>
                <c:pt idx="9">
                  <c:v>15</c:v>
                </c:pt>
              </c:numCache>
            </c:numRef>
          </c:val>
          <c:extLst>
            <c:ext xmlns:c16="http://schemas.microsoft.com/office/drawing/2014/chart" uri="{C3380CC4-5D6E-409C-BE32-E72D297353CC}">
              <c16:uniqueId val="{00000003-FC3D-4480-91AB-8D086726C9F8}"/>
            </c:ext>
          </c:extLst>
        </c:ser>
        <c:ser>
          <c:idx val="4"/>
          <c:order val="4"/>
          <c:tx>
            <c:strRef>
              <c:f>'Nelson Bookings By VCC'!$F$1</c:f>
              <c:strCache>
                <c:ptCount val="1"/>
                <c:pt idx="0">
                  <c:v>2015</c:v>
                </c:pt>
              </c:strCache>
            </c:strRef>
          </c:tx>
          <c:spPr>
            <a:solidFill>
              <a:schemeClr val="accent5"/>
            </a:solidFill>
            <a:ln>
              <a:noFill/>
            </a:ln>
            <a:effectLst/>
          </c:spPr>
          <c:invertIfNegative val="0"/>
          <c:cat>
            <c:strRef>
              <c:f>'Nelson Bookings By VCC'!$A$2:$A$11</c:f>
              <c:strCache>
                <c:ptCount val="10"/>
                <c:pt idx="0">
                  <c:v>NAR</c:v>
                </c:pt>
                <c:pt idx="1">
                  <c:v>DWI</c:v>
                </c:pt>
                <c:pt idx="2">
                  <c:v>ASL</c:v>
                </c:pt>
                <c:pt idx="3">
                  <c:v>LAR</c:v>
                </c:pt>
                <c:pt idx="4">
                  <c:v>LIC</c:v>
                </c:pt>
                <c:pt idx="5">
                  <c:v>PRB</c:v>
                </c:pt>
                <c:pt idx="6">
                  <c:v>CON</c:v>
                </c:pt>
                <c:pt idx="7">
                  <c:v>WPN</c:v>
                </c:pt>
                <c:pt idx="8">
                  <c:v>ALC</c:v>
                </c:pt>
                <c:pt idx="9">
                  <c:v>FRD</c:v>
                </c:pt>
              </c:strCache>
            </c:strRef>
          </c:cat>
          <c:val>
            <c:numRef>
              <c:f>'Nelson Bookings By VCC'!$F$2:$F$11</c:f>
              <c:numCache>
                <c:formatCode>General</c:formatCode>
                <c:ptCount val="10"/>
                <c:pt idx="0">
                  <c:v>68</c:v>
                </c:pt>
                <c:pt idx="1">
                  <c:v>97</c:v>
                </c:pt>
                <c:pt idx="2">
                  <c:v>33</c:v>
                </c:pt>
                <c:pt idx="3">
                  <c:v>33</c:v>
                </c:pt>
                <c:pt idx="4">
                  <c:v>30</c:v>
                </c:pt>
                <c:pt idx="5">
                  <c:v>23</c:v>
                </c:pt>
                <c:pt idx="6">
                  <c:v>19</c:v>
                </c:pt>
                <c:pt idx="7">
                  <c:v>23</c:v>
                </c:pt>
                <c:pt idx="8">
                  <c:v>20</c:v>
                </c:pt>
                <c:pt idx="9">
                  <c:v>16</c:v>
                </c:pt>
              </c:numCache>
            </c:numRef>
          </c:val>
          <c:extLst>
            <c:ext xmlns:c16="http://schemas.microsoft.com/office/drawing/2014/chart" uri="{C3380CC4-5D6E-409C-BE32-E72D297353CC}">
              <c16:uniqueId val="{00000004-FC3D-4480-91AB-8D086726C9F8}"/>
            </c:ext>
          </c:extLst>
        </c:ser>
        <c:ser>
          <c:idx val="5"/>
          <c:order val="5"/>
          <c:tx>
            <c:strRef>
              <c:f>'Nelson Bookings By VCC'!$G$1</c:f>
              <c:strCache>
                <c:ptCount val="1"/>
                <c:pt idx="0">
                  <c:v>2016</c:v>
                </c:pt>
              </c:strCache>
            </c:strRef>
          </c:tx>
          <c:spPr>
            <a:solidFill>
              <a:schemeClr val="accent6"/>
            </a:solidFill>
            <a:ln>
              <a:noFill/>
            </a:ln>
            <a:effectLst/>
          </c:spPr>
          <c:invertIfNegative val="0"/>
          <c:cat>
            <c:strRef>
              <c:f>'Nelson Bookings By VCC'!$A$2:$A$11</c:f>
              <c:strCache>
                <c:ptCount val="10"/>
                <c:pt idx="0">
                  <c:v>NAR</c:v>
                </c:pt>
                <c:pt idx="1">
                  <c:v>DWI</c:v>
                </c:pt>
                <c:pt idx="2">
                  <c:v>ASL</c:v>
                </c:pt>
                <c:pt idx="3">
                  <c:v>LAR</c:v>
                </c:pt>
                <c:pt idx="4">
                  <c:v>LIC</c:v>
                </c:pt>
                <c:pt idx="5">
                  <c:v>PRB</c:v>
                </c:pt>
                <c:pt idx="6">
                  <c:v>CON</c:v>
                </c:pt>
                <c:pt idx="7">
                  <c:v>WPN</c:v>
                </c:pt>
                <c:pt idx="8">
                  <c:v>ALC</c:v>
                </c:pt>
                <c:pt idx="9">
                  <c:v>FRD</c:v>
                </c:pt>
              </c:strCache>
            </c:strRef>
          </c:cat>
          <c:val>
            <c:numRef>
              <c:f>'Nelson Bookings By VCC'!$G$2:$G$11</c:f>
              <c:numCache>
                <c:formatCode>General</c:formatCode>
                <c:ptCount val="10"/>
                <c:pt idx="0">
                  <c:v>66</c:v>
                </c:pt>
                <c:pt idx="1">
                  <c:v>57</c:v>
                </c:pt>
                <c:pt idx="2">
                  <c:v>78</c:v>
                </c:pt>
                <c:pt idx="3">
                  <c:v>48</c:v>
                </c:pt>
                <c:pt idx="4">
                  <c:v>37</c:v>
                </c:pt>
                <c:pt idx="5">
                  <c:v>16</c:v>
                </c:pt>
                <c:pt idx="6">
                  <c:v>29</c:v>
                </c:pt>
                <c:pt idx="7">
                  <c:v>24</c:v>
                </c:pt>
                <c:pt idx="8">
                  <c:v>22</c:v>
                </c:pt>
                <c:pt idx="9">
                  <c:v>19</c:v>
                </c:pt>
              </c:numCache>
            </c:numRef>
          </c:val>
          <c:extLst>
            <c:ext xmlns:c16="http://schemas.microsoft.com/office/drawing/2014/chart" uri="{C3380CC4-5D6E-409C-BE32-E72D297353CC}">
              <c16:uniqueId val="{00000005-FC3D-4480-91AB-8D086726C9F8}"/>
            </c:ext>
          </c:extLst>
        </c:ser>
        <c:ser>
          <c:idx val="6"/>
          <c:order val="6"/>
          <c:tx>
            <c:strRef>
              <c:f>'Nelson Bookings By VCC'!$H$1</c:f>
              <c:strCache>
                <c:ptCount val="1"/>
                <c:pt idx="0">
                  <c:v>2017</c:v>
                </c:pt>
              </c:strCache>
            </c:strRef>
          </c:tx>
          <c:spPr>
            <a:solidFill>
              <a:schemeClr val="accent1">
                <a:lumMod val="60000"/>
              </a:schemeClr>
            </a:solidFill>
            <a:ln>
              <a:noFill/>
            </a:ln>
            <a:effectLst/>
          </c:spPr>
          <c:invertIfNegative val="0"/>
          <c:cat>
            <c:strRef>
              <c:f>'Nelson Bookings By VCC'!$A$2:$A$11</c:f>
              <c:strCache>
                <c:ptCount val="10"/>
                <c:pt idx="0">
                  <c:v>NAR</c:v>
                </c:pt>
                <c:pt idx="1">
                  <c:v>DWI</c:v>
                </c:pt>
                <c:pt idx="2">
                  <c:v>ASL</c:v>
                </c:pt>
                <c:pt idx="3">
                  <c:v>LAR</c:v>
                </c:pt>
                <c:pt idx="4">
                  <c:v>LIC</c:v>
                </c:pt>
                <c:pt idx="5">
                  <c:v>PRB</c:v>
                </c:pt>
                <c:pt idx="6">
                  <c:v>CON</c:v>
                </c:pt>
                <c:pt idx="7">
                  <c:v>WPN</c:v>
                </c:pt>
                <c:pt idx="8">
                  <c:v>ALC</c:v>
                </c:pt>
                <c:pt idx="9">
                  <c:v>FRD</c:v>
                </c:pt>
              </c:strCache>
            </c:strRef>
          </c:cat>
          <c:val>
            <c:numRef>
              <c:f>'Nelson Bookings By VCC'!$H$2:$H$11</c:f>
              <c:numCache>
                <c:formatCode>General</c:formatCode>
                <c:ptCount val="10"/>
                <c:pt idx="0">
                  <c:v>150</c:v>
                </c:pt>
                <c:pt idx="1">
                  <c:v>75</c:v>
                </c:pt>
                <c:pt idx="2">
                  <c:v>82</c:v>
                </c:pt>
                <c:pt idx="3">
                  <c:v>64</c:v>
                </c:pt>
                <c:pt idx="4">
                  <c:v>48</c:v>
                </c:pt>
                <c:pt idx="5">
                  <c:v>52</c:v>
                </c:pt>
                <c:pt idx="6">
                  <c:v>31</c:v>
                </c:pt>
                <c:pt idx="7">
                  <c:v>39</c:v>
                </c:pt>
                <c:pt idx="8">
                  <c:v>38</c:v>
                </c:pt>
                <c:pt idx="9">
                  <c:v>32</c:v>
                </c:pt>
              </c:numCache>
            </c:numRef>
          </c:val>
          <c:extLst>
            <c:ext xmlns:c16="http://schemas.microsoft.com/office/drawing/2014/chart" uri="{C3380CC4-5D6E-409C-BE32-E72D297353CC}">
              <c16:uniqueId val="{00000006-FC3D-4480-91AB-8D086726C9F8}"/>
            </c:ext>
          </c:extLst>
        </c:ser>
        <c:ser>
          <c:idx val="7"/>
          <c:order val="7"/>
          <c:tx>
            <c:strRef>
              <c:f>'Nelson Bookings By VCC'!$I$1</c:f>
              <c:strCache>
                <c:ptCount val="1"/>
                <c:pt idx="0">
                  <c:v>2018</c:v>
                </c:pt>
              </c:strCache>
            </c:strRef>
          </c:tx>
          <c:spPr>
            <a:solidFill>
              <a:schemeClr val="accent2">
                <a:lumMod val="60000"/>
              </a:schemeClr>
            </a:solidFill>
            <a:ln>
              <a:noFill/>
            </a:ln>
            <a:effectLst/>
          </c:spPr>
          <c:invertIfNegative val="0"/>
          <c:cat>
            <c:strRef>
              <c:f>'Nelson Bookings By VCC'!$A$2:$A$11</c:f>
              <c:strCache>
                <c:ptCount val="10"/>
                <c:pt idx="0">
                  <c:v>NAR</c:v>
                </c:pt>
                <c:pt idx="1">
                  <c:v>DWI</c:v>
                </c:pt>
                <c:pt idx="2">
                  <c:v>ASL</c:v>
                </c:pt>
                <c:pt idx="3">
                  <c:v>LAR</c:v>
                </c:pt>
                <c:pt idx="4">
                  <c:v>LIC</c:v>
                </c:pt>
                <c:pt idx="5">
                  <c:v>PRB</c:v>
                </c:pt>
                <c:pt idx="6">
                  <c:v>CON</c:v>
                </c:pt>
                <c:pt idx="7">
                  <c:v>WPN</c:v>
                </c:pt>
                <c:pt idx="8">
                  <c:v>ALC</c:v>
                </c:pt>
                <c:pt idx="9">
                  <c:v>FRD</c:v>
                </c:pt>
              </c:strCache>
            </c:strRef>
          </c:cat>
          <c:val>
            <c:numRef>
              <c:f>'Nelson Bookings By VCC'!$I$2:$I$11</c:f>
              <c:numCache>
                <c:formatCode>General</c:formatCode>
                <c:ptCount val="10"/>
                <c:pt idx="0">
                  <c:v>168</c:v>
                </c:pt>
                <c:pt idx="1">
                  <c:v>128</c:v>
                </c:pt>
                <c:pt idx="2">
                  <c:v>77</c:v>
                </c:pt>
                <c:pt idx="3">
                  <c:v>63</c:v>
                </c:pt>
                <c:pt idx="4">
                  <c:v>42</c:v>
                </c:pt>
                <c:pt idx="5">
                  <c:v>80</c:v>
                </c:pt>
                <c:pt idx="6">
                  <c:v>47</c:v>
                </c:pt>
                <c:pt idx="7">
                  <c:v>64</c:v>
                </c:pt>
                <c:pt idx="8">
                  <c:v>37</c:v>
                </c:pt>
                <c:pt idx="9">
                  <c:v>43</c:v>
                </c:pt>
              </c:numCache>
            </c:numRef>
          </c:val>
          <c:extLst>
            <c:ext xmlns:c16="http://schemas.microsoft.com/office/drawing/2014/chart" uri="{C3380CC4-5D6E-409C-BE32-E72D297353CC}">
              <c16:uniqueId val="{00000007-FC3D-4480-91AB-8D086726C9F8}"/>
            </c:ext>
          </c:extLst>
        </c:ser>
        <c:ser>
          <c:idx val="8"/>
          <c:order val="8"/>
          <c:tx>
            <c:strRef>
              <c:f>'Nelson Bookings By VCC'!$J$1</c:f>
              <c:strCache>
                <c:ptCount val="1"/>
                <c:pt idx="0">
                  <c:v>2019</c:v>
                </c:pt>
              </c:strCache>
            </c:strRef>
          </c:tx>
          <c:spPr>
            <a:solidFill>
              <a:schemeClr val="accent3">
                <a:lumMod val="60000"/>
              </a:schemeClr>
            </a:solidFill>
            <a:ln>
              <a:noFill/>
            </a:ln>
            <a:effectLst/>
          </c:spPr>
          <c:invertIfNegative val="0"/>
          <c:cat>
            <c:strRef>
              <c:f>'Nelson Bookings By VCC'!$A$2:$A$11</c:f>
              <c:strCache>
                <c:ptCount val="10"/>
                <c:pt idx="0">
                  <c:v>NAR</c:v>
                </c:pt>
                <c:pt idx="1">
                  <c:v>DWI</c:v>
                </c:pt>
                <c:pt idx="2">
                  <c:v>ASL</c:v>
                </c:pt>
                <c:pt idx="3">
                  <c:v>LAR</c:v>
                </c:pt>
                <c:pt idx="4">
                  <c:v>LIC</c:v>
                </c:pt>
                <c:pt idx="5">
                  <c:v>PRB</c:v>
                </c:pt>
                <c:pt idx="6">
                  <c:v>CON</c:v>
                </c:pt>
                <c:pt idx="7">
                  <c:v>WPN</c:v>
                </c:pt>
                <c:pt idx="8">
                  <c:v>ALC</c:v>
                </c:pt>
                <c:pt idx="9">
                  <c:v>FRD</c:v>
                </c:pt>
              </c:strCache>
            </c:strRef>
          </c:cat>
          <c:val>
            <c:numRef>
              <c:f>'Nelson Bookings By VCC'!$J$2:$J$11</c:f>
              <c:numCache>
                <c:formatCode>General</c:formatCode>
                <c:ptCount val="10"/>
                <c:pt idx="0">
                  <c:v>212</c:v>
                </c:pt>
                <c:pt idx="1">
                  <c:v>76</c:v>
                </c:pt>
                <c:pt idx="2">
                  <c:v>78</c:v>
                </c:pt>
                <c:pt idx="3">
                  <c:v>88</c:v>
                </c:pt>
                <c:pt idx="4">
                  <c:v>56</c:v>
                </c:pt>
                <c:pt idx="5">
                  <c:v>87</c:v>
                </c:pt>
                <c:pt idx="6">
                  <c:v>64</c:v>
                </c:pt>
                <c:pt idx="7">
                  <c:v>61</c:v>
                </c:pt>
                <c:pt idx="8">
                  <c:v>23</c:v>
                </c:pt>
                <c:pt idx="9">
                  <c:v>41</c:v>
                </c:pt>
              </c:numCache>
            </c:numRef>
          </c:val>
          <c:extLst>
            <c:ext xmlns:c16="http://schemas.microsoft.com/office/drawing/2014/chart" uri="{C3380CC4-5D6E-409C-BE32-E72D297353CC}">
              <c16:uniqueId val="{00000008-FC3D-4480-91AB-8D086726C9F8}"/>
            </c:ext>
          </c:extLst>
        </c:ser>
        <c:ser>
          <c:idx val="9"/>
          <c:order val="9"/>
          <c:tx>
            <c:strRef>
              <c:f>'Nelson Bookings By VCC'!$K$1</c:f>
              <c:strCache>
                <c:ptCount val="1"/>
                <c:pt idx="0">
                  <c:v>2020</c:v>
                </c:pt>
              </c:strCache>
            </c:strRef>
          </c:tx>
          <c:spPr>
            <a:solidFill>
              <a:schemeClr val="accent4">
                <a:lumMod val="60000"/>
              </a:schemeClr>
            </a:solidFill>
            <a:ln>
              <a:noFill/>
            </a:ln>
            <a:effectLst/>
          </c:spPr>
          <c:invertIfNegative val="0"/>
          <c:cat>
            <c:strRef>
              <c:f>'Nelson Bookings By VCC'!$A$2:$A$11</c:f>
              <c:strCache>
                <c:ptCount val="10"/>
                <c:pt idx="0">
                  <c:v>NAR</c:v>
                </c:pt>
                <c:pt idx="1">
                  <c:v>DWI</c:v>
                </c:pt>
                <c:pt idx="2">
                  <c:v>ASL</c:v>
                </c:pt>
                <c:pt idx="3">
                  <c:v>LAR</c:v>
                </c:pt>
                <c:pt idx="4">
                  <c:v>LIC</c:v>
                </c:pt>
                <c:pt idx="5">
                  <c:v>PRB</c:v>
                </c:pt>
                <c:pt idx="6">
                  <c:v>CON</c:v>
                </c:pt>
                <c:pt idx="7">
                  <c:v>WPN</c:v>
                </c:pt>
                <c:pt idx="8">
                  <c:v>ALC</c:v>
                </c:pt>
                <c:pt idx="9">
                  <c:v>FRD</c:v>
                </c:pt>
              </c:strCache>
            </c:strRef>
          </c:cat>
          <c:val>
            <c:numRef>
              <c:f>'Nelson Bookings By VCC'!$K$2:$K$11</c:f>
              <c:numCache>
                <c:formatCode>General</c:formatCode>
                <c:ptCount val="10"/>
                <c:pt idx="0">
                  <c:v>96</c:v>
                </c:pt>
                <c:pt idx="1">
                  <c:v>76</c:v>
                </c:pt>
                <c:pt idx="2">
                  <c:v>90</c:v>
                </c:pt>
                <c:pt idx="3">
                  <c:v>46</c:v>
                </c:pt>
                <c:pt idx="4">
                  <c:v>49</c:v>
                </c:pt>
                <c:pt idx="5">
                  <c:v>54</c:v>
                </c:pt>
                <c:pt idx="6">
                  <c:v>38</c:v>
                </c:pt>
                <c:pt idx="7">
                  <c:v>40</c:v>
                </c:pt>
                <c:pt idx="8">
                  <c:v>19</c:v>
                </c:pt>
                <c:pt idx="9">
                  <c:v>27</c:v>
                </c:pt>
              </c:numCache>
            </c:numRef>
          </c:val>
          <c:extLst>
            <c:ext xmlns:c16="http://schemas.microsoft.com/office/drawing/2014/chart" uri="{C3380CC4-5D6E-409C-BE32-E72D297353CC}">
              <c16:uniqueId val="{00000009-FC3D-4480-91AB-8D086726C9F8}"/>
            </c:ext>
          </c:extLst>
        </c:ser>
        <c:ser>
          <c:idx val="10"/>
          <c:order val="10"/>
          <c:tx>
            <c:strRef>
              <c:f>'Nelson Bookings By VCC'!$L$1</c:f>
              <c:strCache>
                <c:ptCount val="1"/>
                <c:pt idx="0">
                  <c:v>2021</c:v>
                </c:pt>
              </c:strCache>
            </c:strRef>
          </c:tx>
          <c:spPr>
            <a:solidFill>
              <a:schemeClr val="accent5">
                <a:lumMod val="60000"/>
              </a:schemeClr>
            </a:solidFill>
            <a:ln>
              <a:noFill/>
            </a:ln>
            <a:effectLst/>
          </c:spPr>
          <c:invertIfNegative val="0"/>
          <c:cat>
            <c:strRef>
              <c:f>'Nelson Bookings By VCC'!$A$2:$A$11</c:f>
              <c:strCache>
                <c:ptCount val="10"/>
                <c:pt idx="0">
                  <c:v>NAR</c:v>
                </c:pt>
                <c:pt idx="1">
                  <c:v>DWI</c:v>
                </c:pt>
                <c:pt idx="2">
                  <c:v>ASL</c:v>
                </c:pt>
                <c:pt idx="3">
                  <c:v>LAR</c:v>
                </c:pt>
                <c:pt idx="4">
                  <c:v>LIC</c:v>
                </c:pt>
                <c:pt idx="5">
                  <c:v>PRB</c:v>
                </c:pt>
                <c:pt idx="6">
                  <c:v>CON</c:v>
                </c:pt>
                <c:pt idx="7">
                  <c:v>WPN</c:v>
                </c:pt>
                <c:pt idx="8">
                  <c:v>ALC</c:v>
                </c:pt>
                <c:pt idx="9">
                  <c:v>FRD</c:v>
                </c:pt>
              </c:strCache>
            </c:strRef>
          </c:cat>
          <c:val>
            <c:numRef>
              <c:f>'Nelson Bookings By VCC'!$L$2:$L$11</c:f>
              <c:numCache>
                <c:formatCode>General</c:formatCode>
                <c:ptCount val="10"/>
                <c:pt idx="0">
                  <c:v>79</c:v>
                </c:pt>
                <c:pt idx="1">
                  <c:v>43</c:v>
                </c:pt>
                <c:pt idx="2">
                  <c:v>81</c:v>
                </c:pt>
                <c:pt idx="3">
                  <c:v>93</c:v>
                </c:pt>
                <c:pt idx="4">
                  <c:v>18</c:v>
                </c:pt>
                <c:pt idx="5">
                  <c:v>52</c:v>
                </c:pt>
                <c:pt idx="6">
                  <c:v>34</c:v>
                </c:pt>
                <c:pt idx="7">
                  <c:v>42</c:v>
                </c:pt>
                <c:pt idx="8">
                  <c:v>14</c:v>
                </c:pt>
                <c:pt idx="9">
                  <c:v>23</c:v>
                </c:pt>
              </c:numCache>
            </c:numRef>
          </c:val>
          <c:extLst>
            <c:ext xmlns:c16="http://schemas.microsoft.com/office/drawing/2014/chart" uri="{C3380CC4-5D6E-409C-BE32-E72D297353CC}">
              <c16:uniqueId val="{0000000A-FC3D-4480-91AB-8D086726C9F8}"/>
            </c:ext>
          </c:extLst>
        </c:ser>
        <c:dLbls>
          <c:showLegendKey val="0"/>
          <c:showVal val="0"/>
          <c:showCatName val="0"/>
          <c:showSerName val="0"/>
          <c:showPercent val="0"/>
          <c:showBubbleSize val="0"/>
        </c:dLbls>
        <c:gapWidth val="219"/>
        <c:overlap val="-27"/>
        <c:axId val="533415392"/>
        <c:axId val="533412256"/>
      </c:barChart>
      <c:catAx>
        <c:axId val="53341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3412256"/>
        <c:crosses val="autoZero"/>
        <c:auto val="1"/>
        <c:lblAlgn val="ctr"/>
        <c:lblOffset val="100"/>
        <c:noMultiLvlLbl val="0"/>
      </c:catAx>
      <c:valAx>
        <c:axId val="533412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3415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 Change in Top Ten Nelson Booking</a:t>
            </a:r>
          </a:p>
          <a:p>
            <a:pPr>
              <a:defRPr/>
            </a:pPr>
            <a:r>
              <a:rPr lang="en-US"/>
              <a:t>Types (2011 to 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'Nelson Bookings By VCC'!$N$2</c:f>
              <c:strCache>
                <c:ptCount val="1"/>
                <c:pt idx="0">
                  <c:v>NAR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Bookings By VCC'!$O$1</c:f>
              <c:strCache>
                <c:ptCount val="1"/>
                <c:pt idx="0">
                  <c:v>% Change 2011-2021</c:v>
                </c:pt>
              </c:strCache>
            </c:strRef>
          </c:cat>
          <c:val>
            <c:numRef>
              <c:f>'Nelson Bookings By VCC'!$O$2</c:f>
              <c:numCache>
                <c:formatCode>0%</c:formatCode>
                <c:ptCount val="1"/>
                <c:pt idx="0">
                  <c:v>4</c:v>
                </c:pt>
              </c:numCache>
            </c:numRef>
          </c:val>
          <c:extLst>
            <c:ext xmlns:c16="http://schemas.microsoft.com/office/drawing/2014/chart" uri="{C3380CC4-5D6E-409C-BE32-E72D297353CC}">
              <c16:uniqueId val="{00000000-093D-4AF0-B773-C1A30D513757}"/>
            </c:ext>
          </c:extLst>
        </c:ser>
        <c:ser>
          <c:idx val="1"/>
          <c:order val="1"/>
          <c:tx>
            <c:strRef>
              <c:f>'Nelson Bookings By VCC'!$N$3</c:f>
              <c:strCache>
                <c:ptCount val="1"/>
                <c:pt idx="0">
                  <c:v>DWI</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Bookings By VCC'!$O$1</c:f>
              <c:strCache>
                <c:ptCount val="1"/>
                <c:pt idx="0">
                  <c:v>% Change 2011-2021</c:v>
                </c:pt>
              </c:strCache>
            </c:strRef>
          </c:cat>
          <c:val>
            <c:numRef>
              <c:f>'Nelson Bookings By VCC'!$O$3</c:f>
              <c:numCache>
                <c:formatCode>0%</c:formatCode>
                <c:ptCount val="1"/>
                <c:pt idx="0">
                  <c:v>7.0000000000000007E-2</c:v>
                </c:pt>
              </c:numCache>
            </c:numRef>
          </c:val>
          <c:extLst>
            <c:ext xmlns:c16="http://schemas.microsoft.com/office/drawing/2014/chart" uri="{C3380CC4-5D6E-409C-BE32-E72D297353CC}">
              <c16:uniqueId val="{00000001-093D-4AF0-B773-C1A30D513757}"/>
            </c:ext>
          </c:extLst>
        </c:ser>
        <c:ser>
          <c:idx val="2"/>
          <c:order val="2"/>
          <c:tx>
            <c:strRef>
              <c:f>'Nelson Bookings By VCC'!$N$4</c:f>
              <c:strCache>
                <c:ptCount val="1"/>
                <c:pt idx="0">
                  <c:v>ASL</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Bookings By VCC'!$O$1</c:f>
              <c:strCache>
                <c:ptCount val="1"/>
                <c:pt idx="0">
                  <c:v>% Change 2011-2021</c:v>
                </c:pt>
              </c:strCache>
            </c:strRef>
          </c:cat>
          <c:val>
            <c:numRef>
              <c:f>'Nelson Bookings By VCC'!$O$4</c:f>
              <c:numCache>
                <c:formatCode>0%</c:formatCode>
                <c:ptCount val="1"/>
                <c:pt idx="0">
                  <c:v>1.1000000000000001</c:v>
                </c:pt>
              </c:numCache>
            </c:numRef>
          </c:val>
          <c:extLst>
            <c:ext xmlns:c16="http://schemas.microsoft.com/office/drawing/2014/chart" uri="{C3380CC4-5D6E-409C-BE32-E72D297353CC}">
              <c16:uniqueId val="{00000002-093D-4AF0-B773-C1A30D513757}"/>
            </c:ext>
          </c:extLst>
        </c:ser>
        <c:ser>
          <c:idx val="3"/>
          <c:order val="3"/>
          <c:tx>
            <c:strRef>
              <c:f>'Nelson Bookings By VCC'!$N$5</c:f>
              <c:strCache>
                <c:ptCount val="1"/>
                <c:pt idx="0">
                  <c:v>LAR</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Bookings By VCC'!$O$1</c:f>
              <c:strCache>
                <c:ptCount val="1"/>
                <c:pt idx="0">
                  <c:v>% Change 2011-2021</c:v>
                </c:pt>
              </c:strCache>
            </c:strRef>
          </c:cat>
          <c:val>
            <c:numRef>
              <c:f>'Nelson Bookings By VCC'!$O$5</c:f>
              <c:numCache>
                <c:formatCode>0%</c:formatCode>
                <c:ptCount val="1"/>
                <c:pt idx="0">
                  <c:v>1.44</c:v>
                </c:pt>
              </c:numCache>
            </c:numRef>
          </c:val>
          <c:extLst>
            <c:ext xmlns:c16="http://schemas.microsoft.com/office/drawing/2014/chart" uri="{C3380CC4-5D6E-409C-BE32-E72D297353CC}">
              <c16:uniqueId val="{00000003-093D-4AF0-B773-C1A30D513757}"/>
            </c:ext>
          </c:extLst>
        </c:ser>
        <c:ser>
          <c:idx val="4"/>
          <c:order val="4"/>
          <c:tx>
            <c:strRef>
              <c:f>'Nelson Bookings By VCC'!$N$6</c:f>
              <c:strCache>
                <c:ptCount val="1"/>
                <c:pt idx="0">
                  <c:v>LIC</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Bookings By VCC'!$O$1</c:f>
              <c:strCache>
                <c:ptCount val="1"/>
                <c:pt idx="0">
                  <c:v>% Change 2011-2021</c:v>
                </c:pt>
              </c:strCache>
            </c:strRef>
          </c:cat>
          <c:val>
            <c:numRef>
              <c:f>'Nelson Bookings By VCC'!$O$6</c:f>
              <c:numCache>
                <c:formatCode>0%</c:formatCode>
                <c:ptCount val="1"/>
                <c:pt idx="0">
                  <c:v>-0.36</c:v>
                </c:pt>
              </c:numCache>
            </c:numRef>
          </c:val>
          <c:extLst>
            <c:ext xmlns:c16="http://schemas.microsoft.com/office/drawing/2014/chart" uri="{C3380CC4-5D6E-409C-BE32-E72D297353CC}">
              <c16:uniqueId val="{00000004-093D-4AF0-B773-C1A30D513757}"/>
            </c:ext>
          </c:extLst>
        </c:ser>
        <c:ser>
          <c:idx val="5"/>
          <c:order val="5"/>
          <c:tx>
            <c:strRef>
              <c:f>'Nelson Bookings By VCC'!$N$7</c:f>
              <c:strCache>
                <c:ptCount val="1"/>
                <c:pt idx="0">
                  <c:v>PRB</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Bookings By VCC'!$O$1</c:f>
              <c:strCache>
                <c:ptCount val="1"/>
                <c:pt idx="0">
                  <c:v>% Change 2011-2021</c:v>
                </c:pt>
              </c:strCache>
            </c:strRef>
          </c:cat>
          <c:val>
            <c:numRef>
              <c:f>'Nelson Bookings By VCC'!$O$7</c:f>
              <c:numCache>
                <c:formatCode>0%</c:formatCode>
                <c:ptCount val="1"/>
                <c:pt idx="0">
                  <c:v>6.1</c:v>
                </c:pt>
              </c:numCache>
            </c:numRef>
          </c:val>
          <c:extLst>
            <c:ext xmlns:c16="http://schemas.microsoft.com/office/drawing/2014/chart" uri="{C3380CC4-5D6E-409C-BE32-E72D297353CC}">
              <c16:uniqueId val="{00000005-093D-4AF0-B773-C1A30D513757}"/>
            </c:ext>
          </c:extLst>
        </c:ser>
        <c:ser>
          <c:idx val="6"/>
          <c:order val="6"/>
          <c:tx>
            <c:strRef>
              <c:f>'Nelson Bookings By VCC'!$N$8</c:f>
              <c:strCache>
                <c:ptCount val="1"/>
                <c:pt idx="0">
                  <c:v>CON</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Bookings By VCC'!$O$1</c:f>
              <c:strCache>
                <c:ptCount val="1"/>
                <c:pt idx="0">
                  <c:v>% Change 2011-2021</c:v>
                </c:pt>
              </c:strCache>
            </c:strRef>
          </c:cat>
          <c:val>
            <c:numRef>
              <c:f>'Nelson Bookings By VCC'!$O$8</c:f>
              <c:numCache>
                <c:formatCode>0%</c:formatCode>
                <c:ptCount val="1"/>
                <c:pt idx="0">
                  <c:v>1.05</c:v>
                </c:pt>
              </c:numCache>
            </c:numRef>
          </c:val>
          <c:extLst>
            <c:ext xmlns:c16="http://schemas.microsoft.com/office/drawing/2014/chart" uri="{C3380CC4-5D6E-409C-BE32-E72D297353CC}">
              <c16:uniqueId val="{00000006-093D-4AF0-B773-C1A30D513757}"/>
            </c:ext>
          </c:extLst>
        </c:ser>
        <c:ser>
          <c:idx val="7"/>
          <c:order val="7"/>
          <c:tx>
            <c:strRef>
              <c:f>'Nelson Bookings By VCC'!$N$9</c:f>
              <c:strCache>
                <c:ptCount val="1"/>
                <c:pt idx="0">
                  <c:v>WPN</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Bookings By VCC'!$O$1</c:f>
              <c:strCache>
                <c:ptCount val="1"/>
                <c:pt idx="0">
                  <c:v>% Change 2011-2021</c:v>
                </c:pt>
              </c:strCache>
            </c:strRef>
          </c:cat>
          <c:val>
            <c:numRef>
              <c:f>'Nelson Bookings By VCC'!$O$9</c:f>
              <c:numCache>
                <c:formatCode>0%</c:formatCode>
                <c:ptCount val="1"/>
                <c:pt idx="0">
                  <c:v>3.08</c:v>
                </c:pt>
              </c:numCache>
            </c:numRef>
          </c:val>
          <c:extLst>
            <c:ext xmlns:c16="http://schemas.microsoft.com/office/drawing/2014/chart" uri="{C3380CC4-5D6E-409C-BE32-E72D297353CC}">
              <c16:uniqueId val="{00000007-093D-4AF0-B773-C1A30D513757}"/>
            </c:ext>
          </c:extLst>
        </c:ser>
        <c:ser>
          <c:idx val="8"/>
          <c:order val="8"/>
          <c:tx>
            <c:strRef>
              <c:f>'Nelson Bookings By VCC'!$N$10</c:f>
              <c:strCache>
                <c:ptCount val="1"/>
                <c:pt idx="0">
                  <c:v>ALC</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Bookings By VCC'!$O$1</c:f>
              <c:strCache>
                <c:ptCount val="1"/>
                <c:pt idx="0">
                  <c:v>% Change 2011-2021</c:v>
                </c:pt>
              </c:strCache>
            </c:strRef>
          </c:cat>
          <c:val>
            <c:numRef>
              <c:f>'Nelson Bookings By VCC'!$O$10</c:f>
              <c:numCache>
                <c:formatCode>0%</c:formatCode>
                <c:ptCount val="1"/>
                <c:pt idx="0">
                  <c:v>-0.3</c:v>
                </c:pt>
              </c:numCache>
            </c:numRef>
          </c:val>
          <c:extLst>
            <c:ext xmlns:c16="http://schemas.microsoft.com/office/drawing/2014/chart" uri="{C3380CC4-5D6E-409C-BE32-E72D297353CC}">
              <c16:uniqueId val="{00000008-093D-4AF0-B773-C1A30D513757}"/>
            </c:ext>
          </c:extLst>
        </c:ser>
        <c:ser>
          <c:idx val="9"/>
          <c:order val="9"/>
          <c:tx>
            <c:strRef>
              <c:f>'Nelson Bookings By VCC'!$N$11</c:f>
              <c:strCache>
                <c:ptCount val="1"/>
                <c:pt idx="0">
                  <c:v>FRD</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Bookings By VCC'!$O$1</c:f>
              <c:strCache>
                <c:ptCount val="1"/>
                <c:pt idx="0">
                  <c:v>% Change 2011-2021</c:v>
                </c:pt>
              </c:strCache>
            </c:strRef>
          </c:cat>
          <c:val>
            <c:numRef>
              <c:f>'Nelson Bookings By VCC'!$O$11</c:f>
              <c:numCache>
                <c:formatCode>0%</c:formatCode>
                <c:ptCount val="1"/>
                <c:pt idx="0">
                  <c:v>0.91</c:v>
                </c:pt>
              </c:numCache>
            </c:numRef>
          </c:val>
          <c:extLst>
            <c:ext xmlns:c16="http://schemas.microsoft.com/office/drawing/2014/chart" uri="{C3380CC4-5D6E-409C-BE32-E72D297353CC}">
              <c16:uniqueId val="{00000009-093D-4AF0-B773-C1A30D513757}"/>
            </c:ext>
          </c:extLst>
        </c:ser>
        <c:dLbls>
          <c:showLegendKey val="0"/>
          <c:showVal val="0"/>
          <c:showCatName val="0"/>
          <c:showSerName val="0"/>
          <c:showPercent val="0"/>
          <c:showBubbleSize val="0"/>
        </c:dLbls>
        <c:gapWidth val="219"/>
        <c:overlap val="-27"/>
        <c:axId val="533414216"/>
        <c:axId val="533413432"/>
      </c:barChart>
      <c:catAx>
        <c:axId val="533414216"/>
        <c:scaling>
          <c:orientation val="minMax"/>
        </c:scaling>
        <c:delete val="1"/>
        <c:axPos val="b"/>
        <c:numFmt formatCode="General" sourceLinked="1"/>
        <c:majorTickMark val="none"/>
        <c:minorTickMark val="none"/>
        <c:tickLblPos val="nextTo"/>
        <c:crossAx val="533413432"/>
        <c:crosses val="autoZero"/>
        <c:auto val="1"/>
        <c:lblAlgn val="ctr"/>
        <c:lblOffset val="100"/>
        <c:noMultiLvlLbl val="0"/>
      </c:catAx>
      <c:valAx>
        <c:axId val="53341343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334142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 Change in Top Ten Nelson Booking Types (2018 to 2021) </a:t>
            </a:r>
          </a:p>
        </c:rich>
      </c:tx>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'Nelson Bookings By VCC'!$P$2</c:f>
              <c:strCache>
                <c:ptCount val="1"/>
                <c:pt idx="0">
                  <c:v>NAR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Bookings By VCC'!$Q$1</c:f>
              <c:strCache>
                <c:ptCount val="1"/>
                <c:pt idx="0">
                  <c:v>% Change 2018-2021</c:v>
                </c:pt>
              </c:strCache>
            </c:strRef>
          </c:cat>
          <c:val>
            <c:numRef>
              <c:f>'Nelson Bookings By VCC'!$Q$2</c:f>
              <c:numCache>
                <c:formatCode>0%</c:formatCode>
                <c:ptCount val="1"/>
                <c:pt idx="0">
                  <c:v>-0.59</c:v>
                </c:pt>
              </c:numCache>
            </c:numRef>
          </c:val>
          <c:extLst>
            <c:ext xmlns:c16="http://schemas.microsoft.com/office/drawing/2014/chart" uri="{C3380CC4-5D6E-409C-BE32-E72D297353CC}">
              <c16:uniqueId val="{00000000-B497-43F9-B192-91B1A815B4BE}"/>
            </c:ext>
          </c:extLst>
        </c:ser>
        <c:ser>
          <c:idx val="1"/>
          <c:order val="1"/>
          <c:tx>
            <c:strRef>
              <c:f>'Nelson Bookings By VCC'!$P$3</c:f>
              <c:strCache>
                <c:ptCount val="1"/>
                <c:pt idx="0">
                  <c:v>DWI</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Bookings By VCC'!$Q$1</c:f>
              <c:strCache>
                <c:ptCount val="1"/>
                <c:pt idx="0">
                  <c:v>% Change 2018-2021</c:v>
                </c:pt>
              </c:strCache>
            </c:strRef>
          </c:cat>
          <c:val>
            <c:numRef>
              <c:f>'Nelson Bookings By VCC'!$Q$3</c:f>
              <c:numCache>
                <c:formatCode>0%</c:formatCode>
                <c:ptCount val="1"/>
                <c:pt idx="0">
                  <c:v>-0.65</c:v>
                </c:pt>
              </c:numCache>
            </c:numRef>
          </c:val>
          <c:extLst>
            <c:ext xmlns:c16="http://schemas.microsoft.com/office/drawing/2014/chart" uri="{C3380CC4-5D6E-409C-BE32-E72D297353CC}">
              <c16:uniqueId val="{00000001-B497-43F9-B192-91B1A815B4BE}"/>
            </c:ext>
          </c:extLst>
        </c:ser>
        <c:ser>
          <c:idx val="2"/>
          <c:order val="2"/>
          <c:tx>
            <c:strRef>
              <c:f>'Nelson Bookings By VCC'!$P$4</c:f>
              <c:strCache>
                <c:ptCount val="1"/>
                <c:pt idx="0">
                  <c:v>ASL</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Bookings By VCC'!$Q$1</c:f>
              <c:strCache>
                <c:ptCount val="1"/>
                <c:pt idx="0">
                  <c:v>% Change 2018-2021</c:v>
                </c:pt>
              </c:strCache>
            </c:strRef>
          </c:cat>
          <c:val>
            <c:numRef>
              <c:f>'Nelson Bookings By VCC'!$Q$4</c:f>
              <c:numCache>
                <c:formatCode>0%</c:formatCode>
                <c:ptCount val="1"/>
                <c:pt idx="0">
                  <c:v>0.1</c:v>
                </c:pt>
              </c:numCache>
            </c:numRef>
          </c:val>
          <c:extLst>
            <c:ext xmlns:c16="http://schemas.microsoft.com/office/drawing/2014/chart" uri="{C3380CC4-5D6E-409C-BE32-E72D297353CC}">
              <c16:uniqueId val="{00000002-B497-43F9-B192-91B1A815B4BE}"/>
            </c:ext>
          </c:extLst>
        </c:ser>
        <c:ser>
          <c:idx val="3"/>
          <c:order val="3"/>
          <c:tx>
            <c:strRef>
              <c:f>'Nelson Bookings By VCC'!$P$5</c:f>
              <c:strCache>
                <c:ptCount val="1"/>
                <c:pt idx="0">
                  <c:v>LAR</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Bookings By VCC'!$Q$1</c:f>
              <c:strCache>
                <c:ptCount val="1"/>
                <c:pt idx="0">
                  <c:v>% Change 2018-2021</c:v>
                </c:pt>
              </c:strCache>
            </c:strRef>
          </c:cat>
          <c:val>
            <c:numRef>
              <c:f>'Nelson Bookings By VCC'!$Q$5</c:f>
              <c:numCache>
                <c:formatCode>0%</c:formatCode>
                <c:ptCount val="1"/>
                <c:pt idx="0">
                  <c:v>0.21</c:v>
                </c:pt>
              </c:numCache>
            </c:numRef>
          </c:val>
          <c:extLst>
            <c:ext xmlns:c16="http://schemas.microsoft.com/office/drawing/2014/chart" uri="{C3380CC4-5D6E-409C-BE32-E72D297353CC}">
              <c16:uniqueId val="{00000003-B497-43F9-B192-91B1A815B4BE}"/>
            </c:ext>
          </c:extLst>
        </c:ser>
        <c:ser>
          <c:idx val="4"/>
          <c:order val="4"/>
          <c:tx>
            <c:strRef>
              <c:f>'Nelson Bookings By VCC'!$P$6</c:f>
              <c:strCache>
                <c:ptCount val="1"/>
                <c:pt idx="0">
                  <c:v>LIC</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Bookings By VCC'!$Q$1</c:f>
              <c:strCache>
                <c:ptCount val="1"/>
                <c:pt idx="0">
                  <c:v>% Change 2018-2021</c:v>
                </c:pt>
              </c:strCache>
            </c:strRef>
          </c:cat>
          <c:val>
            <c:numRef>
              <c:f>'Nelson Bookings By VCC'!$Q$6</c:f>
              <c:numCache>
                <c:formatCode>0%</c:formatCode>
                <c:ptCount val="1"/>
                <c:pt idx="0">
                  <c:v>-0.43</c:v>
                </c:pt>
              </c:numCache>
            </c:numRef>
          </c:val>
          <c:extLst>
            <c:ext xmlns:c16="http://schemas.microsoft.com/office/drawing/2014/chart" uri="{C3380CC4-5D6E-409C-BE32-E72D297353CC}">
              <c16:uniqueId val="{00000004-B497-43F9-B192-91B1A815B4BE}"/>
            </c:ext>
          </c:extLst>
        </c:ser>
        <c:ser>
          <c:idx val="5"/>
          <c:order val="5"/>
          <c:tx>
            <c:strRef>
              <c:f>'Nelson Bookings By VCC'!$P$7</c:f>
              <c:strCache>
                <c:ptCount val="1"/>
                <c:pt idx="0">
                  <c:v>PRB</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Bookings By VCC'!$Q$1</c:f>
              <c:strCache>
                <c:ptCount val="1"/>
                <c:pt idx="0">
                  <c:v>% Change 2018-2021</c:v>
                </c:pt>
              </c:strCache>
            </c:strRef>
          </c:cat>
          <c:val>
            <c:numRef>
              <c:f>'Nelson Bookings By VCC'!$Q$7</c:f>
              <c:numCache>
                <c:formatCode>0%</c:formatCode>
                <c:ptCount val="1"/>
                <c:pt idx="0">
                  <c:v>-0.42</c:v>
                </c:pt>
              </c:numCache>
            </c:numRef>
          </c:val>
          <c:extLst>
            <c:ext xmlns:c16="http://schemas.microsoft.com/office/drawing/2014/chart" uri="{C3380CC4-5D6E-409C-BE32-E72D297353CC}">
              <c16:uniqueId val="{00000005-B497-43F9-B192-91B1A815B4BE}"/>
            </c:ext>
          </c:extLst>
        </c:ser>
        <c:ser>
          <c:idx val="6"/>
          <c:order val="6"/>
          <c:tx>
            <c:strRef>
              <c:f>'Nelson Bookings By VCC'!$P$8</c:f>
              <c:strCache>
                <c:ptCount val="1"/>
                <c:pt idx="0">
                  <c:v>CON</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Bookings By VCC'!$Q$1</c:f>
              <c:strCache>
                <c:ptCount val="1"/>
                <c:pt idx="0">
                  <c:v>% Change 2018-2021</c:v>
                </c:pt>
              </c:strCache>
            </c:strRef>
          </c:cat>
          <c:val>
            <c:numRef>
              <c:f>'Nelson Bookings By VCC'!$Q$8</c:f>
              <c:numCache>
                <c:formatCode>0%</c:formatCode>
                <c:ptCount val="1"/>
                <c:pt idx="0">
                  <c:v>-0.34</c:v>
                </c:pt>
              </c:numCache>
            </c:numRef>
          </c:val>
          <c:extLst>
            <c:ext xmlns:c16="http://schemas.microsoft.com/office/drawing/2014/chart" uri="{C3380CC4-5D6E-409C-BE32-E72D297353CC}">
              <c16:uniqueId val="{00000006-B497-43F9-B192-91B1A815B4BE}"/>
            </c:ext>
          </c:extLst>
        </c:ser>
        <c:ser>
          <c:idx val="7"/>
          <c:order val="7"/>
          <c:tx>
            <c:strRef>
              <c:f>'Nelson Bookings By VCC'!$P$9</c:f>
              <c:strCache>
                <c:ptCount val="1"/>
                <c:pt idx="0">
                  <c:v>WPN</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Bookings By VCC'!$Q$1</c:f>
              <c:strCache>
                <c:ptCount val="1"/>
                <c:pt idx="0">
                  <c:v>% Change 2018-2021</c:v>
                </c:pt>
              </c:strCache>
            </c:strRef>
          </c:cat>
          <c:val>
            <c:numRef>
              <c:f>'Nelson Bookings By VCC'!$Q$9</c:f>
              <c:numCache>
                <c:formatCode>0%</c:formatCode>
                <c:ptCount val="1"/>
                <c:pt idx="0">
                  <c:v>-0.42</c:v>
                </c:pt>
              </c:numCache>
            </c:numRef>
          </c:val>
          <c:extLst>
            <c:ext xmlns:c16="http://schemas.microsoft.com/office/drawing/2014/chart" uri="{C3380CC4-5D6E-409C-BE32-E72D297353CC}">
              <c16:uniqueId val="{00000007-B497-43F9-B192-91B1A815B4BE}"/>
            </c:ext>
          </c:extLst>
        </c:ser>
        <c:ser>
          <c:idx val="8"/>
          <c:order val="8"/>
          <c:tx>
            <c:strRef>
              <c:f>'Nelson Bookings By VCC'!$P$10</c:f>
              <c:strCache>
                <c:ptCount val="1"/>
                <c:pt idx="0">
                  <c:v>ALC</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Bookings By VCC'!$Q$1</c:f>
              <c:strCache>
                <c:ptCount val="1"/>
                <c:pt idx="0">
                  <c:v>% Change 2018-2021</c:v>
                </c:pt>
              </c:strCache>
            </c:strRef>
          </c:cat>
          <c:val>
            <c:numRef>
              <c:f>'Nelson Bookings By VCC'!$Q$10</c:f>
              <c:numCache>
                <c:formatCode>0%</c:formatCode>
                <c:ptCount val="1"/>
                <c:pt idx="0">
                  <c:v>-0.65</c:v>
                </c:pt>
              </c:numCache>
            </c:numRef>
          </c:val>
          <c:extLst>
            <c:ext xmlns:c16="http://schemas.microsoft.com/office/drawing/2014/chart" uri="{C3380CC4-5D6E-409C-BE32-E72D297353CC}">
              <c16:uniqueId val="{00000008-B497-43F9-B192-91B1A815B4BE}"/>
            </c:ext>
          </c:extLst>
        </c:ser>
        <c:ser>
          <c:idx val="9"/>
          <c:order val="9"/>
          <c:tx>
            <c:strRef>
              <c:f>'Nelson Bookings By VCC'!$P$11</c:f>
              <c:strCache>
                <c:ptCount val="1"/>
                <c:pt idx="0">
                  <c:v>FRD</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Bookings By VCC'!$Q$1</c:f>
              <c:strCache>
                <c:ptCount val="1"/>
                <c:pt idx="0">
                  <c:v>% Change 2018-2021</c:v>
                </c:pt>
              </c:strCache>
            </c:strRef>
          </c:cat>
          <c:val>
            <c:numRef>
              <c:f>'Nelson Bookings By VCC'!$Q$11</c:f>
              <c:numCache>
                <c:formatCode>0%</c:formatCode>
                <c:ptCount val="1"/>
                <c:pt idx="0">
                  <c:v>-0.51</c:v>
                </c:pt>
              </c:numCache>
            </c:numRef>
          </c:val>
          <c:extLst>
            <c:ext xmlns:c16="http://schemas.microsoft.com/office/drawing/2014/chart" uri="{C3380CC4-5D6E-409C-BE32-E72D297353CC}">
              <c16:uniqueId val="{00000009-B497-43F9-B192-91B1A815B4BE}"/>
            </c:ext>
          </c:extLst>
        </c:ser>
        <c:dLbls>
          <c:showLegendKey val="0"/>
          <c:showVal val="0"/>
          <c:showCatName val="0"/>
          <c:showSerName val="0"/>
          <c:showPercent val="0"/>
          <c:showBubbleSize val="0"/>
        </c:dLbls>
        <c:gapWidth val="219"/>
        <c:overlap val="-27"/>
        <c:axId val="533412648"/>
        <c:axId val="533413824"/>
      </c:barChart>
      <c:catAx>
        <c:axId val="533412648"/>
        <c:scaling>
          <c:orientation val="minMax"/>
        </c:scaling>
        <c:delete val="1"/>
        <c:axPos val="b"/>
        <c:numFmt formatCode="General" sourceLinked="1"/>
        <c:majorTickMark val="none"/>
        <c:minorTickMark val="none"/>
        <c:tickLblPos val="nextTo"/>
        <c:crossAx val="533413824"/>
        <c:crosses val="autoZero"/>
        <c:auto val="1"/>
        <c:lblAlgn val="ctr"/>
        <c:lblOffset val="100"/>
        <c:noMultiLvlLbl val="0"/>
      </c:catAx>
      <c:valAx>
        <c:axId val="53341382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533412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Probation Violations % of All Nelson Bookings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'Nelson Bookings By VCC'!$A$41</c:f>
              <c:strCache>
                <c:ptCount val="1"/>
                <c:pt idx="0">
                  <c:v>Probation Violations % of All Bookings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'Nelson Bookings By VCC'!$B$40:$L$40</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Bookings By VCC'!$B$41:$L$41</c:f>
              <c:numCache>
                <c:formatCode>0.00%</c:formatCode>
                <c:ptCount val="11"/>
                <c:pt idx="0">
                  <c:v>3.5264483627204031E-2</c:v>
                </c:pt>
                <c:pt idx="1">
                  <c:v>3.7894736842105266E-2</c:v>
                </c:pt>
                <c:pt idx="2">
                  <c:v>3.1719532554257093E-2</c:v>
                </c:pt>
                <c:pt idx="3">
                  <c:v>4.7872340425531915E-2</c:v>
                </c:pt>
                <c:pt idx="4">
                  <c:v>4.7034764826175871E-2</c:v>
                </c:pt>
                <c:pt idx="5">
                  <c:v>2.8571428571428571E-2</c:v>
                </c:pt>
                <c:pt idx="6">
                  <c:v>6.3725490196078427E-2</c:v>
                </c:pt>
                <c:pt idx="7">
                  <c:v>7.6117982873453852E-2</c:v>
                </c:pt>
                <c:pt idx="8">
                  <c:v>7.974335472043996E-2</c:v>
                </c:pt>
                <c:pt idx="9">
                  <c:v>6.4825930372148857E-2</c:v>
                </c:pt>
                <c:pt idx="10">
                  <c:v>6.8241469816272965E-2</c:v>
                </c:pt>
              </c:numCache>
            </c:numRef>
          </c:val>
          <c:extLst>
            <c:ext xmlns:c16="http://schemas.microsoft.com/office/drawing/2014/chart" uri="{C3380CC4-5D6E-409C-BE32-E72D297353CC}">
              <c16:uniqueId val="{00000000-A04A-4A6F-8978-60728B06C57C}"/>
            </c:ext>
          </c:extLst>
        </c:ser>
        <c:dLbls>
          <c:showLegendKey val="0"/>
          <c:showVal val="0"/>
          <c:showCatName val="0"/>
          <c:showSerName val="0"/>
          <c:showPercent val="0"/>
          <c:showBubbleSize val="0"/>
        </c:dLbls>
        <c:gapWidth val="219"/>
        <c:overlap val="-27"/>
        <c:axId val="547724559"/>
        <c:axId val="547728719"/>
      </c:barChart>
      <c:catAx>
        <c:axId val="547724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7728719"/>
        <c:crosses val="autoZero"/>
        <c:auto val="1"/>
        <c:lblAlgn val="ctr"/>
        <c:lblOffset val="100"/>
        <c:noMultiLvlLbl val="0"/>
      </c:catAx>
      <c:valAx>
        <c:axId val="5477287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772455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Probation Violation Bookings by Level</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Bookings By VCC'!$A$45</c:f>
              <c:strCache>
                <c:ptCount val="1"/>
                <c:pt idx="0">
                  <c:v>Nelson Felony PRB</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Bookings By VCC'!$B$44:$L$44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Bookings By VCC'!$B$45:$L$45</c:f>
              <c:numCache>
                <c:formatCode>General</c:formatCode>
                <c:ptCount val="11"/>
                <c:pt idx="0">
                  <c:v>10</c:v>
                </c:pt>
                <c:pt idx="1">
                  <c:v>16</c:v>
                </c:pt>
                <c:pt idx="2">
                  <c:v>13</c:v>
                </c:pt>
                <c:pt idx="3">
                  <c:v>23</c:v>
                </c:pt>
                <c:pt idx="4">
                  <c:v>20</c:v>
                </c:pt>
                <c:pt idx="5">
                  <c:v>15</c:v>
                </c:pt>
                <c:pt idx="6">
                  <c:v>39</c:v>
                </c:pt>
                <c:pt idx="7">
                  <c:v>59</c:v>
                </c:pt>
                <c:pt idx="8">
                  <c:v>64</c:v>
                </c:pt>
                <c:pt idx="9">
                  <c:v>39</c:v>
                </c:pt>
                <c:pt idx="10">
                  <c:v>39</c:v>
                </c:pt>
              </c:numCache>
            </c:numRef>
          </c:val>
          <c:smooth val="0"/>
          <c:extLst>
            <c:ext xmlns:c16="http://schemas.microsoft.com/office/drawing/2014/chart" uri="{C3380CC4-5D6E-409C-BE32-E72D297353CC}">
              <c16:uniqueId val="{00000000-574E-439B-BEB4-78F0C441DC47}"/>
            </c:ext>
          </c:extLst>
        </c:ser>
        <c:ser>
          <c:idx val="1"/>
          <c:order val="1"/>
          <c:tx>
            <c:strRef>
              <c:f>'Nelson Bookings By VCC'!$A$46</c:f>
              <c:strCache>
                <c:ptCount val="1"/>
                <c:pt idx="0">
                  <c:v>Nelson Misdemeanor PRB</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'Nelson Bookings By VCC'!$B$44:$L$44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Bookings By VCC'!$B$46:$L$46</c:f>
              <c:numCache>
                <c:formatCode>General</c:formatCode>
                <c:ptCount val="11"/>
                <c:pt idx="0">
                  <c:v>3</c:v>
                </c:pt>
                <c:pt idx="1">
                  <c:v>2</c:v>
                </c:pt>
                <c:pt idx="2">
                  <c:v>5</c:v>
                </c:pt>
                <c:pt idx="3">
                  <c:v>4</c:v>
                </c:pt>
                <c:pt idx="4">
                  <c:v>3</c:v>
                </c:pt>
                <c:pt idx="5">
                  <c:v>1</c:v>
                </c:pt>
                <c:pt idx="6">
                  <c:v>13</c:v>
                </c:pt>
                <c:pt idx="7">
                  <c:v>21</c:v>
                </c:pt>
                <c:pt idx="8">
                  <c:v>22</c:v>
                </c:pt>
                <c:pt idx="9">
                  <c:v>15</c:v>
                </c:pt>
                <c:pt idx="10">
                  <c:v>13</c:v>
                </c:pt>
              </c:numCache>
            </c:numRef>
          </c:val>
          <c:smooth val="0"/>
          <c:extLst>
            <c:ext xmlns:c16="http://schemas.microsoft.com/office/drawing/2014/chart" uri="{C3380CC4-5D6E-409C-BE32-E72D297353CC}">
              <c16:uniqueId val="{00000001-574E-439B-BEB4-78F0C441DC47}"/>
            </c:ext>
          </c:extLst>
        </c:ser>
        <c:dLbls>
          <c:showLegendKey val="0"/>
          <c:showVal val="0"/>
          <c:showCatName val="0"/>
          <c:showSerName val="0"/>
          <c:showPercent val="0"/>
          <c:showBubbleSize val="0"/>
        </c:dLbls>
        <c:smooth val="0"/>
        <c:axId val="804697407"/>
        <c:axId val="804702399"/>
      </c:lineChart>
      <c:catAx>
        <c:axId val="8046974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04702399"/>
        <c:crosses val="autoZero"/>
        <c:auto val="1"/>
        <c:lblAlgn val="ctr"/>
        <c:lblOffset val="100"/>
        <c:noMultiLvlLbl val="0"/>
      </c:catAx>
      <c:valAx>
        <c:axId val="8047023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046974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Inmate Average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ALOS &amp; BDE'!$A$2</c:f>
              <c:strCache>
                <c:ptCount val="1"/>
                <c:pt idx="0">
                  <c:v>Nelson ALOS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ALOS &amp; BDE'!$B$1:$L$1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ALOS &amp; BDE'!$B$2:$L$2</c:f>
              <c:numCache>
                <c:formatCode>General</c:formatCode>
                <c:ptCount val="11"/>
                <c:pt idx="0">
                  <c:v>53.53</c:v>
                </c:pt>
                <c:pt idx="1">
                  <c:v>43.33</c:v>
                </c:pt>
                <c:pt idx="2">
                  <c:v>45.31</c:v>
                </c:pt>
                <c:pt idx="3">
                  <c:v>43.26</c:v>
                </c:pt>
                <c:pt idx="4">
                  <c:v>38.71</c:v>
                </c:pt>
                <c:pt idx="5">
                  <c:v>31.03</c:v>
                </c:pt>
                <c:pt idx="6">
                  <c:v>35.96</c:v>
                </c:pt>
                <c:pt idx="7">
                  <c:v>34.51</c:v>
                </c:pt>
                <c:pt idx="8">
                  <c:v>60.29</c:v>
                </c:pt>
                <c:pt idx="9">
                  <c:v>67.98</c:v>
                </c:pt>
                <c:pt idx="10">
                  <c:v>85.3</c:v>
                </c:pt>
              </c:numCache>
            </c:numRef>
          </c:val>
          <c:smooth val="0"/>
          <c:extLst>
            <c:ext xmlns:c16="http://schemas.microsoft.com/office/drawing/2014/chart" uri="{C3380CC4-5D6E-409C-BE32-E72D297353CC}">
              <c16:uniqueId val="{00000000-38AD-4060-963C-53F2948E18E8}"/>
            </c:ext>
          </c:extLst>
        </c:ser>
        <c:dLbls>
          <c:showLegendKey val="0"/>
          <c:showVal val="0"/>
          <c:showCatName val="0"/>
          <c:showSerName val="0"/>
          <c:showPercent val="0"/>
          <c:showBubbleSize val="0"/>
        </c:dLbls>
        <c:smooth val="0"/>
        <c:axId val="947877896"/>
        <c:axId val="947877504"/>
      </c:lineChart>
      <c:catAx>
        <c:axId val="947877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7504"/>
        <c:crosses val="autoZero"/>
        <c:auto val="1"/>
        <c:lblAlgn val="ctr"/>
        <c:lblOffset val="100"/>
        <c:noMultiLvlLbl val="0"/>
      </c:catAx>
      <c:valAx>
        <c:axId val="947877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789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Average Length of Stay by Race</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ALOS &amp; BDE'!$A$5</c:f>
              <c:strCache>
                <c:ptCount val="1"/>
                <c:pt idx="0">
                  <c:v>Nelson Black ALOS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ALOS &amp; BDE'!$B$4:$L$4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ALOS &amp; BDE'!$B$5:$L$5</c:f>
              <c:numCache>
                <c:formatCode>General</c:formatCode>
                <c:ptCount val="11"/>
                <c:pt idx="0">
                  <c:v>51.11</c:v>
                </c:pt>
                <c:pt idx="1">
                  <c:v>53.29</c:v>
                </c:pt>
                <c:pt idx="2">
                  <c:v>63.03</c:v>
                </c:pt>
                <c:pt idx="3">
                  <c:v>62.81</c:v>
                </c:pt>
                <c:pt idx="4">
                  <c:v>40.119999999999997</c:v>
                </c:pt>
                <c:pt idx="5">
                  <c:v>31.71</c:v>
                </c:pt>
                <c:pt idx="6">
                  <c:v>27.34</c:v>
                </c:pt>
                <c:pt idx="7">
                  <c:v>23.28</c:v>
                </c:pt>
                <c:pt idx="8">
                  <c:v>44.86</c:v>
                </c:pt>
                <c:pt idx="9">
                  <c:v>49.78</c:v>
                </c:pt>
                <c:pt idx="10">
                  <c:v>49.32</c:v>
                </c:pt>
              </c:numCache>
            </c:numRef>
          </c:val>
          <c:smooth val="0"/>
          <c:extLst>
            <c:ext xmlns:c16="http://schemas.microsoft.com/office/drawing/2014/chart" uri="{C3380CC4-5D6E-409C-BE32-E72D297353CC}">
              <c16:uniqueId val="{00000000-2CFF-4C33-9739-8640FD89397B}"/>
            </c:ext>
          </c:extLst>
        </c:ser>
        <c:ser>
          <c:idx val="1"/>
          <c:order val="1"/>
          <c:tx>
            <c:strRef>
              <c:f>'Nelson ALOS &amp; BDE'!$A$6</c:f>
              <c:strCache>
                <c:ptCount val="1"/>
                <c:pt idx="0">
                  <c:v>Nelson White ALOS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'Nelson ALOS &amp; BDE'!$B$4:$L$4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ALOS &amp; BDE'!$B$6:$L$6</c:f>
              <c:numCache>
                <c:formatCode>General</c:formatCode>
                <c:ptCount val="11"/>
                <c:pt idx="0">
                  <c:v>54.21</c:v>
                </c:pt>
                <c:pt idx="1">
                  <c:v>38.549999999999997</c:v>
                </c:pt>
                <c:pt idx="2">
                  <c:v>41.85</c:v>
                </c:pt>
                <c:pt idx="3">
                  <c:v>38.880000000000003</c:v>
                </c:pt>
                <c:pt idx="4">
                  <c:v>38.369999999999997</c:v>
                </c:pt>
                <c:pt idx="5">
                  <c:v>31.03</c:v>
                </c:pt>
                <c:pt idx="6">
                  <c:v>37.71</c:v>
                </c:pt>
                <c:pt idx="7">
                  <c:v>37.51</c:v>
                </c:pt>
                <c:pt idx="8">
                  <c:v>63.04</c:v>
                </c:pt>
                <c:pt idx="9">
                  <c:v>71.540000000000006</c:v>
                </c:pt>
                <c:pt idx="10">
                  <c:v>92.93</c:v>
                </c:pt>
              </c:numCache>
            </c:numRef>
          </c:val>
          <c:smooth val="0"/>
          <c:extLst>
            <c:ext xmlns:c16="http://schemas.microsoft.com/office/drawing/2014/chart" uri="{C3380CC4-5D6E-409C-BE32-E72D297353CC}">
              <c16:uniqueId val="{00000001-2CFF-4C33-9739-8640FD89397B}"/>
            </c:ext>
          </c:extLst>
        </c:ser>
        <c:dLbls>
          <c:showLegendKey val="0"/>
          <c:showVal val="0"/>
          <c:showCatName val="0"/>
          <c:showSerName val="0"/>
          <c:showPercent val="0"/>
          <c:showBubbleSize val="0"/>
        </c:dLbls>
        <c:smooth val="0"/>
        <c:axId val="947879464"/>
        <c:axId val="947872408"/>
      </c:lineChart>
      <c:catAx>
        <c:axId val="947879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2408"/>
        <c:crosses val="autoZero"/>
        <c:auto val="1"/>
        <c:lblAlgn val="ctr"/>
        <c:lblOffset val="100"/>
        <c:noMultiLvlLbl val="0"/>
      </c:catAx>
      <c:valAx>
        <c:axId val="947872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9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Share of Total ACRJ Intakes by Member Jurisdictions</a:t>
            </a:r>
            <a:endParaRPr lang="en-US" dirty="0"/>
          </a:p>
        </c:rich>
      </c:tx>
      <c:layout>
        <c:manualLayout>
          <c:xMode val="edge"/>
          <c:yMode val="edge"/>
          <c:x val="0.28910400262467195"/>
          <c:y val="2.2222222222222223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449573490813648E-2"/>
          <c:y val="9.8800962379702539E-2"/>
          <c:w val="0.9319625984251968"/>
          <c:h val="0.76850116652085154"/>
        </c:manualLayout>
      </c:layout>
      <c:barChart>
        <c:barDir val="col"/>
        <c:grouping val="clustered"/>
        <c:varyColors val="0"/>
        <c:ser>
          <c:idx val="0"/>
          <c:order val="0"/>
          <c:tx>
            <c:strRef>
              <c:f>'ACRJ Intakes'!$B$24</c:f>
              <c:strCache>
                <c:ptCount val="1"/>
                <c:pt idx="0">
                  <c:v>2011</c:v>
                </c:pt>
              </c:strCache>
            </c:strRef>
          </c:tx>
          <c:spPr>
            <a:solidFill>
              <a:schemeClr val="accent1"/>
            </a:solidFill>
            <a:ln>
              <a:noFill/>
            </a:ln>
            <a:effectLst/>
          </c:spPr>
          <c:invertIfNegative val="0"/>
          <c:cat>
            <c:strRef>
              <c:f>'ACRJ Intakes'!$A$25:$A$27</c:f>
              <c:strCache>
                <c:ptCount val="3"/>
                <c:pt idx="0">
                  <c:v>Albemarle Intakes</c:v>
                </c:pt>
                <c:pt idx="1">
                  <c:v>Charlottesville Intakes</c:v>
                </c:pt>
                <c:pt idx="2">
                  <c:v>Nelson Intakes</c:v>
                </c:pt>
              </c:strCache>
            </c:strRef>
          </c:cat>
          <c:val>
            <c:numRef>
              <c:f>'ACRJ Intakes'!$B$25:$B$27</c:f>
              <c:numCache>
                <c:formatCode>0.00%</c:formatCode>
                <c:ptCount val="3"/>
                <c:pt idx="0">
                  <c:v>0.38770511878520697</c:v>
                </c:pt>
                <c:pt idx="1">
                  <c:v>0.46632378153318638</c:v>
                </c:pt>
                <c:pt idx="2">
                  <c:v>5.9515062454077887E-2</c:v>
                </c:pt>
              </c:numCache>
            </c:numRef>
          </c:val>
          <c:extLst>
            <c:ext xmlns:c16="http://schemas.microsoft.com/office/drawing/2014/chart" uri="{C3380CC4-5D6E-409C-BE32-E72D297353CC}">
              <c16:uniqueId val="{00000000-A731-47E9-9567-004D025770F9}"/>
            </c:ext>
          </c:extLst>
        </c:ser>
        <c:ser>
          <c:idx val="1"/>
          <c:order val="1"/>
          <c:tx>
            <c:strRef>
              <c:f>'ACRJ Intakes'!$C$24</c:f>
              <c:strCache>
                <c:ptCount val="1"/>
                <c:pt idx="0">
                  <c:v>2012</c:v>
                </c:pt>
              </c:strCache>
            </c:strRef>
          </c:tx>
          <c:spPr>
            <a:solidFill>
              <a:schemeClr val="accent2"/>
            </a:solidFill>
            <a:ln>
              <a:noFill/>
            </a:ln>
            <a:effectLst/>
          </c:spPr>
          <c:invertIfNegative val="0"/>
          <c:cat>
            <c:strRef>
              <c:f>'ACRJ Intakes'!$A$25:$A$27</c:f>
              <c:strCache>
                <c:ptCount val="3"/>
                <c:pt idx="0">
                  <c:v>Albemarle Intakes</c:v>
                </c:pt>
                <c:pt idx="1">
                  <c:v>Charlottesville Intakes</c:v>
                </c:pt>
                <c:pt idx="2">
                  <c:v>Nelson Intakes</c:v>
                </c:pt>
              </c:strCache>
            </c:strRef>
          </c:cat>
          <c:val>
            <c:numRef>
              <c:f>'ACRJ Intakes'!$C$25:$C$27</c:f>
              <c:numCache>
                <c:formatCode>0.00%</c:formatCode>
                <c:ptCount val="3"/>
                <c:pt idx="0">
                  <c:v>0.41055868785238342</c:v>
                </c:pt>
                <c:pt idx="1">
                  <c:v>0.43567401332649924</c:v>
                </c:pt>
                <c:pt idx="2">
                  <c:v>6.0738083034341361E-2</c:v>
                </c:pt>
              </c:numCache>
            </c:numRef>
          </c:val>
          <c:extLst>
            <c:ext xmlns:c16="http://schemas.microsoft.com/office/drawing/2014/chart" uri="{C3380CC4-5D6E-409C-BE32-E72D297353CC}">
              <c16:uniqueId val="{00000001-A731-47E9-9567-004D025770F9}"/>
            </c:ext>
          </c:extLst>
        </c:ser>
        <c:ser>
          <c:idx val="2"/>
          <c:order val="2"/>
          <c:tx>
            <c:strRef>
              <c:f>'ACRJ Intakes'!$D$24</c:f>
              <c:strCache>
                <c:ptCount val="1"/>
                <c:pt idx="0">
                  <c:v>2013</c:v>
                </c:pt>
              </c:strCache>
            </c:strRef>
          </c:tx>
          <c:spPr>
            <a:solidFill>
              <a:schemeClr val="accent3"/>
            </a:solidFill>
            <a:ln>
              <a:noFill/>
            </a:ln>
            <a:effectLst/>
          </c:spPr>
          <c:invertIfNegative val="0"/>
          <c:cat>
            <c:strRef>
              <c:f>'ACRJ Intakes'!$A$25:$A$27</c:f>
              <c:strCache>
                <c:ptCount val="3"/>
                <c:pt idx="0">
                  <c:v>Albemarle Intakes</c:v>
                </c:pt>
                <c:pt idx="1">
                  <c:v>Charlottesville Intakes</c:v>
                </c:pt>
                <c:pt idx="2">
                  <c:v>Nelson Intakes</c:v>
                </c:pt>
              </c:strCache>
            </c:strRef>
          </c:cat>
          <c:val>
            <c:numRef>
              <c:f>'ACRJ Intakes'!$D$25:$D$27</c:f>
              <c:numCache>
                <c:formatCode>0.00%</c:formatCode>
                <c:ptCount val="3"/>
                <c:pt idx="0">
                  <c:v>0.40841521793902746</c:v>
                </c:pt>
                <c:pt idx="1">
                  <c:v>0.44696397077349459</c:v>
                </c:pt>
                <c:pt idx="2">
                  <c:v>6.6767447719828676E-2</c:v>
                </c:pt>
              </c:numCache>
            </c:numRef>
          </c:val>
          <c:extLst>
            <c:ext xmlns:c16="http://schemas.microsoft.com/office/drawing/2014/chart" uri="{C3380CC4-5D6E-409C-BE32-E72D297353CC}">
              <c16:uniqueId val="{00000002-A731-47E9-9567-004D025770F9}"/>
            </c:ext>
          </c:extLst>
        </c:ser>
        <c:ser>
          <c:idx val="3"/>
          <c:order val="3"/>
          <c:tx>
            <c:strRef>
              <c:f>'ACRJ Intakes'!$E$24</c:f>
              <c:strCache>
                <c:ptCount val="1"/>
                <c:pt idx="0">
                  <c:v>2014</c:v>
                </c:pt>
              </c:strCache>
            </c:strRef>
          </c:tx>
          <c:spPr>
            <a:solidFill>
              <a:schemeClr val="accent4"/>
            </a:solidFill>
            <a:ln>
              <a:noFill/>
            </a:ln>
            <a:effectLst/>
          </c:spPr>
          <c:invertIfNegative val="0"/>
          <c:cat>
            <c:strRef>
              <c:f>'ACRJ Intakes'!$A$25:$A$27</c:f>
              <c:strCache>
                <c:ptCount val="3"/>
                <c:pt idx="0">
                  <c:v>Albemarle Intakes</c:v>
                </c:pt>
                <c:pt idx="1">
                  <c:v>Charlottesville Intakes</c:v>
                </c:pt>
                <c:pt idx="2">
                  <c:v>Nelson Intakes</c:v>
                </c:pt>
              </c:strCache>
            </c:strRef>
          </c:cat>
          <c:val>
            <c:numRef>
              <c:f>'ACRJ Intakes'!$E$25:$E$27</c:f>
              <c:numCache>
                <c:formatCode>0.00%</c:formatCode>
                <c:ptCount val="3"/>
                <c:pt idx="0">
                  <c:v>0.41952135147817926</c:v>
                </c:pt>
                <c:pt idx="1">
                  <c:v>0.45190051618958238</c:v>
                </c:pt>
                <c:pt idx="2">
                  <c:v>6.358517128108869E-2</c:v>
                </c:pt>
              </c:numCache>
            </c:numRef>
          </c:val>
          <c:extLst>
            <c:ext xmlns:c16="http://schemas.microsoft.com/office/drawing/2014/chart" uri="{C3380CC4-5D6E-409C-BE32-E72D297353CC}">
              <c16:uniqueId val="{00000003-A731-47E9-9567-004D025770F9}"/>
            </c:ext>
          </c:extLst>
        </c:ser>
        <c:ser>
          <c:idx val="4"/>
          <c:order val="4"/>
          <c:tx>
            <c:strRef>
              <c:f>'ACRJ Intakes'!$F$24</c:f>
              <c:strCache>
                <c:ptCount val="1"/>
                <c:pt idx="0">
                  <c:v>2015</c:v>
                </c:pt>
              </c:strCache>
            </c:strRef>
          </c:tx>
          <c:spPr>
            <a:solidFill>
              <a:schemeClr val="accent5"/>
            </a:solidFill>
            <a:ln>
              <a:noFill/>
            </a:ln>
            <a:effectLst/>
          </c:spPr>
          <c:invertIfNegative val="0"/>
          <c:cat>
            <c:strRef>
              <c:f>'ACRJ Intakes'!$A$25:$A$27</c:f>
              <c:strCache>
                <c:ptCount val="3"/>
                <c:pt idx="0">
                  <c:v>Albemarle Intakes</c:v>
                </c:pt>
                <c:pt idx="1">
                  <c:v>Charlottesville Intakes</c:v>
                </c:pt>
                <c:pt idx="2">
                  <c:v>Nelson Intakes</c:v>
                </c:pt>
              </c:strCache>
            </c:strRef>
          </c:cat>
          <c:val>
            <c:numRef>
              <c:f>'ACRJ Intakes'!$F$25:$F$27</c:f>
              <c:numCache>
                <c:formatCode>0.00%</c:formatCode>
                <c:ptCount val="3"/>
                <c:pt idx="0">
                  <c:v>0.43679316411158581</c:v>
                </c:pt>
                <c:pt idx="1">
                  <c:v>0.4483538577532043</c:v>
                </c:pt>
                <c:pt idx="2">
                  <c:v>6.2075898466951496E-2</c:v>
                </c:pt>
              </c:numCache>
            </c:numRef>
          </c:val>
          <c:extLst>
            <c:ext xmlns:c16="http://schemas.microsoft.com/office/drawing/2014/chart" uri="{C3380CC4-5D6E-409C-BE32-E72D297353CC}">
              <c16:uniqueId val="{00000004-A731-47E9-9567-004D025770F9}"/>
            </c:ext>
          </c:extLst>
        </c:ser>
        <c:ser>
          <c:idx val="5"/>
          <c:order val="5"/>
          <c:tx>
            <c:strRef>
              <c:f>'ACRJ Intakes'!$G$24</c:f>
              <c:strCache>
                <c:ptCount val="1"/>
                <c:pt idx="0">
                  <c:v>2016</c:v>
                </c:pt>
              </c:strCache>
            </c:strRef>
          </c:tx>
          <c:spPr>
            <a:solidFill>
              <a:schemeClr val="accent6"/>
            </a:solidFill>
            <a:ln>
              <a:noFill/>
            </a:ln>
            <a:effectLst/>
          </c:spPr>
          <c:invertIfNegative val="0"/>
          <c:cat>
            <c:strRef>
              <c:f>'ACRJ Intakes'!$A$25:$A$27</c:f>
              <c:strCache>
                <c:ptCount val="3"/>
                <c:pt idx="0">
                  <c:v>Albemarle Intakes</c:v>
                </c:pt>
                <c:pt idx="1">
                  <c:v>Charlottesville Intakes</c:v>
                </c:pt>
                <c:pt idx="2">
                  <c:v>Nelson Intakes</c:v>
                </c:pt>
              </c:strCache>
            </c:strRef>
          </c:cat>
          <c:val>
            <c:numRef>
              <c:f>'ACRJ Intakes'!$G$25:$G$27</c:f>
              <c:numCache>
                <c:formatCode>0.00%</c:formatCode>
                <c:ptCount val="3"/>
                <c:pt idx="0">
                  <c:v>0.42062350119904079</c:v>
                </c:pt>
                <c:pt idx="1">
                  <c:v>0.4541966426858513</c:v>
                </c:pt>
                <c:pt idx="2">
                  <c:v>6.5467625899280582E-2</c:v>
                </c:pt>
              </c:numCache>
            </c:numRef>
          </c:val>
          <c:extLst>
            <c:ext xmlns:c16="http://schemas.microsoft.com/office/drawing/2014/chart" uri="{C3380CC4-5D6E-409C-BE32-E72D297353CC}">
              <c16:uniqueId val="{00000005-A731-47E9-9567-004D025770F9}"/>
            </c:ext>
          </c:extLst>
        </c:ser>
        <c:ser>
          <c:idx val="6"/>
          <c:order val="6"/>
          <c:tx>
            <c:strRef>
              <c:f>'ACRJ Intakes'!$H$24</c:f>
              <c:strCache>
                <c:ptCount val="1"/>
                <c:pt idx="0">
                  <c:v>2017</c:v>
                </c:pt>
              </c:strCache>
            </c:strRef>
          </c:tx>
          <c:spPr>
            <a:solidFill>
              <a:schemeClr val="accent1">
                <a:lumMod val="60000"/>
              </a:schemeClr>
            </a:solidFill>
            <a:ln>
              <a:noFill/>
            </a:ln>
            <a:effectLst/>
          </c:spPr>
          <c:invertIfNegative val="0"/>
          <c:cat>
            <c:strRef>
              <c:f>'ACRJ Intakes'!$A$25:$A$27</c:f>
              <c:strCache>
                <c:ptCount val="3"/>
                <c:pt idx="0">
                  <c:v>Albemarle Intakes</c:v>
                </c:pt>
                <c:pt idx="1">
                  <c:v>Charlottesville Intakes</c:v>
                </c:pt>
                <c:pt idx="2">
                  <c:v>Nelson Intakes</c:v>
                </c:pt>
              </c:strCache>
            </c:strRef>
          </c:cat>
          <c:val>
            <c:numRef>
              <c:f>'ACRJ Intakes'!$H$25:$H$27</c:f>
              <c:numCache>
                <c:formatCode>0.00%</c:formatCode>
                <c:ptCount val="3"/>
                <c:pt idx="0">
                  <c:v>0.3777061262091202</c:v>
                </c:pt>
                <c:pt idx="1">
                  <c:v>0.46706586826347307</c:v>
                </c:pt>
                <c:pt idx="2">
                  <c:v>8.4292952556425604E-2</c:v>
                </c:pt>
              </c:numCache>
            </c:numRef>
          </c:val>
          <c:extLst>
            <c:ext xmlns:c16="http://schemas.microsoft.com/office/drawing/2014/chart" uri="{C3380CC4-5D6E-409C-BE32-E72D297353CC}">
              <c16:uniqueId val="{00000006-A731-47E9-9567-004D025770F9}"/>
            </c:ext>
          </c:extLst>
        </c:ser>
        <c:ser>
          <c:idx val="7"/>
          <c:order val="7"/>
          <c:tx>
            <c:strRef>
              <c:f>'ACRJ Intakes'!$I$24</c:f>
              <c:strCache>
                <c:ptCount val="1"/>
                <c:pt idx="0">
                  <c:v>2018</c:v>
                </c:pt>
              </c:strCache>
            </c:strRef>
          </c:tx>
          <c:spPr>
            <a:solidFill>
              <a:schemeClr val="accent2">
                <a:lumMod val="60000"/>
              </a:schemeClr>
            </a:solidFill>
            <a:ln>
              <a:noFill/>
            </a:ln>
            <a:effectLst/>
          </c:spPr>
          <c:invertIfNegative val="0"/>
          <c:cat>
            <c:strRef>
              <c:f>'ACRJ Intakes'!$A$25:$A$27</c:f>
              <c:strCache>
                <c:ptCount val="3"/>
                <c:pt idx="0">
                  <c:v>Albemarle Intakes</c:v>
                </c:pt>
                <c:pt idx="1">
                  <c:v>Charlottesville Intakes</c:v>
                </c:pt>
                <c:pt idx="2">
                  <c:v>Nelson Intakes</c:v>
                </c:pt>
              </c:strCache>
            </c:strRef>
          </c:cat>
          <c:val>
            <c:numRef>
              <c:f>'ACRJ Intakes'!$I$25:$I$27</c:f>
              <c:numCache>
                <c:formatCode>0.00%</c:formatCode>
                <c:ptCount val="3"/>
                <c:pt idx="0">
                  <c:v>0.42924417235695783</c:v>
                </c:pt>
                <c:pt idx="1">
                  <c:v>0.38591947256887216</c:v>
                </c:pt>
                <c:pt idx="2">
                  <c:v>0.10124793972215682</c:v>
                </c:pt>
              </c:numCache>
            </c:numRef>
          </c:val>
          <c:extLst>
            <c:ext xmlns:c16="http://schemas.microsoft.com/office/drawing/2014/chart" uri="{C3380CC4-5D6E-409C-BE32-E72D297353CC}">
              <c16:uniqueId val="{00000007-A731-47E9-9567-004D025770F9}"/>
            </c:ext>
          </c:extLst>
        </c:ser>
        <c:ser>
          <c:idx val="8"/>
          <c:order val="8"/>
          <c:tx>
            <c:strRef>
              <c:f>'ACRJ Intakes'!$J$24</c:f>
              <c:strCache>
                <c:ptCount val="1"/>
                <c:pt idx="0">
                  <c:v>2019</c:v>
                </c:pt>
              </c:strCache>
            </c:strRef>
          </c:tx>
          <c:spPr>
            <a:solidFill>
              <a:schemeClr val="accent3">
                <a:lumMod val="60000"/>
              </a:schemeClr>
            </a:solidFill>
            <a:ln>
              <a:noFill/>
            </a:ln>
            <a:effectLst/>
          </c:spPr>
          <c:invertIfNegative val="0"/>
          <c:cat>
            <c:strRef>
              <c:f>'ACRJ Intakes'!$A$25:$A$27</c:f>
              <c:strCache>
                <c:ptCount val="3"/>
                <c:pt idx="0">
                  <c:v>Albemarle Intakes</c:v>
                </c:pt>
                <c:pt idx="1">
                  <c:v>Charlottesville Intakes</c:v>
                </c:pt>
                <c:pt idx="2">
                  <c:v>Nelson Intakes</c:v>
                </c:pt>
              </c:strCache>
            </c:strRef>
          </c:cat>
          <c:val>
            <c:numRef>
              <c:f>'ACRJ Intakes'!$J$25:$J$27</c:f>
              <c:numCache>
                <c:formatCode>0.00%</c:formatCode>
                <c:ptCount val="3"/>
                <c:pt idx="0">
                  <c:v>0.46859039836567928</c:v>
                </c:pt>
                <c:pt idx="1">
                  <c:v>0.33375893769152198</c:v>
                </c:pt>
                <c:pt idx="2">
                  <c:v>0.10903983656792646</c:v>
                </c:pt>
              </c:numCache>
            </c:numRef>
          </c:val>
          <c:extLst>
            <c:ext xmlns:c16="http://schemas.microsoft.com/office/drawing/2014/chart" uri="{C3380CC4-5D6E-409C-BE32-E72D297353CC}">
              <c16:uniqueId val="{00000008-A731-47E9-9567-004D025770F9}"/>
            </c:ext>
          </c:extLst>
        </c:ser>
        <c:ser>
          <c:idx val="9"/>
          <c:order val="9"/>
          <c:tx>
            <c:strRef>
              <c:f>'ACRJ Intakes'!$K$24</c:f>
              <c:strCache>
                <c:ptCount val="1"/>
                <c:pt idx="0">
                  <c:v>2020</c:v>
                </c:pt>
              </c:strCache>
            </c:strRef>
          </c:tx>
          <c:spPr>
            <a:solidFill>
              <a:schemeClr val="accent4">
                <a:lumMod val="60000"/>
              </a:schemeClr>
            </a:solidFill>
            <a:ln>
              <a:noFill/>
            </a:ln>
            <a:effectLst/>
          </c:spPr>
          <c:invertIfNegative val="0"/>
          <c:cat>
            <c:strRef>
              <c:f>'ACRJ Intakes'!$A$25:$A$27</c:f>
              <c:strCache>
                <c:ptCount val="3"/>
                <c:pt idx="0">
                  <c:v>Albemarle Intakes</c:v>
                </c:pt>
                <c:pt idx="1">
                  <c:v>Charlottesville Intakes</c:v>
                </c:pt>
                <c:pt idx="2">
                  <c:v>Nelson Intakes</c:v>
                </c:pt>
              </c:strCache>
            </c:strRef>
          </c:cat>
          <c:val>
            <c:numRef>
              <c:f>'ACRJ Intakes'!$K$25:$K$27</c:f>
              <c:numCache>
                <c:formatCode>0.00%</c:formatCode>
                <c:ptCount val="3"/>
                <c:pt idx="0">
                  <c:v>0.44703389830508472</c:v>
                </c:pt>
                <c:pt idx="1">
                  <c:v>0.3471045197740113</c:v>
                </c:pt>
                <c:pt idx="2">
                  <c:v>0.10911016949152542</c:v>
                </c:pt>
              </c:numCache>
            </c:numRef>
          </c:val>
          <c:extLst>
            <c:ext xmlns:c16="http://schemas.microsoft.com/office/drawing/2014/chart" uri="{C3380CC4-5D6E-409C-BE32-E72D297353CC}">
              <c16:uniqueId val="{00000009-A731-47E9-9567-004D025770F9}"/>
            </c:ext>
          </c:extLst>
        </c:ser>
        <c:ser>
          <c:idx val="10"/>
          <c:order val="10"/>
          <c:tx>
            <c:strRef>
              <c:f>'ACRJ Intakes'!$L$24</c:f>
              <c:strCache>
                <c:ptCount val="1"/>
                <c:pt idx="0">
                  <c:v>2021</c:v>
                </c:pt>
              </c:strCache>
            </c:strRef>
          </c:tx>
          <c:spPr>
            <a:solidFill>
              <a:schemeClr val="accent5">
                <a:lumMod val="60000"/>
              </a:schemeClr>
            </a:solidFill>
            <a:ln>
              <a:noFill/>
            </a:ln>
            <a:effectLst/>
          </c:spPr>
          <c:invertIfNegative val="0"/>
          <c:cat>
            <c:strRef>
              <c:f>'ACRJ Intakes'!$A$25:$A$27</c:f>
              <c:strCache>
                <c:ptCount val="3"/>
                <c:pt idx="0">
                  <c:v>Albemarle Intakes</c:v>
                </c:pt>
                <c:pt idx="1">
                  <c:v>Charlottesville Intakes</c:v>
                </c:pt>
                <c:pt idx="2">
                  <c:v>Nelson Intakes</c:v>
                </c:pt>
              </c:strCache>
            </c:strRef>
          </c:cat>
          <c:val>
            <c:numRef>
              <c:f>'ACRJ Intakes'!$L$25:$L$27</c:f>
              <c:numCache>
                <c:formatCode>0.00%</c:formatCode>
                <c:ptCount val="3"/>
                <c:pt idx="0">
                  <c:v>0.40577668193025712</c:v>
                </c:pt>
                <c:pt idx="1">
                  <c:v>0.36703064459316659</c:v>
                </c:pt>
                <c:pt idx="2">
                  <c:v>0.10073969707643536</c:v>
                </c:pt>
              </c:numCache>
            </c:numRef>
          </c:val>
          <c:extLst>
            <c:ext xmlns:c16="http://schemas.microsoft.com/office/drawing/2014/chart" uri="{C3380CC4-5D6E-409C-BE32-E72D297353CC}">
              <c16:uniqueId val="{0000000A-A731-47E9-9567-004D025770F9}"/>
            </c:ext>
          </c:extLst>
        </c:ser>
        <c:dLbls>
          <c:showLegendKey val="0"/>
          <c:showVal val="0"/>
          <c:showCatName val="0"/>
          <c:showSerName val="0"/>
          <c:showPercent val="0"/>
          <c:showBubbleSize val="0"/>
        </c:dLbls>
        <c:gapWidth val="219"/>
        <c:overlap val="-27"/>
        <c:axId val="1627529823"/>
        <c:axId val="1627536479"/>
      </c:barChart>
      <c:catAx>
        <c:axId val="1627529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27536479"/>
        <c:crosses val="autoZero"/>
        <c:auto val="1"/>
        <c:lblAlgn val="ctr"/>
        <c:lblOffset val="100"/>
        <c:noMultiLvlLbl val="0"/>
      </c:catAx>
      <c:valAx>
        <c:axId val="1627536479"/>
        <c:scaling>
          <c:orientation val="minMax"/>
          <c:max val="0.600000000000000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2752982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Average Length of Stay by Gender</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ALOS &amp; BDE'!$A$9</c:f>
              <c:strCache>
                <c:ptCount val="1"/>
                <c:pt idx="0">
                  <c:v>Nelson Female ALOS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ALOS &amp; BDE'!$B$8:$L$8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ALOS &amp; BDE'!$B$9:$L$9</c:f>
              <c:numCache>
                <c:formatCode>General</c:formatCode>
                <c:ptCount val="11"/>
                <c:pt idx="0">
                  <c:v>39.17</c:v>
                </c:pt>
                <c:pt idx="1">
                  <c:v>38.92</c:v>
                </c:pt>
                <c:pt idx="2">
                  <c:v>18.82</c:v>
                </c:pt>
                <c:pt idx="3">
                  <c:v>37.67</c:v>
                </c:pt>
                <c:pt idx="4">
                  <c:v>26.83</c:v>
                </c:pt>
                <c:pt idx="5">
                  <c:v>18.510000000000002</c:v>
                </c:pt>
                <c:pt idx="6">
                  <c:v>25.98</c:v>
                </c:pt>
                <c:pt idx="7">
                  <c:v>22.37</c:v>
                </c:pt>
                <c:pt idx="8">
                  <c:v>51.11</c:v>
                </c:pt>
                <c:pt idx="9">
                  <c:v>69.19</c:v>
                </c:pt>
                <c:pt idx="10">
                  <c:v>64.75</c:v>
                </c:pt>
              </c:numCache>
            </c:numRef>
          </c:val>
          <c:smooth val="0"/>
          <c:extLst>
            <c:ext xmlns:c16="http://schemas.microsoft.com/office/drawing/2014/chart" uri="{C3380CC4-5D6E-409C-BE32-E72D297353CC}">
              <c16:uniqueId val="{00000000-C0B3-4F27-88A1-575E2DB960F9}"/>
            </c:ext>
          </c:extLst>
        </c:ser>
        <c:ser>
          <c:idx val="1"/>
          <c:order val="1"/>
          <c:tx>
            <c:strRef>
              <c:f>'Nelson ALOS &amp; BDE'!$A$10</c:f>
              <c:strCache>
                <c:ptCount val="1"/>
                <c:pt idx="0">
                  <c:v>Nelson Male ALOS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'Nelson ALOS &amp; BDE'!$B$8:$L$8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ALOS &amp; BDE'!$B$10:$L$10</c:f>
              <c:numCache>
                <c:formatCode>General</c:formatCode>
                <c:ptCount val="11"/>
                <c:pt idx="0">
                  <c:v>56.15</c:v>
                </c:pt>
                <c:pt idx="1">
                  <c:v>44.25</c:v>
                </c:pt>
                <c:pt idx="2">
                  <c:v>50.75</c:v>
                </c:pt>
                <c:pt idx="3">
                  <c:v>44.01</c:v>
                </c:pt>
                <c:pt idx="4">
                  <c:v>40.97</c:v>
                </c:pt>
                <c:pt idx="5">
                  <c:v>33.47</c:v>
                </c:pt>
                <c:pt idx="6">
                  <c:v>38.53</c:v>
                </c:pt>
                <c:pt idx="7">
                  <c:v>38.4</c:v>
                </c:pt>
                <c:pt idx="8">
                  <c:v>63.44</c:v>
                </c:pt>
                <c:pt idx="9">
                  <c:v>67.510000000000005</c:v>
                </c:pt>
                <c:pt idx="10">
                  <c:v>92.44</c:v>
                </c:pt>
              </c:numCache>
            </c:numRef>
          </c:val>
          <c:smooth val="0"/>
          <c:extLst>
            <c:ext xmlns:c16="http://schemas.microsoft.com/office/drawing/2014/chart" uri="{C3380CC4-5D6E-409C-BE32-E72D297353CC}">
              <c16:uniqueId val="{00000001-C0B3-4F27-88A1-575E2DB960F9}"/>
            </c:ext>
          </c:extLst>
        </c:ser>
        <c:dLbls>
          <c:showLegendKey val="0"/>
          <c:showVal val="0"/>
          <c:showCatName val="0"/>
          <c:showSerName val="0"/>
          <c:showPercent val="0"/>
          <c:showBubbleSize val="0"/>
        </c:dLbls>
        <c:smooth val="0"/>
        <c:axId val="947873584"/>
        <c:axId val="947875544"/>
      </c:lineChart>
      <c:catAx>
        <c:axId val="947873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5544"/>
        <c:crosses val="autoZero"/>
        <c:auto val="1"/>
        <c:lblAlgn val="ctr"/>
        <c:lblOffset val="100"/>
        <c:noMultiLvlLbl val="0"/>
      </c:catAx>
      <c:valAx>
        <c:axId val="947875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3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Nelson Average Length of Stay by Age Group (2011-2021)</a:t>
            </a:r>
          </a:p>
        </c:rich>
      </c:tx>
      <c:layout>
        <c:manualLayout>
          <c:xMode val="edge"/>
          <c:yMode val="edge"/>
          <c:x val="0.10608333333333334"/>
          <c:y val="3.2407407407407406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'Nelson ALOS &amp; BDE'!$A$39</c:f>
              <c:strCache>
                <c:ptCount val="1"/>
                <c:pt idx="0">
                  <c:v>Age 18-24 ALOS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ALOS &amp; BDE'!$B$38</c:f>
              <c:strCache>
                <c:ptCount val="1"/>
                <c:pt idx="0">
                  <c:v>% Change 2011-2020</c:v>
                </c:pt>
              </c:strCache>
            </c:strRef>
          </c:cat>
          <c:val>
            <c:numRef>
              <c:f>'Nelson ALOS &amp; BDE'!$B$39</c:f>
              <c:numCache>
                <c:formatCode>0%</c:formatCode>
                <c:ptCount val="1"/>
                <c:pt idx="0">
                  <c:v>0.01</c:v>
                </c:pt>
              </c:numCache>
            </c:numRef>
          </c:val>
          <c:extLst>
            <c:ext xmlns:c16="http://schemas.microsoft.com/office/drawing/2014/chart" uri="{C3380CC4-5D6E-409C-BE32-E72D297353CC}">
              <c16:uniqueId val="{00000000-68B9-44CE-9D92-F763A5171ACF}"/>
            </c:ext>
          </c:extLst>
        </c:ser>
        <c:ser>
          <c:idx val="1"/>
          <c:order val="1"/>
          <c:tx>
            <c:strRef>
              <c:f>'Nelson ALOS &amp; BDE'!$A$40</c:f>
              <c:strCache>
                <c:ptCount val="1"/>
                <c:pt idx="0">
                  <c:v>Age 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ALOS &amp; BDE'!$B$38</c:f>
              <c:strCache>
                <c:ptCount val="1"/>
                <c:pt idx="0">
                  <c:v>% Change 2011-2020</c:v>
                </c:pt>
              </c:strCache>
            </c:strRef>
          </c:cat>
          <c:val>
            <c:numRef>
              <c:f>'Nelson ALOS &amp; BDE'!$B$40</c:f>
              <c:numCache>
                <c:formatCode>0%</c:formatCode>
                <c:ptCount val="1"/>
                <c:pt idx="0">
                  <c:v>1.84</c:v>
                </c:pt>
              </c:numCache>
            </c:numRef>
          </c:val>
          <c:extLst>
            <c:ext xmlns:c16="http://schemas.microsoft.com/office/drawing/2014/chart" uri="{C3380CC4-5D6E-409C-BE32-E72D297353CC}">
              <c16:uniqueId val="{00000001-68B9-44CE-9D92-F763A5171ACF}"/>
            </c:ext>
          </c:extLst>
        </c:ser>
        <c:ser>
          <c:idx val="2"/>
          <c:order val="2"/>
          <c:tx>
            <c:strRef>
              <c:f>'Nelson ALOS &amp; BDE'!$A$41</c:f>
              <c:strCache>
                <c:ptCount val="1"/>
                <c:pt idx="0">
                  <c:v>Age 30-39 ALOS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ALOS &amp; BDE'!$B$38</c:f>
              <c:strCache>
                <c:ptCount val="1"/>
                <c:pt idx="0">
                  <c:v>% Change 2011-2020</c:v>
                </c:pt>
              </c:strCache>
            </c:strRef>
          </c:cat>
          <c:val>
            <c:numRef>
              <c:f>'Nelson ALOS &amp; BDE'!$B$41</c:f>
              <c:numCache>
                <c:formatCode>0%</c:formatCode>
                <c:ptCount val="1"/>
                <c:pt idx="0">
                  <c:v>0.65</c:v>
                </c:pt>
              </c:numCache>
            </c:numRef>
          </c:val>
          <c:extLst>
            <c:ext xmlns:c16="http://schemas.microsoft.com/office/drawing/2014/chart" uri="{C3380CC4-5D6E-409C-BE32-E72D297353CC}">
              <c16:uniqueId val="{00000002-68B9-44CE-9D92-F763A5171ACF}"/>
            </c:ext>
          </c:extLst>
        </c:ser>
        <c:ser>
          <c:idx val="3"/>
          <c:order val="3"/>
          <c:tx>
            <c:strRef>
              <c:f>'Nelson ALOS &amp; BDE'!$A$42</c:f>
              <c:strCache>
                <c:ptCount val="1"/>
                <c:pt idx="0">
                  <c:v>Age 40-49 ALOS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ALOS &amp; BDE'!$B$38</c:f>
              <c:strCache>
                <c:ptCount val="1"/>
                <c:pt idx="0">
                  <c:v>% Change 2011-2020</c:v>
                </c:pt>
              </c:strCache>
            </c:strRef>
          </c:cat>
          <c:val>
            <c:numRef>
              <c:f>'Nelson ALOS &amp; BDE'!$B$42</c:f>
              <c:numCache>
                <c:formatCode>0%</c:formatCode>
                <c:ptCount val="1"/>
                <c:pt idx="0">
                  <c:v>0.26</c:v>
                </c:pt>
              </c:numCache>
            </c:numRef>
          </c:val>
          <c:extLst>
            <c:ext xmlns:c16="http://schemas.microsoft.com/office/drawing/2014/chart" uri="{C3380CC4-5D6E-409C-BE32-E72D297353CC}">
              <c16:uniqueId val="{00000003-68B9-44CE-9D92-F763A5171ACF}"/>
            </c:ext>
          </c:extLst>
        </c:ser>
        <c:ser>
          <c:idx val="4"/>
          <c:order val="4"/>
          <c:tx>
            <c:strRef>
              <c:f>'Nelson ALOS &amp; BDE'!$A$43</c:f>
              <c:strCache>
                <c:ptCount val="1"/>
                <c:pt idx="0">
                  <c:v>Age 50+ ALOS</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'Nelson ALOS &amp; BDE'!$B$38</c:f>
              <c:strCache>
                <c:ptCount val="1"/>
                <c:pt idx="0">
                  <c:v>% Change 2011-2020</c:v>
                </c:pt>
              </c:strCache>
            </c:strRef>
          </c:cat>
          <c:val>
            <c:numRef>
              <c:f>'Nelson ALOS &amp; BDE'!$B$43</c:f>
              <c:numCache>
                <c:formatCode>0%</c:formatCode>
                <c:ptCount val="1"/>
                <c:pt idx="0">
                  <c:v>2.13</c:v>
                </c:pt>
              </c:numCache>
            </c:numRef>
          </c:val>
          <c:extLst>
            <c:ext xmlns:c16="http://schemas.microsoft.com/office/drawing/2014/chart" uri="{C3380CC4-5D6E-409C-BE32-E72D297353CC}">
              <c16:uniqueId val="{00000004-68B9-44CE-9D92-F763A5171ACF}"/>
            </c:ext>
          </c:extLst>
        </c:ser>
        <c:dLbls>
          <c:showLegendKey val="0"/>
          <c:showVal val="0"/>
          <c:showCatName val="0"/>
          <c:showSerName val="0"/>
          <c:showPercent val="0"/>
          <c:showBubbleSize val="0"/>
        </c:dLbls>
        <c:gapWidth val="219"/>
        <c:overlap val="-27"/>
        <c:axId val="947848104"/>
        <c:axId val="947857120"/>
      </c:barChart>
      <c:catAx>
        <c:axId val="947848104"/>
        <c:scaling>
          <c:orientation val="minMax"/>
        </c:scaling>
        <c:delete val="1"/>
        <c:axPos val="b"/>
        <c:numFmt formatCode="General" sourceLinked="1"/>
        <c:majorTickMark val="none"/>
        <c:minorTickMark val="none"/>
        <c:tickLblPos val="nextTo"/>
        <c:crossAx val="947857120"/>
        <c:crosses val="autoZero"/>
        <c:auto val="1"/>
        <c:lblAlgn val="ctr"/>
        <c:lblOffset val="100"/>
        <c:noMultiLvlLbl val="0"/>
      </c:catAx>
      <c:valAx>
        <c:axId val="94785712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47848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Inmate Bed Day Expenditures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ALOS &amp; BDE'!$A$20</c:f>
              <c:strCache>
                <c:ptCount val="1"/>
                <c:pt idx="0">
                  <c:v>Nelson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ALOS &amp; BDE'!$B$19:$L$19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ALOS &amp; BDE'!$B$20:$L$20</c:f>
              <c:numCache>
                <c:formatCode>General</c:formatCode>
                <c:ptCount val="11"/>
                <c:pt idx="0">
                  <c:v>13169</c:v>
                </c:pt>
                <c:pt idx="1">
                  <c:v>10053</c:v>
                </c:pt>
                <c:pt idx="2">
                  <c:v>11963</c:v>
                </c:pt>
                <c:pt idx="3">
                  <c:v>11812</c:v>
                </c:pt>
                <c:pt idx="4">
                  <c:v>9909</c:v>
                </c:pt>
                <c:pt idx="5">
                  <c:v>8347</c:v>
                </c:pt>
                <c:pt idx="6">
                  <c:v>12803</c:v>
                </c:pt>
                <c:pt idx="7">
                  <c:v>13943</c:v>
                </c:pt>
                <c:pt idx="8">
                  <c:v>24780</c:v>
                </c:pt>
                <c:pt idx="9">
                  <c:v>21008</c:v>
                </c:pt>
                <c:pt idx="10">
                  <c:v>26783</c:v>
                </c:pt>
              </c:numCache>
            </c:numRef>
          </c:val>
          <c:smooth val="0"/>
          <c:extLst>
            <c:ext xmlns:c16="http://schemas.microsoft.com/office/drawing/2014/chart" uri="{C3380CC4-5D6E-409C-BE32-E72D297353CC}">
              <c16:uniqueId val="{00000000-DDDB-4B7E-AE67-4B62997E82F7}"/>
            </c:ext>
          </c:extLst>
        </c:ser>
        <c:dLbls>
          <c:showLegendKey val="0"/>
          <c:showVal val="0"/>
          <c:showCatName val="0"/>
          <c:showSerName val="0"/>
          <c:showPercent val="0"/>
          <c:showBubbleSize val="0"/>
        </c:dLbls>
        <c:smooth val="0"/>
        <c:axId val="947878288"/>
        <c:axId val="947878680"/>
      </c:lineChart>
      <c:catAx>
        <c:axId val="947878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8680"/>
        <c:crosses val="autoZero"/>
        <c:auto val="1"/>
        <c:lblAlgn val="ctr"/>
        <c:lblOffset val="100"/>
        <c:noMultiLvlLbl val="0"/>
      </c:catAx>
      <c:valAx>
        <c:axId val="947878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828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Share of ACRJ Bed Day Expenditures by Member Jurisdictions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657906824146982E-2"/>
          <c:y val="9.509725867599883E-2"/>
          <c:w val="0.9319625984251968"/>
          <c:h val="0.71988043161271509"/>
        </c:manualLayout>
      </c:layout>
      <c:lineChart>
        <c:grouping val="standard"/>
        <c:varyColors val="0"/>
        <c:ser>
          <c:idx val="0"/>
          <c:order val="0"/>
          <c:tx>
            <c:strRef>
              <c:f>'ACRJ BDE'!$A$29</c:f>
              <c:strCache>
                <c:ptCount val="1"/>
                <c:pt idx="0">
                  <c:v>Albemarle %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'ACRJ BDE'!$B$28:$L$28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BDE'!$B$29:$L$29</c:f>
              <c:numCache>
                <c:formatCode>0.00%</c:formatCode>
                <c:ptCount val="11"/>
                <c:pt idx="0">
                  <c:v>0.38458254242079815</c:v>
                </c:pt>
                <c:pt idx="1">
                  <c:v>0.37893752816991538</c:v>
                </c:pt>
                <c:pt idx="2">
                  <c:v>0.33737421658468375</c:v>
                </c:pt>
                <c:pt idx="3">
                  <c:v>0.36184860971790228</c:v>
                </c:pt>
                <c:pt idx="4">
                  <c:v>0.43572151821054894</c:v>
                </c:pt>
                <c:pt idx="5">
                  <c:v>0.41378102189781024</c:v>
                </c:pt>
                <c:pt idx="6">
                  <c:v>0.41352548600130218</c:v>
                </c:pt>
                <c:pt idx="7">
                  <c:v>0.43044596095857801</c:v>
                </c:pt>
                <c:pt idx="8">
                  <c:v>0.46000197822785693</c:v>
                </c:pt>
                <c:pt idx="9">
                  <c:v>0.41235663520475313</c:v>
                </c:pt>
                <c:pt idx="10">
                  <c:v>0.39736267155925237</c:v>
                </c:pt>
              </c:numCache>
            </c:numRef>
          </c:val>
          <c:smooth val="0"/>
          <c:extLst>
            <c:ext xmlns:c16="http://schemas.microsoft.com/office/drawing/2014/chart" uri="{C3380CC4-5D6E-409C-BE32-E72D297353CC}">
              <c16:uniqueId val="{00000000-FA3D-4921-9861-706426EF0C84}"/>
            </c:ext>
          </c:extLst>
        </c:ser>
        <c:ser>
          <c:idx val="1"/>
          <c:order val="1"/>
          <c:tx>
            <c:strRef>
              <c:f>'ACRJ BDE'!$A$30</c:f>
              <c:strCache>
                <c:ptCount val="1"/>
                <c:pt idx="0">
                  <c:v>Charlottesville % BDE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'ACRJ BDE'!$B$28:$L$28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BDE'!$B$30:$L$30</c:f>
              <c:numCache>
                <c:formatCode>0.00%</c:formatCode>
                <c:ptCount val="11"/>
                <c:pt idx="0">
                  <c:v>0.48912146685667801</c:v>
                </c:pt>
                <c:pt idx="1">
                  <c:v>0.52061342251256171</c:v>
                </c:pt>
                <c:pt idx="2">
                  <c:v>0.54558790481659969</c:v>
                </c:pt>
                <c:pt idx="3">
                  <c:v>0.51616884007245489</c:v>
                </c:pt>
                <c:pt idx="4">
                  <c:v>0.47030161701083123</c:v>
                </c:pt>
                <c:pt idx="5">
                  <c:v>0.50416934306569339</c:v>
                </c:pt>
                <c:pt idx="6">
                  <c:v>0.47836829132173753</c:v>
                </c:pt>
                <c:pt idx="7">
                  <c:v>0.43497222663069351</c:v>
                </c:pt>
                <c:pt idx="8">
                  <c:v>0.34493893676071008</c:v>
                </c:pt>
                <c:pt idx="9">
                  <c:v>0.37201519196781108</c:v>
                </c:pt>
                <c:pt idx="10">
                  <c:v>0.34085589995267329</c:v>
                </c:pt>
              </c:numCache>
            </c:numRef>
          </c:val>
          <c:smooth val="0"/>
          <c:extLst>
            <c:ext xmlns:c16="http://schemas.microsoft.com/office/drawing/2014/chart" uri="{C3380CC4-5D6E-409C-BE32-E72D297353CC}">
              <c16:uniqueId val="{00000001-FA3D-4921-9861-706426EF0C84}"/>
            </c:ext>
          </c:extLst>
        </c:ser>
        <c:ser>
          <c:idx val="2"/>
          <c:order val="2"/>
          <c:tx>
            <c:strRef>
              <c:f>'ACRJ BDE'!$A$31</c:f>
              <c:strCache>
                <c:ptCount val="1"/>
                <c:pt idx="0">
                  <c:v>Nelson % BDE</c:v>
                </c:pt>
              </c:strCache>
            </c:strRef>
          </c:tx>
          <c:spPr>
            <a:ln w="28575" cap="rnd">
              <a:solidFill>
                <a:schemeClr val="accent3"/>
              </a:solidFill>
              <a:round/>
            </a:ln>
            <a:effectLst/>
          </c:spPr>
          <c:marker>
            <c:symbol val="none"/>
          </c:marker>
          <c:trendline>
            <c:spPr>
              <a:ln w="19050" cap="rnd">
                <a:solidFill>
                  <a:schemeClr val="accent3"/>
                </a:solidFill>
                <a:prstDash val="sysDot"/>
              </a:ln>
              <a:effectLst/>
            </c:spPr>
            <c:trendlineType val="linear"/>
            <c:dispRSqr val="0"/>
            <c:dispEq val="0"/>
          </c:trendline>
          <c:cat>
            <c:numRef>
              <c:f>'ACRJ BDE'!$B$28:$L$28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'ACRJ BDE'!$B$31:$L$31</c:f>
              <c:numCache>
                <c:formatCode>0.00%</c:formatCode>
                <c:ptCount val="11"/>
                <c:pt idx="0">
                  <c:v>7.5979529548876948E-2</c:v>
                </c:pt>
                <c:pt idx="1">
                  <c:v>5.5939191933805567E-2</c:v>
                </c:pt>
                <c:pt idx="2">
                  <c:v>7.4677270343828817E-2</c:v>
                </c:pt>
                <c:pt idx="3">
                  <c:v>8.5242731058173191E-2</c:v>
                </c:pt>
                <c:pt idx="4">
                  <c:v>6.0808198582430729E-2</c:v>
                </c:pt>
                <c:pt idx="5">
                  <c:v>4.8741605839416058E-2</c:v>
                </c:pt>
                <c:pt idx="6">
                  <c:v>7.4429122872290948E-2</c:v>
                </c:pt>
                <c:pt idx="7">
                  <c:v>8.8512934454848438E-2</c:v>
                </c:pt>
                <c:pt idx="8">
                  <c:v>0.14417790086751109</c:v>
                </c:pt>
                <c:pt idx="9">
                  <c:v>0.15799646523521227</c:v>
                </c:pt>
                <c:pt idx="10">
                  <c:v>0.17363708856574195</c:v>
                </c:pt>
              </c:numCache>
            </c:numRef>
          </c:val>
          <c:smooth val="0"/>
          <c:extLst>
            <c:ext xmlns:c16="http://schemas.microsoft.com/office/drawing/2014/chart" uri="{C3380CC4-5D6E-409C-BE32-E72D297353CC}">
              <c16:uniqueId val="{00000002-FA3D-4921-9861-706426EF0C84}"/>
            </c:ext>
          </c:extLst>
        </c:ser>
        <c:dLbls>
          <c:showLegendKey val="0"/>
          <c:showVal val="0"/>
          <c:showCatName val="0"/>
          <c:showSerName val="0"/>
          <c:showPercent val="0"/>
          <c:showBubbleSize val="0"/>
        </c:dLbls>
        <c:smooth val="0"/>
        <c:axId val="1441699728"/>
        <c:axId val="1441692240"/>
      </c:lineChart>
      <c:catAx>
        <c:axId val="144169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41692240"/>
        <c:crosses val="autoZero"/>
        <c:auto val="1"/>
        <c:lblAlgn val="ctr"/>
        <c:lblOffset val="100"/>
        <c:noMultiLvlLbl val="0"/>
      </c:catAx>
      <c:valAx>
        <c:axId val="14416922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441699728"/>
        <c:crosses val="autoZero"/>
        <c:crossBetween val="between"/>
      </c:valAx>
      <c:spPr>
        <a:noFill/>
        <a:ln>
          <a:noFill/>
        </a:ln>
        <a:effectLst/>
      </c:spPr>
    </c:plotArea>
    <c:legend>
      <c:legendPos val="b"/>
      <c:layout>
        <c:manualLayout>
          <c:xMode val="edge"/>
          <c:yMode val="edge"/>
          <c:x val="2.3814523184601888E-3"/>
          <c:y val="0.92187445319335082"/>
          <c:w val="0.878570428696413"/>
          <c:h val="7.8125546806649182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Bed Day Expenditures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ALOS &amp; BDE'!$A$23</c:f>
              <c:strCache>
                <c:ptCount val="1"/>
                <c:pt idx="0">
                  <c:v>Nelson Black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ALOS &amp; BDE'!$B$22:$L$22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ALOS &amp; BDE'!$B$23:$L$23</c:f>
              <c:numCache>
                <c:formatCode>General</c:formatCode>
                <c:ptCount val="11"/>
                <c:pt idx="0">
                  <c:v>2760</c:v>
                </c:pt>
                <c:pt idx="1">
                  <c:v>2984</c:v>
                </c:pt>
                <c:pt idx="2">
                  <c:v>2962</c:v>
                </c:pt>
                <c:pt idx="3">
                  <c:v>3140</c:v>
                </c:pt>
                <c:pt idx="4">
                  <c:v>2126</c:v>
                </c:pt>
                <c:pt idx="5">
                  <c:v>1395</c:v>
                </c:pt>
                <c:pt idx="6">
                  <c:v>1257</c:v>
                </c:pt>
                <c:pt idx="7">
                  <c:v>1629</c:v>
                </c:pt>
                <c:pt idx="8">
                  <c:v>2871</c:v>
                </c:pt>
                <c:pt idx="9">
                  <c:v>2788</c:v>
                </c:pt>
                <c:pt idx="10">
                  <c:v>2712</c:v>
                </c:pt>
              </c:numCache>
            </c:numRef>
          </c:val>
          <c:smooth val="0"/>
          <c:extLst>
            <c:ext xmlns:c16="http://schemas.microsoft.com/office/drawing/2014/chart" uri="{C3380CC4-5D6E-409C-BE32-E72D297353CC}">
              <c16:uniqueId val="{00000000-A024-4B72-8F02-8411B4E47F84}"/>
            </c:ext>
          </c:extLst>
        </c:ser>
        <c:ser>
          <c:idx val="1"/>
          <c:order val="1"/>
          <c:tx>
            <c:strRef>
              <c:f>'Nelson ALOS &amp; BDE'!$A$24</c:f>
              <c:strCache>
                <c:ptCount val="1"/>
                <c:pt idx="0">
                  <c:v>Nelson White BDE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'Nelson ALOS &amp; BDE'!$B$22:$L$22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ALOS &amp; BDE'!$B$24:$L$24</c:f>
              <c:numCache>
                <c:formatCode>General</c:formatCode>
                <c:ptCount val="11"/>
                <c:pt idx="0">
                  <c:v>10409</c:v>
                </c:pt>
                <c:pt idx="1">
                  <c:v>6747</c:v>
                </c:pt>
                <c:pt idx="2">
                  <c:v>8998</c:v>
                </c:pt>
                <c:pt idx="3">
                  <c:v>8671</c:v>
                </c:pt>
                <c:pt idx="4">
                  <c:v>7751</c:v>
                </c:pt>
                <c:pt idx="5">
                  <c:v>6951</c:v>
                </c:pt>
                <c:pt idx="6">
                  <c:v>11539</c:v>
                </c:pt>
                <c:pt idx="7">
                  <c:v>12266</c:v>
                </c:pt>
                <c:pt idx="8">
                  <c:v>21561</c:v>
                </c:pt>
                <c:pt idx="9">
                  <c:v>17742</c:v>
                </c:pt>
                <c:pt idx="10">
                  <c:v>24070</c:v>
                </c:pt>
              </c:numCache>
            </c:numRef>
          </c:val>
          <c:smooth val="0"/>
          <c:extLst>
            <c:ext xmlns:c16="http://schemas.microsoft.com/office/drawing/2014/chart" uri="{C3380CC4-5D6E-409C-BE32-E72D297353CC}">
              <c16:uniqueId val="{00000001-A024-4B72-8F02-8411B4E47F84}"/>
            </c:ext>
          </c:extLst>
        </c:ser>
        <c:dLbls>
          <c:showLegendKey val="0"/>
          <c:showVal val="0"/>
          <c:showCatName val="0"/>
          <c:showSerName val="0"/>
          <c:showPercent val="0"/>
          <c:showBubbleSize val="0"/>
        </c:dLbls>
        <c:smooth val="0"/>
        <c:axId val="947876720"/>
        <c:axId val="947874368"/>
      </c:lineChart>
      <c:catAx>
        <c:axId val="947876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4368"/>
        <c:crosses val="autoZero"/>
        <c:auto val="1"/>
        <c:lblAlgn val="ctr"/>
        <c:lblOffset val="100"/>
        <c:noMultiLvlLbl val="0"/>
      </c:catAx>
      <c:valAx>
        <c:axId val="947874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6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Bed Days Expended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ALOS &amp; BDE'!$A$27</c:f>
              <c:strCache>
                <c:ptCount val="1"/>
                <c:pt idx="0">
                  <c:v>Nelson Female BDE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ALOS &amp; BDE'!$B$26:$L$26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ALOS &amp; BDE'!$B$27:$L$27</c:f>
              <c:numCache>
                <c:formatCode>General</c:formatCode>
                <c:ptCount val="11"/>
                <c:pt idx="0">
                  <c:v>1488</c:v>
                </c:pt>
                <c:pt idx="1">
                  <c:v>1557</c:v>
                </c:pt>
                <c:pt idx="2">
                  <c:v>846</c:v>
                </c:pt>
                <c:pt idx="3">
                  <c:v>1205</c:v>
                </c:pt>
                <c:pt idx="4">
                  <c:v>1100</c:v>
                </c:pt>
                <c:pt idx="5">
                  <c:v>814</c:v>
                </c:pt>
                <c:pt idx="6">
                  <c:v>1897</c:v>
                </c:pt>
                <c:pt idx="7">
                  <c:v>2192</c:v>
                </c:pt>
                <c:pt idx="8">
                  <c:v>5111</c:v>
                </c:pt>
                <c:pt idx="9">
                  <c:v>6019</c:v>
                </c:pt>
                <c:pt idx="10">
                  <c:v>5245</c:v>
                </c:pt>
              </c:numCache>
            </c:numRef>
          </c:val>
          <c:smooth val="0"/>
          <c:extLst>
            <c:ext xmlns:c16="http://schemas.microsoft.com/office/drawing/2014/chart" uri="{C3380CC4-5D6E-409C-BE32-E72D297353CC}">
              <c16:uniqueId val="{00000000-4507-438C-B27F-A77FF389DC87}"/>
            </c:ext>
          </c:extLst>
        </c:ser>
        <c:ser>
          <c:idx val="1"/>
          <c:order val="1"/>
          <c:tx>
            <c:strRef>
              <c:f>'Nelson ALOS &amp; BDE'!$A$28</c:f>
              <c:strCache>
                <c:ptCount val="1"/>
                <c:pt idx="0">
                  <c:v>Nelson Male BDE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'Nelson ALOS &amp; BDE'!$B$26:$L$26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ALOS &amp; BDE'!$B$28:$L$28</c:f>
              <c:numCache>
                <c:formatCode>General</c:formatCode>
                <c:ptCount val="11"/>
                <c:pt idx="0">
                  <c:v>11681</c:v>
                </c:pt>
                <c:pt idx="1">
                  <c:v>8496</c:v>
                </c:pt>
                <c:pt idx="2">
                  <c:v>11116</c:v>
                </c:pt>
                <c:pt idx="3">
                  <c:v>10607</c:v>
                </c:pt>
                <c:pt idx="4">
                  <c:v>8809</c:v>
                </c:pt>
                <c:pt idx="5">
                  <c:v>7532</c:v>
                </c:pt>
                <c:pt idx="6">
                  <c:v>10906</c:v>
                </c:pt>
                <c:pt idx="7">
                  <c:v>11751</c:v>
                </c:pt>
                <c:pt idx="8">
                  <c:v>19668</c:v>
                </c:pt>
                <c:pt idx="9">
                  <c:v>14988</c:v>
                </c:pt>
                <c:pt idx="10">
                  <c:v>21538</c:v>
                </c:pt>
              </c:numCache>
            </c:numRef>
          </c:val>
          <c:smooth val="0"/>
          <c:extLst>
            <c:ext xmlns:c16="http://schemas.microsoft.com/office/drawing/2014/chart" uri="{C3380CC4-5D6E-409C-BE32-E72D297353CC}">
              <c16:uniqueId val="{00000001-4507-438C-B27F-A77FF389DC87}"/>
            </c:ext>
          </c:extLst>
        </c:ser>
        <c:dLbls>
          <c:showLegendKey val="0"/>
          <c:showVal val="0"/>
          <c:showCatName val="0"/>
          <c:showSerName val="0"/>
          <c:showPercent val="0"/>
          <c:showBubbleSize val="0"/>
        </c:dLbls>
        <c:smooth val="0"/>
        <c:axId val="947876328"/>
        <c:axId val="947853200"/>
      </c:lineChart>
      <c:catAx>
        <c:axId val="947876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53200"/>
        <c:crosses val="autoZero"/>
        <c:auto val="1"/>
        <c:lblAlgn val="ctr"/>
        <c:lblOffset val="100"/>
        <c:noMultiLvlLbl val="0"/>
      </c:catAx>
      <c:valAx>
        <c:axId val="947853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78763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Percent Change in Nelson Bed Days Expended by Age Group (2011-2021) </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'Nelson ALOS &amp; BDE'!$A$49</c:f>
              <c:strCache>
                <c:ptCount val="1"/>
                <c:pt idx="0">
                  <c:v>Nelson Age 18-24 BDE</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ALOS &amp; BDE'!$B$48</c:f>
              <c:strCache>
                <c:ptCount val="1"/>
                <c:pt idx="0">
                  <c:v>% Change 2011-2020</c:v>
                </c:pt>
              </c:strCache>
            </c:strRef>
          </c:cat>
          <c:val>
            <c:numRef>
              <c:f>'Nelson ALOS &amp; BDE'!$B$49</c:f>
              <c:numCache>
                <c:formatCode>0%</c:formatCode>
                <c:ptCount val="1"/>
                <c:pt idx="0">
                  <c:v>0.02</c:v>
                </c:pt>
              </c:numCache>
            </c:numRef>
          </c:val>
          <c:extLst>
            <c:ext xmlns:c16="http://schemas.microsoft.com/office/drawing/2014/chart" uri="{C3380CC4-5D6E-409C-BE32-E72D297353CC}">
              <c16:uniqueId val="{00000000-EA83-4A2D-A5E7-D431CFC86ECC}"/>
            </c:ext>
          </c:extLst>
        </c:ser>
        <c:ser>
          <c:idx val="1"/>
          <c:order val="1"/>
          <c:tx>
            <c:strRef>
              <c:f>'Nelson ALOS &amp; BDE'!$A$50</c:f>
              <c:strCache>
                <c:ptCount val="1"/>
                <c:pt idx="0">
                  <c:v>Nelson Age 25-29 BDE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ALOS &amp; BDE'!$B$48</c:f>
              <c:strCache>
                <c:ptCount val="1"/>
                <c:pt idx="0">
                  <c:v>% Change 2011-2020</c:v>
                </c:pt>
              </c:strCache>
            </c:strRef>
          </c:cat>
          <c:val>
            <c:numRef>
              <c:f>'Nelson ALOS &amp; BDE'!$B$50</c:f>
              <c:numCache>
                <c:formatCode>0%</c:formatCode>
                <c:ptCount val="1"/>
                <c:pt idx="0">
                  <c:v>2.86</c:v>
                </c:pt>
              </c:numCache>
            </c:numRef>
          </c:val>
          <c:extLst>
            <c:ext xmlns:c16="http://schemas.microsoft.com/office/drawing/2014/chart" uri="{C3380CC4-5D6E-409C-BE32-E72D297353CC}">
              <c16:uniqueId val="{00000001-EA83-4A2D-A5E7-D431CFC86ECC}"/>
            </c:ext>
          </c:extLst>
        </c:ser>
        <c:ser>
          <c:idx val="2"/>
          <c:order val="2"/>
          <c:tx>
            <c:strRef>
              <c:f>'Nelson ALOS &amp; BDE'!$A$51</c:f>
              <c:strCache>
                <c:ptCount val="1"/>
                <c:pt idx="0">
                  <c:v>Nelson Age 30-39 BDE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ALOS &amp; BDE'!$B$48</c:f>
              <c:strCache>
                <c:ptCount val="1"/>
                <c:pt idx="0">
                  <c:v>% Change 2011-2020</c:v>
                </c:pt>
              </c:strCache>
            </c:strRef>
          </c:cat>
          <c:val>
            <c:numRef>
              <c:f>'Nelson ALOS &amp; BDE'!$B$51</c:f>
              <c:numCache>
                <c:formatCode>0%</c:formatCode>
                <c:ptCount val="1"/>
                <c:pt idx="0">
                  <c:v>2.94</c:v>
                </c:pt>
              </c:numCache>
            </c:numRef>
          </c:val>
          <c:extLst>
            <c:ext xmlns:c16="http://schemas.microsoft.com/office/drawing/2014/chart" uri="{C3380CC4-5D6E-409C-BE32-E72D297353CC}">
              <c16:uniqueId val="{00000002-EA83-4A2D-A5E7-D431CFC86ECC}"/>
            </c:ext>
          </c:extLst>
        </c:ser>
        <c:ser>
          <c:idx val="3"/>
          <c:order val="3"/>
          <c:tx>
            <c:strRef>
              <c:f>'Nelson ALOS &amp; BDE'!$A$52</c:f>
              <c:strCache>
                <c:ptCount val="1"/>
                <c:pt idx="0">
                  <c:v>Nelson Age 40-49 BDE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ALOS &amp; BDE'!$B$48</c:f>
              <c:strCache>
                <c:ptCount val="1"/>
                <c:pt idx="0">
                  <c:v>% Change 2011-2020</c:v>
                </c:pt>
              </c:strCache>
            </c:strRef>
          </c:cat>
          <c:val>
            <c:numRef>
              <c:f>'Nelson ALOS &amp; BDE'!$B$52</c:f>
              <c:numCache>
                <c:formatCode>0%</c:formatCode>
                <c:ptCount val="1"/>
                <c:pt idx="0">
                  <c:v>0.98</c:v>
                </c:pt>
              </c:numCache>
            </c:numRef>
          </c:val>
          <c:extLst>
            <c:ext xmlns:c16="http://schemas.microsoft.com/office/drawing/2014/chart" uri="{C3380CC4-5D6E-409C-BE32-E72D297353CC}">
              <c16:uniqueId val="{00000003-EA83-4A2D-A5E7-D431CFC86ECC}"/>
            </c:ext>
          </c:extLst>
        </c:ser>
        <c:ser>
          <c:idx val="4"/>
          <c:order val="4"/>
          <c:tx>
            <c:strRef>
              <c:f>'Nelson ALOS &amp; BDE'!$A$53</c:f>
              <c:strCache>
                <c:ptCount val="1"/>
                <c:pt idx="0">
                  <c:v>Nelson Age 50+ BDE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'Nelson ALOS &amp; BDE'!$B$48</c:f>
              <c:strCache>
                <c:ptCount val="1"/>
                <c:pt idx="0">
                  <c:v>% Change 2011-2020</c:v>
                </c:pt>
              </c:strCache>
            </c:strRef>
          </c:cat>
          <c:val>
            <c:numRef>
              <c:f>'Nelson ALOS &amp; BDE'!$B$53</c:f>
              <c:numCache>
                <c:formatCode>0%</c:formatCode>
                <c:ptCount val="1"/>
                <c:pt idx="0">
                  <c:v>5</c:v>
                </c:pt>
              </c:numCache>
            </c:numRef>
          </c:val>
          <c:extLst>
            <c:ext xmlns:c16="http://schemas.microsoft.com/office/drawing/2014/chart" uri="{C3380CC4-5D6E-409C-BE32-E72D297353CC}">
              <c16:uniqueId val="{00000004-EA83-4A2D-A5E7-D431CFC86ECC}"/>
            </c:ext>
          </c:extLst>
        </c:ser>
        <c:dLbls>
          <c:showLegendKey val="0"/>
          <c:showVal val="0"/>
          <c:showCatName val="0"/>
          <c:showSerName val="0"/>
          <c:showPercent val="0"/>
          <c:showBubbleSize val="0"/>
        </c:dLbls>
        <c:gapWidth val="219"/>
        <c:overlap val="-27"/>
        <c:axId val="947850456"/>
        <c:axId val="947853592"/>
      </c:barChart>
      <c:catAx>
        <c:axId val="947850456"/>
        <c:scaling>
          <c:orientation val="minMax"/>
        </c:scaling>
        <c:delete val="1"/>
        <c:axPos val="b"/>
        <c:numFmt formatCode="General" sourceLinked="1"/>
        <c:majorTickMark val="none"/>
        <c:minorTickMark val="none"/>
        <c:tickLblPos val="nextTo"/>
        <c:crossAx val="947853592"/>
        <c:crosses val="autoZero"/>
        <c:auto val="1"/>
        <c:lblAlgn val="ctr"/>
        <c:lblOffset val="100"/>
        <c:noMultiLvlLbl val="0"/>
      </c:catAx>
      <c:valAx>
        <c:axId val="94785359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947850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Releases by Length of Stay Category</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Stayers'!$A$26</c:f>
              <c:strCache>
                <c:ptCount val="1"/>
                <c:pt idx="0">
                  <c:v>Nelson Releases 30 Days or Less 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Stayers'!$B$25:$L$25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Stayers'!$B$26:$L$26</c:f>
              <c:numCache>
                <c:formatCode>General</c:formatCode>
                <c:ptCount val="11"/>
                <c:pt idx="0">
                  <c:v>175</c:v>
                </c:pt>
                <c:pt idx="1">
                  <c:v>174</c:v>
                </c:pt>
                <c:pt idx="2">
                  <c:v>191</c:v>
                </c:pt>
                <c:pt idx="3">
                  <c:v>203</c:v>
                </c:pt>
                <c:pt idx="4">
                  <c:v>185</c:v>
                </c:pt>
                <c:pt idx="5">
                  <c:v>216</c:v>
                </c:pt>
                <c:pt idx="6">
                  <c:v>272</c:v>
                </c:pt>
                <c:pt idx="7">
                  <c:v>314</c:v>
                </c:pt>
                <c:pt idx="8">
                  <c:v>282</c:v>
                </c:pt>
                <c:pt idx="9">
                  <c:v>195</c:v>
                </c:pt>
                <c:pt idx="10">
                  <c:v>200</c:v>
                </c:pt>
              </c:numCache>
            </c:numRef>
          </c:val>
          <c:smooth val="0"/>
          <c:extLst>
            <c:ext xmlns:c16="http://schemas.microsoft.com/office/drawing/2014/chart" uri="{C3380CC4-5D6E-409C-BE32-E72D297353CC}">
              <c16:uniqueId val="{00000000-5477-47CD-92EF-9AD4B58B0C21}"/>
            </c:ext>
          </c:extLst>
        </c:ser>
        <c:ser>
          <c:idx val="1"/>
          <c:order val="1"/>
          <c:tx>
            <c:strRef>
              <c:f>'Released Leavers vs. Stayers'!$A$27</c:f>
              <c:strCache>
                <c:ptCount val="1"/>
                <c:pt idx="0">
                  <c:v>Nelson Releases LOS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'Released Leavers vs. Stayers'!$B$25:$L$25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Stayers'!$B$27:$L$27</c:f>
              <c:numCache>
                <c:formatCode>General</c:formatCode>
                <c:ptCount val="11"/>
                <c:pt idx="0">
                  <c:v>73</c:v>
                </c:pt>
                <c:pt idx="1">
                  <c:v>60</c:v>
                </c:pt>
                <c:pt idx="2">
                  <c:v>75</c:v>
                </c:pt>
                <c:pt idx="3">
                  <c:v>72</c:v>
                </c:pt>
                <c:pt idx="4">
                  <c:v>73</c:v>
                </c:pt>
                <c:pt idx="5">
                  <c:v>55</c:v>
                </c:pt>
                <c:pt idx="6">
                  <c:v>86</c:v>
                </c:pt>
                <c:pt idx="7">
                  <c:v>92</c:v>
                </c:pt>
                <c:pt idx="8">
                  <c:v>131</c:v>
                </c:pt>
                <c:pt idx="9">
                  <c:v>116</c:v>
                </c:pt>
                <c:pt idx="10">
                  <c:v>114</c:v>
                </c:pt>
              </c:numCache>
            </c:numRef>
          </c:val>
          <c:smooth val="0"/>
          <c:extLst>
            <c:ext xmlns:c16="http://schemas.microsoft.com/office/drawing/2014/chart" uri="{C3380CC4-5D6E-409C-BE32-E72D297353CC}">
              <c16:uniqueId val="{00000001-5477-47CD-92EF-9AD4B58B0C21}"/>
            </c:ext>
          </c:extLst>
        </c:ser>
        <c:dLbls>
          <c:showLegendKey val="0"/>
          <c:showVal val="0"/>
          <c:showCatName val="0"/>
          <c:showSerName val="0"/>
          <c:showPercent val="0"/>
          <c:showBubbleSize val="0"/>
        </c:dLbls>
        <c:smooth val="0"/>
        <c:axId val="139056880"/>
        <c:axId val="139054800"/>
      </c:lineChart>
      <c:catAx>
        <c:axId val="139056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39054800"/>
        <c:crosses val="autoZero"/>
        <c:auto val="1"/>
        <c:lblAlgn val="ctr"/>
        <c:lblOffset val="100"/>
        <c:noMultiLvlLbl val="0"/>
      </c:catAx>
      <c:valAx>
        <c:axId val="139054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39056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 of Inmates Serving +30 Days LOS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Stayers'!$A$30</c:f>
              <c:strCache>
                <c:ptCount val="1"/>
                <c:pt idx="0">
                  <c:v>% Inmates Serving +30 Days 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Stayers'!$B$29:$L$29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Stayers'!$B$30:$L$30</c:f>
              <c:numCache>
                <c:formatCode>0.00%</c:formatCode>
                <c:ptCount val="11"/>
                <c:pt idx="0">
                  <c:v>0.29435483870967744</c:v>
                </c:pt>
                <c:pt idx="1">
                  <c:v>0.25641025641025639</c:v>
                </c:pt>
                <c:pt idx="2">
                  <c:v>0.28195488721804512</c:v>
                </c:pt>
                <c:pt idx="3">
                  <c:v>0.26181818181818184</c:v>
                </c:pt>
                <c:pt idx="4">
                  <c:v>0.28294573643410853</c:v>
                </c:pt>
                <c:pt idx="5">
                  <c:v>0.2029520295202952</c:v>
                </c:pt>
                <c:pt idx="6">
                  <c:v>0.24022346368715083</c:v>
                </c:pt>
                <c:pt idx="7">
                  <c:v>0.22660098522167488</c:v>
                </c:pt>
                <c:pt idx="8">
                  <c:v>0.31719128329297819</c:v>
                </c:pt>
                <c:pt idx="9">
                  <c:v>0.37299035369774919</c:v>
                </c:pt>
                <c:pt idx="10">
                  <c:v>0.36305732484076431</c:v>
                </c:pt>
              </c:numCache>
            </c:numRef>
          </c:val>
          <c:smooth val="0"/>
          <c:extLst>
            <c:ext xmlns:c16="http://schemas.microsoft.com/office/drawing/2014/chart" uri="{C3380CC4-5D6E-409C-BE32-E72D297353CC}">
              <c16:uniqueId val="{00000000-82E2-4B05-93AE-296222E75AA7}"/>
            </c:ext>
          </c:extLst>
        </c:ser>
        <c:dLbls>
          <c:showLegendKey val="0"/>
          <c:showVal val="0"/>
          <c:showCatName val="0"/>
          <c:showSerName val="0"/>
          <c:showPercent val="0"/>
          <c:showBubbleSize val="0"/>
        </c:dLbls>
        <c:smooth val="0"/>
        <c:axId val="460832208"/>
        <c:axId val="460833872"/>
      </c:lineChart>
      <c:catAx>
        <c:axId val="46083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60833872"/>
        <c:crosses val="autoZero"/>
        <c:auto val="1"/>
        <c:lblAlgn val="ctr"/>
        <c:lblOffset val="100"/>
        <c:noMultiLvlLbl val="0"/>
      </c:catAx>
      <c:valAx>
        <c:axId val="4608338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6083220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Nelson Average Length of Stay</a:t>
            </a:r>
          </a:p>
          <a:p>
            <a:pPr>
              <a:defRPr/>
            </a:pPr>
            <a:r>
              <a:rPr lang="en-US" dirty="0"/>
              <a:t>(0-30 vs.+</a:t>
            </a:r>
            <a:r>
              <a:rPr lang="en-US" dirty="0" smtClean="0"/>
              <a:t>30 </a:t>
            </a:r>
            <a:r>
              <a:rPr lang="en-US" dirty="0"/>
              <a:t>Day Length of Stay)</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Stayers'!$A$46</c:f>
              <c:strCache>
                <c:ptCount val="1"/>
                <c:pt idx="0">
                  <c:v>Nelson ALOS 30 Days or Less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Stayers'!$B$45:$L$45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Stayers'!$B$46:$L$46</c:f>
              <c:numCache>
                <c:formatCode>General</c:formatCode>
                <c:ptCount val="11"/>
                <c:pt idx="0">
                  <c:v>4.9000000000000004</c:v>
                </c:pt>
                <c:pt idx="1">
                  <c:v>6.2</c:v>
                </c:pt>
                <c:pt idx="2">
                  <c:v>5.2</c:v>
                </c:pt>
                <c:pt idx="3">
                  <c:v>5.6</c:v>
                </c:pt>
                <c:pt idx="4">
                  <c:v>6.2</c:v>
                </c:pt>
                <c:pt idx="5">
                  <c:v>5.5</c:v>
                </c:pt>
                <c:pt idx="6">
                  <c:v>4.9000000000000004</c:v>
                </c:pt>
                <c:pt idx="7">
                  <c:v>4.5</c:v>
                </c:pt>
                <c:pt idx="8">
                  <c:v>6.2</c:v>
                </c:pt>
                <c:pt idx="9">
                  <c:v>6.7</c:v>
                </c:pt>
                <c:pt idx="10">
                  <c:v>6.9</c:v>
                </c:pt>
              </c:numCache>
            </c:numRef>
          </c:val>
          <c:smooth val="0"/>
          <c:extLst>
            <c:ext xmlns:c16="http://schemas.microsoft.com/office/drawing/2014/chart" uri="{C3380CC4-5D6E-409C-BE32-E72D297353CC}">
              <c16:uniqueId val="{00000000-FFD2-4A43-A0A5-7BF0250BAAFF}"/>
            </c:ext>
          </c:extLst>
        </c:ser>
        <c:ser>
          <c:idx val="1"/>
          <c:order val="1"/>
          <c:tx>
            <c:strRef>
              <c:f>'Released Leavers vs. Stayers'!$A$47</c:f>
              <c:strCache>
                <c:ptCount val="1"/>
                <c:pt idx="0">
                  <c:v>Nelson ALOS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'Released Leavers vs. Stayers'!$B$45:$L$45</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Stayers'!$B$47:$L$47</c:f>
              <c:numCache>
                <c:formatCode>General</c:formatCode>
                <c:ptCount val="11"/>
                <c:pt idx="0">
                  <c:v>171</c:v>
                </c:pt>
                <c:pt idx="1">
                  <c:v>152</c:v>
                </c:pt>
                <c:pt idx="2">
                  <c:v>148</c:v>
                </c:pt>
                <c:pt idx="3">
                  <c:v>150</c:v>
                </c:pt>
                <c:pt idx="4">
                  <c:v>122</c:v>
                </c:pt>
                <c:pt idx="5">
                  <c:v>133</c:v>
                </c:pt>
                <c:pt idx="6">
                  <c:v>135</c:v>
                </c:pt>
                <c:pt idx="7">
                  <c:v>138</c:v>
                </c:pt>
                <c:pt idx="8">
                  <c:v>177</c:v>
                </c:pt>
                <c:pt idx="9">
                  <c:v>171</c:v>
                </c:pt>
                <c:pt idx="10">
                  <c:v>223</c:v>
                </c:pt>
              </c:numCache>
            </c:numRef>
          </c:val>
          <c:smooth val="0"/>
          <c:extLst>
            <c:ext xmlns:c16="http://schemas.microsoft.com/office/drawing/2014/chart" uri="{C3380CC4-5D6E-409C-BE32-E72D297353CC}">
              <c16:uniqueId val="{00000001-FFD2-4A43-A0A5-7BF0250BAAFF}"/>
            </c:ext>
          </c:extLst>
        </c:ser>
        <c:dLbls>
          <c:showLegendKey val="0"/>
          <c:showVal val="0"/>
          <c:showCatName val="0"/>
          <c:showSerName val="0"/>
          <c:showPercent val="0"/>
          <c:showBubbleSize val="0"/>
        </c:dLbls>
        <c:smooth val="0"/>
        <c:axId val="1128633904"/>
        <c:axId val="1128632240"/>
      </c:lineChart>
      <c:catAx>
        <c:axId val="1128633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8632240"/>
        <c:crosses val="autoZero"/>
        <c:auto val="1"/>
        <c:lblAlgn val="ctr"/>
        <c:lblOffset val="100"/>
        <c:noMultiLvlLbl val="0"/>
      </c:catAx>
      <c:valAx>
        <c:axId val="1128632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8633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Intakes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Intakes'!$A$5</c:f>
              <c:strCache>
                <c:ptCount val="1"/>
                <c:pt idx="0">
                  <c:v>Nelson Black Intakes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Intakes'!$B$4:$L$4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Intakes'!$B$5:$L$5</c:f>
              <c:numCache>
                <c:formatCode>General</c:formatCode>
                <c:ptCount val="11"/>
                <c:pt idx="0">
                  <c:v>59</c:v>
                </c:pt>
                <c:pt idx="1">
                  <c:v>56</c:v>
                </c:pt>
                <c:pt idx="2">
                  <c:v>49</c:v>
                </c:pt>
                <c:pt idx="3">
                  <c:v>43</c:v>
                </c:pt>
                <c:pt idx="4">
                  <c:v>55</c:v>
                </c:pt>
                <c:pt idx="5">
                  <c:v>41</c:v>
                </c:pt>
                <c:pt idx="6">
                  <c:v>46</c:v>
                </c:pt>
                <c:pt idx="7">
                  <c:v>74</c:v>
                </c:pt>
                <c:pt idx="8">
                  <c:v>63</c:v>
                </c:pt>
                <c:pt idx="9">
                  <c:v>65</c:v>
                </c:pt>
                <c:pt idx="10">
                  <c:v>46</c:v>
                </c:pt>
              </c:numCache>
            </c:numRef>
          </c:val>
          <c:smooth val="0"/>
          <c:extLst>
            <c:ext xmlns:c16="http://schemas.microsoft.com/office/drawing/2014/chart" uri="{C3380CC4-5D6E-409C-BE32-E72D297353CC}">
              <c16:uniqueId val="{00000000-45A1-4F92-852C-E88E296B66F5}"/>
            </c:ext>
          </c:extLst>
        </c:ser>
        <c:ser>
          <c:idx val="1"/>
          <c:order val="1"/>
          <c:tx>
            <c:strRef>
              <c:f>'Nelson Intakes'!$A$6</c:f>
              <c:strCache>
                <c:ptCount val="1"/>
                <c:pt idx="0">
                  <c:v>Nelson White Intakes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'Nelson Intakes'!$B$4:$L$4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Intakes'!$B$6:$L$6</c:f>
              <c:numCache>
                <c:formatCode>General</c:formatCode>
                <c:ptCount val="11"/>
                <c:pt idx="0">
                  <c:v>183</c:v>
                </c:pt>
                <c:pt idx="1">
                  <c:v>181</c:v>
                </c:pt>
                <c:pt idx="2">
                  <c:v>214</c:v>
                </c:pt>
                <c:pt idx="3">
                  <c:v>228</c:v>
                </c:pt>
                <c:pt idx="4">
                  <c:v>191</c:v>
                </c:pt>
                <c:pt idx="5">
                  <c:v>231</c:v>
                </c:pt>
                <c:pt idx="6">
                  <c:v>316</c:v>
                </c:pt>
                <c:pt idx="7">
                  <c:v>347</c:v>
                </c:pt>
                <c:pt idx="8">
                  <c:v>360</c:v>
                </c:pt>
                <c:pt idx="9">
                  <c:v>239</c:v>
                </c:pt>
                <c:pt idx="10">
                  <c:v>241</c:v>
                </c:pt>
              </c:numCache>
            </c:numRef>
          </c:val>
          <c:smooth val="0"/>
          <c:extLst>
            <c:ext xmlns:c16="http://schemas.microsoft.com/office/drawing/2014/chart" uri="{C3380CC4-5D6E-409C-BE32-E72D297353CC}">
              <c16:uniqueId val="{00000001-45A1-4F92-852C-E88E296B66F5}"/>
            </c:ext>
          </c:extLst>
        </c:ser>
        <c:dLbls>
          <c:showLegendKey val="0"/>
          <c:showVal val="0"/>
          <c:showCatName val="0"/>
          <c:showSerName val="0"/>
          <c:showPercent val="0"/>
          <c:showBubbleSize val="0"/>
        </c:dLbls>
        <c:smooth val="0"/>
        <c:axId val="751673536"/>
        <c:axId val="751666088"/>
      </c:lineChart>
      <c:catAx>
        <c:axId val="75167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66088"/>
        <c:crosses val="autoZero"/>
        <c:auto val="1"/>
        <c:lblAlgn val="ctr"/>
        <c:lblOffset val="100"/>
        <c:noMultiLvlLbl val="0"/>
      </c:catAx>
      <c:valAx>
        <c:axId val="751666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735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Bed Day Expenditures by Length of Stay Category</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'Released Leavers vs. Stayers'!$A$74</c:f>
              <c:strCache>
                <c:ptCount val="1"/>
                <c:pt idx="0">
                  <c:v>Nelson BDE 30 Days or Less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'Released Leavers vs. Stayers'!$B$73:$L$73</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Stayers'!$B$74:$L$74</c:f>
              <c:numCache>
                <c:formatCode>General</c:formatCode>
                <c:ptCount val="11"/>
                <c:pt idx="0">
                  <c:v>854</c:v>
                </c:pt>
                <c:pt idx="1">
                  <c:v>1065</c:v>
                </c:pt>
                <c:pt idx="2">
                  <c:v>987</c:v>
                </c:pt>
                <c:pt idx="3">
                  <c:v>1136</c:v>
                </c:pt>
                <c:pt idx="4">
                  <c:v>1133</c:v>
                </c:pt>
                <c:pt idx="5">
                  <c:v>1182</c:v>
                </c:pt>
                <c:pt idx="6">
                  <c:v>1325</c:v>
                </c:pt>
                <c:pt idx="7">
                  <c:v>1415</c:v>
                </c:pt>
                <c:pt idx="8">
                  <c:v>1741</c:v>
                </c:pt>
                <c:pt idx="9">
                  <c:v>1296</c:v>
                </c:pt>
                <c:pt idx="10">
                  <c:v>1371</c:v>
                </c:pt>
              </c:numCache>
            </c:numRef>
          </c:val>
          <c:smooth val="0"/>
          <c:extLst>
            <c:ext xmlns:c16="http://schemas.microsoft.com/office/drawing/2014/chart" uri="{C3380CC4-5D6E-409C-BE32-E72D297353CC}">
              <c16:uniqueId val="{00000000-D1FC-453E-A3CE-8BC02EEB2013}"/>
            </c:ext>
          </c:extLst>
        </c:ser>
        <c:ser>
          <c:idx val="1"/>
          <c:order val="1"/>
          <c:tx>
            <c:strRef>
              <c:f>'Released Leavers vs. Stayers'!$A$75</c:f>
              <c:strCache>
                <c:ptCount val="1"/>
                <c:pt idx="0">
                  <c:v>Nelson BDE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'Released Leavers vs. Stayers'!$B$73:$L$73</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Stayers'!$B$75:$L$75</c:f>
              <c:numCache>
                <c:formatCode>General</c:formatCode>
                <c:ptCount val="11"/>
                <c:pt idx="0">
                  <c:v>12314</c:v>
                </c:pt>
                <c:pt idx="1">
                  <c:v>8987</c:v>
                </c:pt>
                <c:pt idx="2">
                  <c:v>10975</c:v>
                </c:pt>
                <c:pt idx="3">
                  <c:v>10675</c:v>
                </c:pt>
                <c:pt idx="4">
                  <c:v>8775</c:v>
                </c:pt>
                <c:pt idx="5">
                  <c:v>7164</c:v>
                </c:pt>
                <c:pt idx="6">
                  <c:v>11478</c:v>
                </c:pt>
                <c:pt idx="7">
                  <c:v>12528</c:v>
                </c:pt>
                <c:pt idx="8">
                  <c:v>23038</c:v>
                </c:pt>
                <c:pt idx="9">
                  <c:v>19711</c:v>
                </c:pt>
                <c:pt idx="10">
                  <c:v>25412</c:v>
                </c:pt>
              </c:numCache>
            </c:numRef>
          </c:val>
          <c:smooth val="0"/>
          <c:extLst>
            <c:ext xmlns:c16="http://schemas.microsoft.com/office/drawing/2014/chart" uri="{C3380CC4-5D6E-409C-BE32-E72D297353CC}">
              <c16:uniqueId val="{00000001-D1FC-453E-A3CE-8BC02EEB2013}"/>
            </c:ext>
          </c:extLst>
        </c:ser>
        <c:dLbls>
          <c:showLegendKey val="0"/>
          <c:showVal val="0"/>
          <c:showCatName val="0"/>
          <c:showSerName val="0"/>
          <c:showPercent val="0"/>
          <c:showBubbleSize val="0"/>
        </c:dLbls>
        <c:smooth val="0"/>
        <c:axId val="1129715008"/>
        <c:axId val="1129701696"/>
      </c:lineChart>
      <c:catAx>
        <c:axId val="1129715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9701696"/>
        <c:crosses val="autoZero"/>
        <c:auto val="1"/>
        <c:lblAlgn val="ctr"/>
        <c:lblOffset val="100"/>
        <c:noMultiLvlLbl val="0"/>
      </c:catAx>
      <c:valAx>
        <c:axId val="1129701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29715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 +30 Day LOS of All Bed Days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'Released Leavers vs. Stayers'!$A$78</c:f>
              <c:strCache>
                <c:ptCount val="1"/>
                <c:pt idx="0">
                  <c:v>% +30 Day LOS of All Nelson Bed Days</c:v>
                </c:pt>
              </c:strCache>
            </c:strRef>
          </c:tx>
          <c:spPr>
            <a:solidFill>
              <a:schemeClr val="accent1"/>
            </a:solidFill>
            <a:ln>
              <a:noFill/>
            </a:ln>
            <a:effectLst/>
          </c:spPr>
          <c:invertIfNegative val="0"/>
          <c:cat>
            <c:numRef>
              <c:f>'Released Leavers vs. Stayers'!$B$77:$L$77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'Released Leavers vs. Stayers'!$B$78:$L$78</c:f>
              <c:numCache>
                <c:formatCode>0.00%</c:formatCode>
                <c:ptCount val="11"/>
                <c:pt idx="0">
                  <c:v>0.93514580801944103</c:v>
                </c:pt>
                <c:pt idx="1">
                  <c:v>0.89405093513728606</c:v>
                </c:pt>
                <c:pt idx="2">
                  <c:v>0.9174887142618291</c:v>
                </c:pt>
                <c:pt idx="3">
                  <c:v>0.90381847430361528</c:v>
                </c:pt>
                <c:pt idx="4">
                  <c:v>0.8856479612434397</c:v>
                </c:pt>
                <c:pt idx="5">
                  <c:v>0.85837526959022281</c:v>
                </c:pt>
                <c:pt idx="6">
                  <c:v>0.8965086307896587</c:v>
                </c:pt>
                <c:pt idx="7">
                  <c:v>0.89851538406368792</c:v>
                </c:pt>
                <c:pt idx="8">
                  <c:v>0.9297388918035433</c:v>
                </c:pt>
                <c:pt idx="9">
                  <c:v>0.93830627885942786</c:v>
                </c:pt>
                <c:pt idx="10">
                  <c:v>0.94881081282903335</c:v>
                </c:pt>
              </c:numCache>
            </c:numRef>
          </c:val>
          <c:extLst>
            <c:ext xmlns:c16="http://schemas.microsoft.com/office/drawing/2014/chart" uri="{C3380CC4-5D6E-409C-BE32-E72D297353CC}">
              <c16:uniqueId val="{00000000-2057-419F-9A18-AAB64926FC25}"/>
            </c:ext>
          </c:extLst>
        </c:ser>
        <c:dLbls>
          <c:showLegendKey val="0"/>
          <c:showVal val="0"/>
          <c:showCatName val="0"/>
          <c:showSerName val="0"/>
          <c:showPercent val="0"/>
          <c:showBubbleSize val="0"/>
        </c:dLbls>
        <c:gapWidth val="219"/>
        <c:overlap val="-27"/>
        <c:axId val="1107851056"/>
        <c:axId val="1107851888"/>
      </c:barChart>
      <c:catAx>
        <c:axId val="1107851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7851888"/>
        <c:crosses val="autoZero"/>
        <c:auto val="1"/>
        <c:lblAlgn val="ctr"/>
        <c:lblOffset val="100"/>
        <c:noMultiLvlLbl val="0"/>
      </c:catAx>
      <c:valAx>
        <c:axId val="110785188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7851056"/>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Intakes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Intakes'!$A$9</c:f>
              <c:strCache>
                <c:ptCount val="1"/>
                <c:pt idx="0">
                  <c:v>Nelson Female Intakes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Intakes'!$B$8:$L$8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Intakes'!$B$9:$L$9</c:f>
              <c:numCache>
                <c:formatCode>General</c:formatCode>
                <c:ptCount val="11"/>
                <c:pt idx="0">
                  <c:v>40</c:v>
                </c:pt>
                <c:pt idx="1">
                  <c:v>37</c:v>
                </c:pt>
                <c:pt idx="2">
                  <c:v>47</c:v>
                </c:pt>
                <c:pt idx="3">
                  <c:v>31</c:v>
                </c:pt>
                <c:pt idx="4">
                  <c:v>40</c:v>
                </c:pt>
                <c:pt idx="5">
                  <c:v>47</c:v>
                </c:pt>
                <c:pt idx="6">
                  <c:v>74</c:v>
                </c:pt>
                <c:pt idx="7">
                  <c:v>104</c:v>
                </c:pt>
                <c:pt idx="8">
                  <c:v>108</c:v>
                </c:pt>
                <c:pt idx="9">
                  <c:v>83</c:v>
                </c:pt>
                <c:pt idx="10">
                  <c:v>73</c:v>
                </c:pt>
              </c:numCache>
            </c:numRef>
          </c:val>
          <c:smooth val="0"/>
          <c:extLst>
            <c:ext xmlns:c16="http://schemas.microsoft.com/office/drawing/2014/chart" uri="{C3380CC4-5D6E-409C-BE32-E72D297353CC}">
              <c16:uniqueId val="{00000000-34CC-4E2D-BCBC-2739A214B060}"/>
            </c:ext>
          </c:extLst>
        </c:ser>
        <c:ser>
          <c:idx val="1"/>
          <c:order val="1"/>
          <c:tx>
            <c:strRef>
              <c:f>'Nelson Intakes'!$A$10</c:f>
              <c:strCache>
                <c:ptCount val="1"/>
                <c:pt idx="0">
                  <c:v>Nelson Male Intakes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'Nelson Intakes'!$B$8:$L$8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Intakes'!$B$10:$L$10</c:f>
              <c:numCache>
                <c:formatCode>General</c:formatCode>
                <c:ptCount val="11"/>
                <c:pt idx="0">
                  <c:v>203</c:v>
                </c:pt>
                <c:pt idx="1">
                  <c:v>200</c:v>
                </c:pt>
                <c:pt idx="2">
                  <c:v>218</c:v>
                </c:pt>
                <c:pt idx="3">
                  <c:v>240</c:v>
                </c:pt>
                <c:pt idx="4">
                  <c:v>207</c:v>
                </c:pt>
                <c:pt idx="5">
                  <c:v>226</c:v>
                </c:pt>
                <c:pt idx="6">
                  <c:v>292</c:v>
                </c:pt>
                <c:pt idx="7">
                  <c:v>326</c:v>
                </c:pt>
                <c:pt idx="8">
                  <c:v>318</c:v>
                </c:pt>
                <c:pt idx="9">
                  <c:v>225</c:v>
                </c:pt>
                <c:pt idx="10">
                  <c:v>214</c:v>
                </c:pt>
              </c:numCache>
            </c:numRef>
          </c:val>
          <c:smooth val="0"/>
          <c:extLst>
            <c:ext xmlns:c16="http://schemas.microsoft.com/office/drawing/2014/chart" uri="{C3380CC4-5D6E-409C-BE32-E72D297353CC}">
              <c16:uniqueId val="{00000001-34CC-4E2D-BCBC-2739A214B060}"/>
            </c:ext>
          </c:extLst>
        </c:ser>
        <c:dLbls>
          <c:showLegendKey val="0"/>
          <c:showVal val="0"/>
          <c:showCatName val="0"/>
          <c:showSerName val="0"/>
          <c:showPercent val="0"/>
          <c:showBubbleSize val="0"/>
        </c:dLbls>
        <c:smooth val="0"/>
        <c:axId val="751673928"/>
        <c:axId val="751663344"/>
      </c:lineChart>
      <c:catAx>
        <c:axId val="751673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63344"/>
        <c:crosses val="autoZero"/>
        <c:auto val="1"/>
        <c:lblAlgn val="ctr"/>
        <c:lblOffset val="100"/>
        <c:noMultiLvlLbl val="0"/>
      </c:catAx>
      <c:valAx>
        <c:axId val="7516633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16739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Intakes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'Nelson Intakes'!$B$12</c:f>
              <c:strCache>
                <c:ptCount val="1"/>
                <c:pt idx="0">
                  <c:v>2011</c:v>
                </c:pt>
              </c:strCache>
            </c:strRef>
          </c:tx>
          <c:spPr>
            <a:solidFill>
              <a:schemeClr val="accent1"/>
            </a:solidFill>
            <a:ln>
              <a:noFill/>
            </a:ln>
            <a:effectLst/>
          </c:spPr>
          <c:invertIfNegative val="0"/>
          <c:cat>
            <c:strRef>
              <c:f>'Nelson Intakes'!$A$13:$A$17</c:f>
              <c:strCache>
                <c:ptCount val="5"/>
                <c:pt idx="0">
                  <c:v>Age 18-24</c:v>
                </c:pt>
                <c:pt idx="1">
                  <c:v>Age 25-29</c:v>
                </c:pt>
                <c:pt idx="2">
                  <c:v>Age 30-39</c:v>
                </c:pt>
                <c:pt idx="3">
                  <c:v>Age 40-49</c:v>
                </c:pt>
                <c:pt idx="4">
                  <c:v>Age 50+</c:v>
                </c:pt>
              </c:strCache>
            </c:strRef>
          </c:cat>
          <c:val>
            <c:numRef>
              <c:f>'Nelson Intakes'!$B$13:$B$17</c:f>
              <c:numCache>
                <c:formatCode>General</c:formatCode>
                <c:ptCount val="5"/>
                <c:pt idx="0">
                  <c:v>36</c:v>
                </c:pt>
                <c:pt idx="1">
                  <c:v>38</c:v>
                </c:pt>
                <c:pt idx="2">
                  <c:v>65</c:v>
                </c:pt>
                <c:pt idx="3">
                  <c:v>60</c:v>
                </c:pt>
                <c:pt idx="4">
                  <c:v>41</c:v>
                </c:pt>
              </c:numCache>
            </c:numRef>
          </c:val>
          <c:extLst>
            <c:ext xmlns:c16="http://schemas.microsoft.com/office/drawing/2014/chart" uri="{C3380CC4-5D6E-409C-BE32-E72D297353CC}">
              <c16:uniqueId val="{00000000-EFE1-4016-AE58-D7122AB5F67F}"/>
            </c:ext>
          </c:extLst>
        </c:ser>
        <c:ser>
          <c:idx val="1"/>
          <c:order val="1"/>
          <c:tx>
            <c:strRef>
              <c:f>'Nelson Intakes'!$C$12</c:f>
              <c:strCache>
                <c:ptCount val="1"/>
                <c:pt idx="0">
                  <c:v>2012</c:v>
                </c:pt>
              </c:strCache>
            </c:strRef>
          </c:tx>
          <c:spPr>
            <a:solidFill>
              <a:schemeClr val="accent2"/>
            </a:solidFill>
            <a:ln>
              <a:noFill/>
            </a:ln>
            <a:effectLst/>
          </c:spPr>
          <c:invertIfNegative val="0"/>
          <c:cat>
            <c:strRef>
              <c:f>'Nelson Intakes'!$A$13:$A$17</c:f>
              <c:strCache>
                <c:ptCount val="5"/>
                <c:pt idx="0">
                  <c:v>Age 18-24</c:v>
                </c:pt>
                <c:pt idx="1">
                  <c:v>Age 25-29</c:v>
                </c:pt>
                <c:pt idx="2">
                  <c:v>Age 30-39</c:v>
                </c:pt>
                <c:pt idx="3">
                  <c:v>Age 40-49</c:v>
                </c:pt>
                <c:pt idx="4">
                  <c:v>Age 50+</c:v>
                </c:pt>
              </c:strCache>
            </c:strRef>
          </c:cat>
          <c:val>
            <c:numRef>
              <c:f>'Nelson Intakes'!$C$13:$C$17</c:f>
              <c:numCache>
                <c:formatCode>General</c:formatCode>
                <c:ptCount val="5"/>
                <c:pt idx="0">
                  <c:v>44</c:v>
                </c:pt>
                <c:pt idx="1">
                  <c:v>45</c:v>
                </c:pt>
                <c:pt idx="2">
                  <c:v>61</c:v>
                </c:pt>
                <c:pt idx="3">
                  <c:v>43</c:v>
                </c:pt>
                <c:pt idx="4">
                  <c:v>45</c:v>
                </c:pt>
              </c:numCache>
            </c:numRef>
          </c:val>
          <c:extLst>
            <c:ext xmlns:c16="http://schemas.microsoft.com/office/drawing/2014/chart" uri="{C3380CC4-5D6E-409C-BE32-E72D297353CC}">
              <c16:uniqueId val="{00000001-EFE1-4016-AE58-D7122AB5F67F}"/>
            </c:ext>
          </c:extLst>
        </c:ser>
        <c:ser>
          <c:idx val="2"/>
          <c:order val="2"/>
          <c:tx>
            <c:strRef>
              <c:f>'Nelson Intakes'!$D$12</c:f>
              <c:strCache>
                <c:ptCount val="1"/>
                <c:pt idx="0">
                  <c:v>2013</c:v>
                </c:pt>
              </c:strCache>
            </c:strRef>
          </c:tx>
          <c:spPr>
            <a:solidFill>
              <a:schemeClr val="accent3"/>
            </a:solidFill>
            <a:ln>
              <a:noFill/>
            </a:ln>
            <a:effectLst/>
          </c:spPr>
          <c:invertIfNegative val="0"/>
          <c:cat>
            <c:strRef>
              <c:f>'Nelson Intakes'!$A$13:$A$17</c:f>
              <c:strCache>
                <c:ptCount val="5"/>
                <c:pt idx="0">
                  <c:v>Age 18-24</c:v>
                </c:pt>
                <c:pt idx="1">
                  <c:v>Age 25-29</c:v>
                </c:pt>
                <c:pt idx="2">
                  <c:v>Age 30-39</c:v>
                </c:pt>
                <c:pt idx="3">
                  <c:v>Age 40-49</c:v>
                </c:pt>
                <c:pt idx="4">
                  <c:v>Age 50+</c:v>
                </c:pt>
              </c:strCache>
            </c:strRef>
          </c:cat>
          <c:val>
            <c:numRef>
              <c:f>'Nelson Intakes'!$D$13:$D$17</c:f>
              <c:numCache>
                <c:formatCode>General</c:formatCode>
                <c:ptCount val="5"/>
                <c:pt idx="0">
                  <c:v>53</c:v>
                </c:pt>
                <c:pt idx="1">
                  <c:v>46</c:v>
                </c:pt>
                <c:pt idx="2">
                  <c:v>65</c:v>
                </c:pt>
                <c:pt idx="3">
                  <c:v>46</c:v>
                </c:pt>
                <c:pt idx="4">
                  <c:v>49</c:v>
                </c:pt>
              </c:numCache>
            </c:numRef>
          </c:val>
          <c:extLst>
            <c:ext xmlns:c16="http://schemas.microsoft.com/office/drawing/2014/chart" uri="{C3380CC4-5D6E-409C-BE32-E72D297353CC}">
              <c16:uniqueId val="{00000002-EFE1-4016-AE58-D7122AB5F67F}"/>
            </c:ext>
          </c:extLst>
        </c:ser>
        <c:ser>
          <c:idx val="3"/>
          <c:order val="3"/>
          <c:tx>
            <c:strRef>
              <c:f>'Nelson Intakes'!$E$12</c:f>
              <c:strCache>
                <c:ptCount val="1"/>
                <c:pt idx="0">
                  <c:v>2014</c:v>
                </c:pt>
              </c:strCache>
            </c:strRef>
          </c:tx>
          <c:spPr>
            <a:solidFill>
              <a:schemeClr val="accent4"/>
            </a:solidFill>
            <a:ln>
              <a:noFill/>
            </a:ln>
            <a:effectLst/>
          </c:spPr>
          <c:invertIfNegative val="0"/>
          <c:cat>
            <c:strRef>
              <c:f>'Nelson Intakes'!$A$13:$A$17</c:f>
              <c:strCache>
                <c:ptCount val="5"/>
                <c:pt idx="0">
                  <c:v>Age 18-24</c:v>
                </c:pt>
                <c:pt idx="1">
                  <c:v>Age 25-29</c:v>
                </c:pt>
                <c:pt idx="2">
                  <c:v>Age 30-39</c:v>
                </c:pt>
                <c:pt idx="3">
                  <c:v>Age 40-49</c:v>
                </c:pt>
                <c:pt idx="4">
                  <c:v>Age 50+</c:v>
                </c:pt>
              </c:strCache>
            </c:strRef>
          </c:cat>
          <c:val>
            <c:numRef>
              <c:f>'Nelson Intakes'!$E$13:$E$17</c:f>
              <c:numCache>
                <c:formatCode>General</c:formatCode>
                <c:ptCount val="5"/>
                <c:pt idx="0">
                  <c:v>58</c:v>
                </c:pt>
                <c:pt idx="1">
                  <c:v>37</c:v>
                </c:pt>
                <c:pt idx="2">
                  <c:v>81</c:v>
                </c:pt>
                <c:pt idx="3">
                  <c:v>59</c:v>
                </c:pt>
                <c:pt idx="4">
                  <c:v>36</c:v>
                </c:pt>
              </c:numCache>
            </c:numRef>
          </c:val>
          <c:extLst>
            <c:ext xmlns:c16="http://schemas.microsoft.com/office/drawing/2014/chart" uri="{C3380CC4-5D6E-409C-BE32-E72D297353CC}">
              <c16:uniqueId val="{00000003-EFE1-4016-AE58-D7122AB5F67F}"/>
            </c:ext>
          </c:extLst>
        </c:ser>
        <c:ser>
          <c:idx val="4"/>
          <c:order val="4"/>
          <c:tx>
            <c:strRef>
              <c:f>'Nelson Intakes'!$F$12</c:f>
              <c:strCache>
                <c:ptCount val="1"/>
                <c:pt idx="0">
                  <c:v>2015</c:v>
                </c:pt>
              </c:strCache>
            </c:strRef>
          </c:tx>
          <c:spPr>
            <a:solidFill>
              <a:schemeClr val="accent5"/>
            </a:solidFill>
            <a:ln>
              <a:noFill/>
            </a:ln>
            <a:effectLst/>
          </c:spPr>
          <c:invertIfNegative val="0"/>
          <c:cat>
            <c:strRef>
              <c:f>'Nelson Intakes'!$A$13:$A$17</c:f>
              <c:strCache>
                <c:ptCount val="5"/>
                <c:pt idx="0">
                  <c:v>Age 18-24</c:v>
                </c:pt>
                <c:pt idx="1">
                  <c:v>Age 25-29</c:v>
                </c:pt>
                <c:pt idx="2">
                  <c:v>Age 30-39</c:v>
                </c:pt>
                <c:pt idx="3">
                  <c:v>Age 40-49</c:v>
                </c:pt>
                <c:pt idx="4">
                  <c:v>Age 50+</c:v>
                </c:pt>
              </c:strCache>
            </c:strRef>
          </c:cat>
          <c:val>
            <c:numRef>
              <c:f>'Nelson Intakes'!$F$13:$F$17</c:f>
              <c:numCache>
                <c:formatCode>General</c:formatCode>
                <c:ptCount val="5"/>
                <c:pt idx="0">
                  <c:v>60</c:v>
                </c:pt>
                <c:pt idx="1">
                  <c:v>48</c:v>
                </c:pt>
                <c:pt idx="2">
                  <c:v>70</c:v>
                </c:pt>
                <c:pt idx="3">
                  <c:v>40</c:v>
                </c:pt>
                <c:pt idx="4">
                  <c:v>26</c:v>
                </c:pt>
              </c:numCache>
            </c:numRef>
          </c:val>
          <c:extLst>
            <c:ext xmlns:c16="http://schemas.microsoft.com/office/drawing/2014/chart" uri="{C3380CC4-5D6E-409C-BE32-E72D297353CC}">
              <c16:uniqueId val="{00000004-EFE1-4016-AE58-D7122AB5F67F}"/>
            </c:ext>
          </c:extLst>
        </c:ser>
        <c:ser>
          <c:idx val="5"/>
          <c:order val="5"/>
          <c:tx>
            <c:strRef>
              <c:f>'Nelson Intakes'!$G$12</c:f>
              <c:strCache>
                <c:ptCount val="1"/>
                <c:pt idx="0">
                  <c:v>2016</c:v>
                </c:pt>
              </c:strCache>
            </c:strRef>
          </c:tx>
          <c:spPr>
            <a:solidFill>
              <a:schemeClr val="accent6"/>
            </a:solidFill>
            <a:ln>
              <a:noFill/>
            </a:ln>
            <a:effectLst/>
          </c:spPr>
          <c:invertIfNegative val="0"/>
          <c:cat>
            <c:strRef>
              <c:f>'Nelson Intakes'!$A$13:$A$17</c:f>
              <c:strCache>
                <c:ptCount val="5"/>
                <c:pt idx="0">
                  <c:v>Age 18-24</c:v>
                </c:pt>
                <c:pt idx="1">
                  <c:v>Age 25-29</c:v>
                </c:pt>
                <c:pt idx="2">
                  <c:v>Age 30-39</c:v>
                </c:pt>
                <c:pt idx="3">
                  <c:v>Age 40-49</c:v>
                </c:pt>
                <c:pt idx="4">
                  <c:v>Age 50+</c:v>
                </c:pt>
              </c:strCache>
            </c:strRef>
          </c:cat>
          <c:val>
            <c:numRef>
              <c:f>'Nelson Intakes'!$G$13:$G$17</c:f>
              <c:numCache>
                <c:formatCode>General</c:formatCode>
                <c:ptCount val="5"/>
                <c:pt idx="0">
                  <c:v>62</c:v>
                </c:pt>
                <c:pt idx="1">
                  <c:v>55</c:v>
                </c:pt>
                <c:pt idx="2">
                  <c:v>84</c:v>
                </c:pt>
                <c:pt idx="3">
                  <c:v>36</c:v>
                </c:pt>
                <c:pt idx="4">
                  <c:v>34</c:v>
                </c:pt>
              </c:numCache>
            </c:numRef>
          </c:val>
          <c:extLst>
            <c:ext xmlns:c16="http://schemas.microsoft.com/office/drawing/2014/chart" uri="{C3380CC4-5D6E-409C-BE32-E72D297353CC}">
              <c16:uniqueId val="{00000005-EFE1-4016-AE58-D7122AB5F67F}"/>
            </c:ext>
          </c:extLst>
        </c:ser>
        <c:ser>
          <c:idx val="6"/>
          <c:order val="6"/>
          <c:tx>
            <c:strRef>
              <c:f>'Nelson Intakes'!$H$12</c:f>
              <c:strCache>
                <c:ptCount val="1"/>
                <c:pt idx="0">
                  <c:v>2017</c:v>
                </c:pt>
              </c:strCache>
            </c:strRef>
          </c:tx>
          <c:spPr>
            <a:solidFill>
              <a:schemeClr val="accent1">
                <a:lumMod val="60000"/>
              </a:schemeClr>
            </a:solidFill>
            <a:ln>
              <a:noFill/>
            </a:ln>
            <a:effectLst/>
          </c:spPr>
          <c:invertIfNegative val="0"/>
          <c:cat>
            <c:strRef>
              <c:f>'Nelson Intakes'!$A$13:$A$17</c:f>
              <c:strCache>
                <c:ptCount val="5"/>
                <c:pt idx="0">
                  <c:v>Age 18-24</c:v>
                </c:pt>
                <c:pt idx="1">
                  <c:v>Age 25-29</c:v>
                </c:pt>
                <c:pt idx="2">
                  <c:v>Age 30-39</c:v>
                </c:pt>
                <c:pt idx="3">
                  <c:v>Age 40-49</c:v>
                </c:pt>
                <c:pt idx="4">
                  <c:v>Age 50+</c:v>
                </c:pt>
              </c:strCache>
            </c:strRef>
          </c:cat>
          <c:val>
            <c:numRef>
              <c:f>'Nelson Intakes'!$H$13:$H$17</c:f>
              <c:numCache>
                <c:formatCode>General</c:formatCode>
                <c:ptCount val="5"/>
                <c:pt idx="0">
                  <c:v>66</c:v>
                </c:pt>
                <c:pt idx="1">
                  <c:v>60</c:v>
                </c:pt>
                <c:pt idx="2">
                  <c:v>106</c:v>
                </c:pt>
                <c:pt idx="3">
                  <c:v>66</c:v>
                </c:pt>
                <c:pt idx="4">
                  <c:v>63</c:v>
                </c:pt>
              </c:numCache>
            </c:numRef>
          </c:val>
          <c:extLst>
            <c:ext xmlns:c16="http://schemas.microsoft.com/office/drawing/2014/chart" uri="{C3380CC4-5D6E-409C-BE32-E72D297353CC}">
              <c16:uniqueId val="{00000006-EFE1-4016-AE58-D7122AB5F67F}"/>
            </c:ext>
          </c:extLst>
        </c:ser>
        <c:ser>
          <c:idx val="7"/>
          <c:order val="7"/>
          <c:tx>
            <c:strRef>
              <c:f>'Nelson Intakes'!$I$12</c:f>
              <c:strCache>
                <c:ptCount val="1"/>
                <c:pt idx="0">
                  <c:v>2018</c:v>
                </c:pt>
              </c:strCache>
            </c:strRef>
          </c:tx>
          <c:spPr>
            <a:solidFill>
              <a:schemeClr val="accent2">
                <a:lumMod val="60000"/>
              </a:schemeClr>
            </a:solidFill>
            <a:ln>
              <a:noFill/>
            </a:ln>
            <a:effectLst/>
          </c:spPr>
          <c:invertIfNegative val="0"/>
          <c:cat>
            <c:strRef>
              <c:f>'Nelson Intakes'!$A$13:$A$17</c:f>
              <c:strCache>
                <c:ptCount val="5"/>
                <c:pt idx="0">
                  <c:v>Age 18-24</c:v>
                </c:pt>
                <c:pt idx="1">
                  <c:v>Age 25-29</c:v>
                </c:pt>
                <c:pt idx="2">
                  <c:v>Age 30-39</c:v>
                </c:pt>
                <c:pt idx="3">
                  <c:v>Age 40-49</c:v>
                </c:pt>
                <c:pt idx="4">
                  <c:v>Age 50+</c:v>
                </c:pt>
              </c:strCache>
            </c:strRef>
          </c:cat>
          <c:val>
            <c:numRef>
              <c:f>'Nelson Intakes'!$I$13:$I$17</c:f>
              <c:numCache>
                <c:formatCode>General</c:formatCode>
                <c:ptCount val="5"/>
                <c:pt idx="0">
                  <c:v>64</c:v>
                </c:pt>
                <c:pt idx="1">
                  <c:v>71</c:v>
                </c:pt>
                <c:pt idx="2">
                  <c:v>125</c:v>
                </c:pt>
                <c:pt idx="3">
                  <c:v>75</c:v>
                </c:pt>
                <c:pt idx="4">
                  <c:v>92</c:v>
                </c:pt>
              </c:numCache>
            </c:numRef>
          </c:val>
          <c:extLst>
            <c:ext xmlns:c16="http://schemas.microsoft.com/office/drawing/2014/chart" uri="{C3380CC4-5D6E-409C-BE32-E72D297353CC}">
              <c16:uniqueId val="{00000007-EFE1-4016-AE58-D7122AB5F67F}"/>
            </c:ext>
          </c:extLst>
        </c:ser>
        <c:ser>
          <c:idx val="8"/>
          <c:order val="8"/>
          <c:tx>
            <c:strRef>
              <c:f>'Nelson Intakes'!$J$12</c:f>
              <c:strCache>
                <c:ptCount val="1"/>
                <c:pt idx="0">
                  <c:v>2019</c:v>
                </c:pt>
              </c:strCache>
            </c:strRef>
          </c:tx>
          <c:spPr>
            <a:solidFill>
              <a:schemeClr val="accent3">
                <a:lumMod val="60000"/>
              </a:schemeClr>
            </a:solidFill>
            <a:ln>
              <a:noFill/>
            </a:ln>
            <a:effectLst/>
          </c:spPr>
          <c:invertIfNegative val="0"/>
          <c:cat>
            <c:strRef>
              <c:f>'Nelson Intakes'!$A$13:$A$17</c:f>
              <c:strCache>
                <c:ptCount val="5"/>
                <c:pt idx="0">
                  <c:v>Age 18-24</c:v>
                </c:pt>
                <c:pt idx="1">
                  <c:v>Age 25-29</c:v>
                </c:pt>
                <c:pt idx="2">
                  <c:v>Age 30-39</c:v>
                </c:pt>
                <c:pt idx="3">
                  <c:v>Age 40-49</c:v>
                </c:pt>
                <c:pt idx="4">
                  <c:v>Age 50+</c:v>
                </c:pt>
              </c:strCache>
            </c:strRef>
          </c:cat>
          <c:val>
            <c:numRef>
              <c:f>'Nelson Intakes'!$J$13:$J$17</c:f>
              <c:numCache>
                <c:formatCode>General</c:formatCode>
                <c:ptCount val="5"/>
                <c:pt idx="0">
                  <c:v>56</c:v>
                </c:pt>
                <c:pt idx="1">
                  <c:v>68</c:v>
                </c:pt>
                <c:pt idx="2">
                  <c:v>150</c:v>
                </c:pt>
                <c:pt idx="3">
                  <c:v>74</c:v>
                </c:pt>
                <c:pt idx="4">
                  <c:v>69</c:v>
                </c:pt>
              </c:numCache>
            </c:numRef>
          </c:val>
          <c:extLst>
            <c:ext xmlns:c16="http://schemas.microsoft.com/office/drawing/2014/chart" uri="{C3380CC4-5D6E-409C-BE32-E72D297353CC}">
              <c16:uniqueId val="{00000008-EFE1-4016-AE58-D7122AB5F67F}"/>
            </c:ext>
          </c:extLst>
        </c:ser>
        <c:ser>
          <c:idx val="9"/>
          <c:order val="9"/>
          <c:tx>
            <c:strRef>
              <c:f>'Nelson Intakes'!$K$12</c:f>
              <c:strCache>
                <c:ptCount val="1"/>
                <c:pt idx="0">
                  <c:v>2020</c:v>
                </c:pt>
              </c:strCache>
            </c:strRef>
          </c:tx>
          <c:spPr>
            <a:solidFill>
              <a:schemeClr val="accent4">
                <a:lumMod val="60000"/>
              </a:schemeClr>
            </a:solidFill>
            <a:ln>
              <a:noFill/>
            </a:ln>
            <a:effectLst/>
          </c:spPr>
          <c:invertIfNegative val="0"/>
          <c:cat>
            <c:strRef>
              <c:f>'Nelson Intakes'!$A$13:$A$17</c:f>
              <c:strCache>
                <c:ptCount val="5"/>
                <c:pt idx="0">
                  <c:v>Age 18-24</c:v>
                </c:pt>
                <c:pt idx="1">
                  <c:v>Age 25-29</c:v>
                </c:pt>
                <c:pt idx="2">
                  <c:v>Age 30-39</c:v>
                </c:pt>
                <c:pt idx="3">
                  <c:v>Age 40-49</c:v>
                </c:pt>
                <c:pt idx="4">
                  <c:v>Age 50+</c:v>
                </c:pt>
              </c:strCache>
            </c:strRef>
          </c:cat>
          <c:val>
            <c:numRef>
              <c:f>'Nelson Intakes'!$K$13:$K$17</c:f>
              <c:numCache>
                <c:formatCode>General</c:formatCode>
                <c:ptCount val="5"/>
                <c:pt idx="0">
                  <c:v>39</c:v>
                </c:pt>
                <c:pt idx="1">
                  <c:v>40</c:v>
                </c:pt>
                <c:pt idx="2">
                  <c:v>83</c:v>
                </c:pt>
                <c:pt idx="3">
                  <c:v>64</c:v>
                </c:pt>
                <c:pt idx="4">
                  <c:v>68</c:v>
                </c:pt>
              </c:numCache>
            </c:numRef>
          </c:val>
          <c:extLst>
            <c:ext xmlns:c16="http://schemas.microsoft.com/office/drawing/2014/chart" uri="{C3380CC4-5D6E-409C-BE32-E72D297353CC}">
              <c16:uniqueId val="{00000009-EFE1-4016-AE58-D7122AB5F67F}"/>
            </c:ext>
          </c:extLst>
        </c:ser>
        <c:ser>
          <c:idx val="10"/>
          <c:order val="10"/>
          <c:tx>
            <c:strRef>
              <c:f>'Nelson Intakes'!$L$12</c:f>
              <c:strCache>
                <c:ptCount val="1"/>
                <c:pt idx="0">
                  <c:v>2021</c:v>
                </c:pt>
              </c:strCache>
            </c:strRef>
          </c:tx>
          <c:spPr>
            <a:solidFill>
              <a:schemeClr val="accent5">
                <a:lumMod val="60000"/>
              </a:schemeClr>
            </a:solidFill>
            <a:ln>
              <a:noFill/>
            </a:ln>
            <a:effectLst/>
          </c:spPr>
          <c:invertIfNegative val="0"/>
          <c:cat>
            <c:strRef>
              <c:f>'Nelson Intakes'!$A$13:$A$17</c:f>
              <c:strCache>
                <c:ptCount val="5"/>
                <c:pt idx="0">
                  <c:v>Age 18-24</c:v>
                </c:pt>
                <c:pt idx="1">
                  <c:v>Age 25-29</c:v>
                </c:pt>
                <c:pt idx="2">
                  <c:v>Age 30-39</c:v>
                </c:pt>
                <c:pt idx="3">
                  <c:v>Age 40-49</c:v>
                </c:pt>
                <c:pt idx="4">
                  <c:v>Age 50+</c:v>
                </c:pt>
              </c:strCache>
            </c:strRef>
          </c:cat>
          <c:val>
            <c:numRef>
              <c:f>'Nelson Intakes'!$L$13:$L$17</c:f>
              <c:numCache>
                <c:formatCode>General</c:formatCode>
                <c:ptCount val="5"/>
                <c:pt idx="0">
                  <c:v>31</c:v>
                </c:pt>
                <c:pt idx="1">
                  <c:v>44</c:v>
                </c:pt>
                <c:pt idx="2">
                  <c:v>104</c:v>
                </c:pt>
                <c:pt idx="3">
                  <c:v>56</c:v>
                </c:pt>
                <c:pt idx="4">
                  <c:v>52</c:v>
                </c:pt>
              </c:numCache>
            </c:numRef>
          </c:val>
          <c:extLst>
            <c:ext xmlns:c16="http://schemas.microsoft.com/office/drawing/2014/chart" uri="{C3380CC4-5D6E-409C-BE32-E72D297353CC}">
              <c16:uniqueId val="{0000000A-EFE1-4016-AE58-D7122AB5F67F}"/>
            </c:ext>
          </c:extLst>
        </c:ser>
        <c:dLbls>
          <c:showLegendKey val="0"/>
          <c:showVal val="0"/>
          <c:showCatName val="0"/>
          <c:showSerName val="0"/>
          <c:showPercent val="0"/>
          <c:showBubbleSize val="0"/>
        </c:dLbls>
        <c:gapWidth val="219"/>
        <c:overlap val="-27"/>
        <c:axId val="547729135"/>
        <c:axId val="547732047"/>
      </c:barChart>
      <c:catAx>
        <c:axId val="547729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7732047"/>
        <c:crosses val="autoZero"/>
        <c:auto val="1"/>
        <c:lblAlgn val="ctr"/>
        <c:lblOffset val="100"/>
        <c:noMultiLvlLbl val="0"/>
      </c:catAx>
      <c:valAx>
        <c:axId val="547732047"/>
        <c:scaling>
          <c:orientation val="minMax"/>
          <c:max val="2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7729135"/>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Average Age at Intake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Intakes'!$A$20</c:f>
              <c:strCache>
                <c:ptCount val="1"/>
                <c:pt idx="0">
                  <c:v>Average Age at Intake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Intakes'!$B$19:$L$19</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Intakes'!$B$20:$L$20</c:f>
              <c:numCache>
                <c:formatCode>General</c:formatCode>
                <c:ptCount val="11"/>
                <c:pt idx="0">
                  <c:v>37.17</c:v>
                </c:pt>
                <c:pt idx="1">
                  <c:v>36.659999999999997</c:v>
                </c:pt>
                <c:pt idx="2">
                  <c:v>36.04</c:v>
                </c:pt>
                <c:pt idx="3">
                  <c:v>35.270000000000003</c:v>
                </c:pt>
                <c:pt idx="4">
                  <c:v>33.39</c:v>
                </c:pt>
                <c:pt idx="5">
                  <c:v>33.57</c:v>
                </c:pt>
                <c:pt idx="6">
                  <c:v>36.18</c:v>
                </c:pt>
                <c:pt idx="7">
                  <c:v>37.369999999999997</c:v>
                </c:pt>
                <c:pt idx="8">
                  <c:v>35.99</c:v>
                </c:pt>
                <c:pt idx="9">
                  <c:v>38.04</c:v>
                </c:pt>
                <c:pt idx="10">
                  <c:v>37.94</c:v>
                </c:pt>
              </c:numCache>
            </c:numRef>
          </c:val>
          <c:smooth val="0"/>
          <c:extLst>
            <c:ext xmlns:c16="http://schemas.microsoft.com/office/drawing/2014/chart" uri="{C3380CC4-5D6E-409C-BE32-E72D297353CC}">
              <c16:uniqueId val="{00000000-C574-4971-B3DD-FB990E47F065}"/>
            </c:ext>
          </c:extLst>
        </c:ser>
        <c:dLbls>
          <c:showLegendKey val="0"/>
          <c:showVal val="0"/>
          <c:showCatName val="0"/>
          <c:showSerName val="0"/>
          <c:showPercent val="0"/>
          <c:showBubbleSize val="0"/>
        </c:dLbls>
        <c:smooth val="0"/>
        <c:axId val="670398543"/>
        <c:axId val="670377743"/>
      </c:lineChart>
      <c:catAx>
        <c:axId val="6703985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70377743"/>
        <c:crosses val="autoZero"/>
        <c:auto val="1"/>
        <c:lblAlgn val="ctr"/>
        <c:lblOffset val="100"/>
        <c:noMultiLvlLbl val="0"/>
      </c:catAx>
      <c:valAx>
        <c:axId val="6703777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7039854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'Nelson Intakes'!$A$23</c:f>
              <c:strCache>
                <c:ptCount val="1"/>
                <c:pt idx="0">
                  <c:v>Nelson Weekenders</c:v>
                </c:pt>
              </c:strCache>
            </c:strRef>
          </c:tx>
          <c:spPr>
            <a:solidFill>
              <a:schemeClr val="accent1"/>
            </a:solidFill>
            <a:ln>
              <a:noFill/>
            </a:ln>
            <a:effectLst/>
          </c:spPr>
          <c:invertIfNegative val="0"/>
          <c:cat>
            <c:numRef>
              <c:f>'Nelson Intakes'!$B$22:$L$22</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Intakes'!$B$23:$L$23</c:f>
              <c:numCache>
                <c:formatCode>General</c:formatCode>
                <c:ptCount val="11"/>
                <c:pt idx="0">
                  <c:v>3</c:v>
                </c:pt>
                <c:pt idx="1">
                  <c:v>4</c:v>
                </c:pt>
                <c:pt idx="2">
                  <c:v>14</c:v>
                </c:pt>
                <c:pt idx="3">
                  <c:v>10</c:v>
                </c:pt>
                <c:pt idx="4">
                  <c:v>8</c:v>
                </c:pt>
                <c:pt idx="5">
                  <c:v>5</c:v>
                </c:pt>
                <c:pt idx="6">
                  <c:v>2</c:v>
                </c:pt>
                <c:pt idx="7">
                  <c:v>7</c:v>
                </c:pt>
                <c:pt idx="8">
                  <c:v>4</c:v>
                </c:pt>
                <c:pt idx="9">
                  <c:v>8</c:v>
                </c:pt>
                <c:pt idx="10">
                  <c:v>11</c:v>
                </c:pt>
              </c:numCache>
            </c:numRef>
          </c:val>
          <c:extLst>
            <c:ext xmlns:c16="http://schemas.microsoft.com/office/drawing/2014/chart" uri="{C3380CC4-5D6E-409C-BE32-E72D297353CC}">
              <c16:uniqueId val="{00000000-45F3-4D57-A488-FE1D2C45049C}"/>
            </c:ext>
          </c:extLst>
        </c:ser>
        <c:dLbls>
          <c:showLegendKey val="0"/>
          <c:showVal val="0"/>
          <c:showCatName val="0"/>
          <c:showSerName val="0"/>
          <c:showPercent val="0"/>
          <c:showBubbleSize val="0"/>
        </c:dLbls>
        <c:gapWidth val="219"/>
        <c:overlap val="-27"/>
        <c:axId val="547720815"/>
        <c:axId val="547724143"/>
      </c:barChart>
      <c:catAx>
        <c:axId val="547720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7724143"/>
        <c:crosses val="autoZero"/>
        <c:auto val="1"/>
        <c:lblAlgn val="ctr"/>
        <c:lblOffset val="100"/>
        <c:noMultiLvlLbl val="0"/>
      </c:catAx>
      <c:valAx>
        <c:axId val="5477241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772081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Bookings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Bookings'!$A$2</c:f>
              <c:strCache>
                <c:ptCount val="1"/>
                <c:pt idx="0">
                  <c:v>Nelson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Bookings'!$B$1:$L$1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Bookings'!$B$2:$L$2</c:f>
              <c:numCache>
                <c:formatCode>General</c:formatCode>
                <c:ptCount val="11"/>
                <c:pt idx="0">
                  <c:v>397</c:v>
                </c:pt>
                <c:pt idx="1">
                  <c:v>475</c:v>
                </c:pt>
                <c:pt idx="2">
                  <c:v>599</c:v>
                </c:pt>
                <c:pt idx="3">
                  <c:v>564</c:v>
                </c:pt>
                <c:pt idx="4">
                  <c:v>489</c:v>
                </c:pt>
                <c:pt idx="5">
                  <c:v>560</c:v>
                </c:pt>
                <c:pt idx="6">
                  <c:v>816</c:v>
                </c:pt>
                <c:pt idx="7">
                  <c:v>1051</c:v>
                </c:pt>
                <c:pt idx="8">
                  <c:v>1091</c:v>
                </c:pt>
                <c:pt idx="9">
                  <c:v>833</c:v>
                </c:pt>
                <c:pt idx="10">
                  <c:v>762</c:v>
                </c:pt>
              </c:numCache>
            </c:numRef>
          </c:val>
          <c:smooth val="0"/>
          <c:extLst>
            <c:ext xmlns:c16="http://schemas.microsoft.com/office/drawing/2014/chart" uri="{C3380CC4-5D6E-409C-BE32-E72D297353CC}">
              <c16:uniqueId val="{00000000-132D-4DED-A625-777E23237822}"/>
            </c:ext>
          </c:extLst>
        </c:ser>
        <c:dLbls>
          <c:showLegendKey val="0"/>
          <c:showVal val="0"/>
          <c:showCatName val="0"/>
          <c:showSerName val="0"/>
          <c:showPercent val="0"/>
          <c:showBubbleSize val="0"/>
        </c:dLbls>
        <c:smooth val="0"/>
        <c:axId val="699450312"/>
        <c:axId val="699449920"/>
      </c:lineChart>
      <c:catAx>
        <c:axId val="699450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99449920"/>
        <c:crosses val="autoZero"/>
        <c:auto val="1"/>
        <c:lblAlgn val="ctr"/>
        <c:lblOffset val="100"/>
        <c:noMultiLvlLbl val="0"/>
      </c:catAx>
      <c:valAx>
        <c:axId val="699449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9945031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Nelson Bookings by Charge Level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'Nelson Bookings'!$A$5</c:f>
              <c:strCache>
                <c:ptCount val="1"/>
                <c:pt idx="0">
                  <c:v>Nelson Felony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'Nelson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Bookings'!$B$5:$L$5</c:f>
              <c:numCache>
                <c:formatCode>General</c:formatCode>
                <c:ptCount val="11"/>
                <c:pt idx="0">
                  <c:v>130</c:v>
                </c:pt>
                <c:pt idx="1">
                  <c:v>173</c:v>
                </c:pt>
                <c:pt idx="2">
                  <c:v>233</c:v>
                </c:pt>
                <c:pt idx="3">
                  <c:v>202</c:v>
                </c:pt>
                <c:pt idx="4">
                  <c:v>198</c:v>
                </c:pt>
                <c:pt idx="5">
                  <c:v>255</c:v>
                </c:pt>
                <c:pt idx="6">
                  <c:v>402</c:v>
                </c:pt>
                <c:pt idx="7">
                  <c:v>522</c:v>
                </c:pt>
                <c:pt idx="8">
                  <c:v>608</c:v>
                </c:pt>
                <c:pt idx="9">
                  <c:v>412</c:v>
                </c:pt>
                <c:pt idx="10">
                  <c:v>452</c:v>
                </c:pt>
              </c:numCache>
            </c:numRef>
          </c:val>
          <c:smooth val="0"/>
          <c:extLst>
            <c:ext xmlns:c16="http://schemas.microsoft.com/office/drawing/2014/chart" uri="{C3380CC4-5D6E-409C-BE32-E72D297353CC}">
              <c16:uniqueId val="{00000000-4BDF-411C-8E36-B751695FAB0A}"/>
            </c:ext>
          </c:extLst>
        </c:ser>
        <c:ser>
          <c:idx val="1"/>
          <c:order val="1"/>
          <c:tx>
            <c:strRef>
              <c:f>'Nelson Bookings'!$A$6</c:f>
              <c:strCache>
                <c:ptCount val="1"/>
                <c:pt idx="0">
                  <c:v>Nelson Misdemeanor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'Nelson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'Nelson Bookings'!$B$6:$L$6</c:f>
              <c:numCache>
                <c:formatCode>General</c:formatCode>
                <c:ptCount val="11"/>
                <c:pt idx="0">
                  <c:v>267</c:v>
                </c:pt>
                <c:pt idx="1">
                  <c:v>298</c:v>
                </c:pt>
                <c:pt idx="2">
                  <c:v>366</c:v>
                </c:pt>
                <c:pt idx="3">
                  <c:v>357</c:v>
                </c:pt>
                <c:pt idx="4">
                  <c:v>287</c:v>
                </c:pt>
                <c:pt idx="5">
                  <c:v>301</c:v>
                </c:pt>
                <c:pt idx="6">
                  <c:v>397</c:v>
                </c:pt>
                <c:pt idx="7">
                  <c:v>506</c:v>
                </c:pt>
                <c:pt idx="8">
                  <c:v>453</c:v>
                </c:pt>
                <c:pt idx="9">
                  <c:v>394</c:v>
                </c:pt>
                <c:pt idx="10">
                  <c:v>291</c:v>
                </c:pt>
              </c:numCache>
            </c:numRef>
          </c:val>
          <c:smooth val="0"/>
          <c:extLst>
            <c:ext xmlns:c16="http://schemas.microsoft.com/office/drawing/2014/chart" uri="{C3380CC4-5D6E-409C-BE32-E72D297353CC}">
              <c16:uniqueId val="{00000001-4BDF-411C-8E36-B751695FAB0A}"/>
            </c:ext>
          </c:extLst>
        </c:ser>
        <c:dLbls>
          <c:showLegendKey val="0"/>
          <c:showVal val="0"/>
          <c:showCatName val="0"/>
          <c:showSerName val="0"/>
          <c:showPercent val="0"/>
          <c:showBubbleSize val="0"/>
        </c:dLbls>
        <c:smooth val="0"/>
        <c:axId val="699450704"/>
        <c:axId val="699451880"/>
      </c:lineChart>
      <c:catAx>
        <c:axId val="699450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99451880"/>
        <c:crosses val="autoZero"/>
        <c:auto val="1"/>
        <c:lblAlgn val="ctr"/>
        <c:lblOffset val="100"/>
        <c:noMultiLvlLbl val="0"/>
      </c:catAx>
      <c:valAx>
        <c:axId val="699451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994507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0.80857</cdr:x>
      <cdr:y>0.11302</cdr:y>
    </cdr:from>
    <cdr:to>
      <cdr:x>0.88357</cdr:x>
      <cdr:y>0.24635</cdr:y>
    </cdr:to>
    <cdr:sp macro="" textlink="">
      <cdr:nvSpPr>
        <cdr:cNvPr id="2" name="TextBox 1"/>
        <cdr:cNvSpPr txBox="1"/>
      </cdr:nvSpPr>
      <cdr:spPr>
        <a:xfrm xmlns:a="http://schemas.openxmlformats.org/drawingml/2006/main">
          <a:off x="9858103" y="7750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51%</a:t>
          </a:r>
          <a:endParaRPr lang="en-US" sz="1800" dirty="0"/>
        </a:p>
      </cdr:txBody>
    </cdr:sp>
  </cdr:relSizeAnchor>
  <cdr:relSizeAnchor xmlns:cdr="http://schemas.openxmlformats.org/drawingml/2006/chartDrawing">
    <cdr:from>
      <cdr:x>0.86071</cdr:x>
      <cdr:y>0.15619</cdr:y>
    </cdr:from>
    <cdr:to>
      <cdr:x>0.94071</cdr:x>
      <cdr:y>0.30222</cdr:y>
    </cdr:to>
    <cdr:cxnSp macro="">
      <cdr:nvCxnSpPr>
        <cdr:cNvPr id="4" name="Straight Arrow Connector 3"/>
        <cdr:cNvCxnSpPr/>
      </cdr:nvCxnSpPr>
      <cdr:spPr>
        <a:xfrm xmlns:a="http://schemas.openxmlformats.org/drawingml/2006/main">
          <a:off x="10493829" y="1071154"/>
          <a:ext cx="975360" cy="100148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0.72929</cdr:x>
      <cdr:y>0.11937</cdr:y>
    </cdr:from>
    <cdr:to>
      <cdr:x>0.80429</cdr:x>
      <cdr:y>0.2527</cdr:y>
    </cdr:to>
    <cdr:sp macro="" textlink="">
      <cdr:nvSpPr>
        <cdr:cNvPr id="2" name="TextBox 1"/>
        <cdr:cNvSpPr txBox="1"/>
      </cdr:nvSpPr>
      <cdr:spPr>
        <a:xfrm xmlns:a="http://schemas.openxmlformats.org/drawingml/2006/main">
          <a:off x="8891451" y="81860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ALOS up 65%</a:t>
          </a:r>
          <a:endParaRPr lang="en-US" sz="1800" dirty="0"/>
        </a:p>
      </cdr:txBody>
    </cdr:sp>
  </cdr:relSizeAnchor>
  <cdr:relSizeAnchor xmlns:cdr="http://schemas.openxmlformats.org/drawingml/2006/chartDrawing">
    <cdr:from>
      <cdr:x>0.83</cdr:x>
      <cdr:y>0.16381</cdr:y>
    </cdr:from>
    <cdr:to>
      <cdr:x>0.94643</cdr:x>
      <cdr:y>0.35429</cdr:y>
    </cdr:to>
    <cdr:cxnSp macro="">
      <cdr:nvCxnSpPr>
        <cdr:cNvPr id="4" name="Straight Arrow Connector 3"/>
        <cdr:cNvCxnSpPr/>
      </cdr:nvCxnSpPr>
      <cdr:spPr>
        <a:xfrm xmlns:a="http://schemas.openxmlformats.org/drawingml/2006/main">
          <a:off x="10119360" y="1123406"/>
          <a:ext cx="1419497" cy="130628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0.68143</cdr:x>
      <cdr:y>0.72889</cdr:y>
    </cdr:from>
    <cdr:to>
      <cdr:x>0.75643</cdr:x>
      <cdr:y>0.86222</cdr:y>
    </cdr:to>
    <cdr:sp macro="" textlink="">
      <cdr:nvSpPr>
        <cdr:cNvPr id="2" name="TextBox 1"/>
        <cdr:cNvSpPr txBox="1"/>
      </cdr:nvSpPr>
      <cdr:spPr>
        <a:xfrm xmlns:a="http://schemas.openxmlformats.org/drawingml/2006/main">
          <a:off x="8307977" y="499872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Inmate ALOS down 27%</a:t>
          </a:r>
          <a:endParaRPr lang="en-US" sz="1800" dirty="0"/>
        </a:p>
      </cdr:txBody>
    </cdr:sp>
  </cdr:relSizeAnchor>
  <cdr:relSizeAnchor xmlns:cdr="http://schemas.openxmlformats.org/drawingml/2006/chartDrawing">
    <cdr:from>
      <cdr:x>0.90143</cdr:x>
      <cdr:y>0.57905</cdr:y>
    </cdr:from>
    <cdr:to>
      <cdr:x>0.94429</cdr:x>
      <cdr:y>0.73651</cdr:y>
    </cdr:to>
    <cdr:cxnSp macro="">
      <cdr:nvCxnSpPr>
        <cdr:cNvPr id="4" name="Straight Arrow Connector 3"/>
        <cdr:cNvCxnSpPr/>
      </cdr:nvCxnSpPr>
      <cdr:spPr>
        <a:xfrm xmlns:a="http://schemas.openxmlformats.org/drawingml/2006/main" flipV="1">
          <a:off x="10990217" y="3971109"/>
          <a:ext cx="522514" cy="107986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0.66643</cdr:x>
      <cdr:y>0.10667</cdr:y>
    </cdr:from>
    <cdr:to>
      <cdr:x>0.74143</cdr:x>
      <cdr:y>0.24</cdr:y>
    </cdr:to>
    <cdr:sp macro="" textlink="">
      <cdr:nvSpPr>
        <cdr:cNvPr id="2" name="TextBox 1"/>
        <cdr:cNvSpPr txBox="1"/>
      </cdr:nvSpPr>
      <cdr:spPr>
        <a:xfrm xmlns:a="http://schemas.openxmlformats.org/drawingml/2006/main">
          <a:off x="8125097" y="73152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ALOS up 69%</a:t>
          </a:r>
          <a:endParaRPr lang="en-US" sz="1800" dirty="0"/>
        </a:p>
      </cdr:txBody>
    </cdr:sp>
  </cdr:relSizeAnchor>
  <cdr:relSizeAnchor xmlns:cdr="http://schemas.openxmlformats.org/drawingml/2006/chartDrawing">
    <cdr:from>
      <cdr:x>0.86286</cdr:x>
      <cdr:y>0.14857</cdr:y>
    </cdr:from>
    <cdr:to>
      <cdr:x>0.93643</cdr:x>
      <cdr:y>0.35429</cdr:y>
    </cdr:to>
    <cdr:cxnSp macro="">
      <cdr:nvCxnSpPr>
        <cdr:cNvPr id="4" name="Straight Arrow Connector 3"/>
        <cdr:cNvCxnSpPr/>
      </cdr:nvCxnSpPr>
      <cdr:spPr>
        <a:xfrm xmlns:a="http://schemas.openxmlformats.org/drawingml/2006/main">
          <a:off x="10519954" y="1018903"/>
          <a:ext cx="896983" cy="141078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0.66643</cdr:x>
      <cdr:y>0.72381</cdr:y>
    </cdr:from>
    <cdr:to>
      <cdr:x>0.74143</cdr:x>
      <cdr:y>0.85714</cdr:y>
    </cdr:to>
    <cdr:sp macro="" textlink="">
      <cdr:nvSpPr>
        <cdr:cNvPr id="6" name="TextBox 5"/>
        <cdr:cNvSpPr txBox="1"/>
      </cdr:nvSpPr>
      <cdr:spPr>
        <a:xfrm xmlns:a="http://schemas.openxmlformats.org/drawingml/2006/main">
          <a:off x="8125098" y="496388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ALOS up 132%</a:t>
          </a:r>
          <a:endParaRPr lang="en-US" sz="1800" dirty="0"/>
        </a:p>
      </cdr:txBody>
    </cdr:sp>
  </cdr:relSizeAnchor>
  <cdr:relSizeAnchor xmlns:cdr="http://schemas.openxmlformats.org/drawingml/2006/chartDrawing">
    <cdr:from>
      <cdr:x>0.88357</cdr:x>
      <cdr:y>0.47619</cdr:y>
    </cdr:from>
    <cdr:to>
      <cdr:x>0.94</cdr:x>
      <cdr:y>0.72254</cdr:y>
    </cdr:to>
    <cdr:cxnSp macro="">
      <cdr:nvCxnSpPr>
        <cdr:cNvPr id="8" name="Straight Arrow Connector 7"/>
        <cdr:cNvCxnSpPr/>
      </cdr:nvCxnSpPr>
      <cdr:spPr>
        <a:xfrm xmlns:a="http://schemas.openxmlformats.org/drawingml/2006/main" flipV="1">
          <a:off x="10772503" y="3265714"/>
          <a:ext cx="687977" cy="168946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0.76643</cdr:x>
      <cdr:y>0.1219</cdr:y>
    </cdr:from>
    <cdr:to>
      <cdr:x>0.84143</cdr:x>
      <cdr:y>0.25524</cdr:y>
    </cdr:to>
    <cdr:sp macro="" textlink="">
      <cdr:nvSpPr>
        <cdr:cNvPr id="2" name="TextBox 1"/>
        <cdr:cNvSpPr txBox="1"/>
      </cdr:nvSpPr>
      <cdr:spPr>
        <a:xfrm xmlns:a="http://schemas.openxmlformats.org/drawingml/2006/main">
          <a:off x="9344297" y="83602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up 175%</a:t>
          </a:r>
          <a:endParaRPr lang="en-US" sz="1800" dirty="0"/>
        </a:p>
      </cdr:txBody>
    </cdr:sp>
  </cdr:relSizeAnchor>
  <cdr:relSizeAnchor xmlns:cdr="http://schemas.openxmlformats.org/drawingml/2006/chartDrawing">
    <cdr:from>
      <cdr:x>0.86786</cdr:x>
      <cdr:y>0.16508</cdr:y>
    </cdr:from>
    <cdr:to>
      <cdr:x>0.93929</cdr:x>
      <cdr:y>0.30857</cdr:y>
    </cdr:to>
    <cdr:cxnSp macro="">
      <cdr:nvCxnSpPr>
        <cdr:cNvPr id="4" name="Straight Arrow Connector 3"/>
        <cdr:cNvCxnSpPr/>
      </cdr:nvCxnSpPr>
      <cdr:spPr>
        <a:xfrm xmlns:a="http://schemas.openxmlformats.org/drawingml/2006/main">
          <a:off x="10580914" y="1132114"/>
          <a:ext cx="870857" cy="98406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0.73571</cdr:x>
      <cdr:y>0.12952</cdr:y>
    </cdr:from>
    <cdr:to>
      <cdr:x>0.81071</cdr:x>
      <cdr:y>0.26286</cdr:y>
    </cdr:to>
    <cdr:sp macro="" textlink="">
      <cdr:nvSpPr>
        <cdr:cNvPr id="2" name="TextBox 1"/>
        <cdr:cNvSpPr txBox="1"/>
      </cdr:nvSpPr>
      <cdr:spPr>
        <a:xfrm xmlns:a="http://schemas.openxmlformats.org/drawingml/2006/main">
          <a:off x="8969829" y="88827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Albemarle up 14%</a:t>
          </a:r>
          <a:endParaRPr lang="en-US" sz="1800" dirty="0"/>
        </a:p>
      </cdr:txBody>
    </cdr:sp>
  </cdr:relSizeAnchor>
  <cdr:relSizeAnchor xmlns:cdr="http://schemas.openxmlformats.org/drawingml/2006/chartDrawing">
    <cdr:from>
      <cdr:x>0.88143</cdr:x>
      <cdr:y>0.17778</cdr:y>
    </cdr:from>
    <cdr:to>
      <cdr:x>0.93714</cdr:x>
      <cdr:y>0.28825</cdr:y>
    </cdr:to>
    <cdr:cxnSp macro="">
      <cdr:nvCxnSpPr>
        <cdr:cNvPr id="4" name="Straight Arrow Connector 3"/>
        <cdr:cNvCxnSpPr/>
      </cdr:nvCxnSpPr>
      <cdr:spPr>
        <a:xfrm xmlns:a="http://schemas.openxmlformats.org/drawingml/2006/main">
          <a:off x="10746377" y="1219200"/>
          <a:ext cx="679269" cy="75764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0.70071</cdr:x>
      <cdr:y>0.48698</cdr:y>
    </cdr:from>
    <cdr:to>
      <cdr:x>0.77571</cdr:x>
      <cdr:y>0.62032</cdr:y>
    </cdr:to>
    <cdr:sp macro="" textlink="">
      <cdr:nvSpPr>
        <cdr:cNvPr id="6" name="TextBox 5"/>
        <cdr:cNvSpPr txBox="1"/>
      </cdr:nvSpPr>
      <cdr:spPr>
        <a:xfrm xmlns:a="http://schemas.openxmlformats.org/drawingml/2006/main">
          <a:off x="8543109" y="33397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Charlottesville down 35%</a:t>
          </a:r>
          <a:endParaRPr lang="en-US" sz="1800" dirty="0"/>
        </a:p>
      </cdr:txBody>
    </cdr:sp>
  </cdr:relSizeAnchor>
  <cdr:relSizeAnchor xmlns:cdr="http://schemas.openxmlformats.org/drawingml/2006/chartDrawing">
    <cdr:from>
      <cdr:x>0.89429</cdr:x>
      <cdr:y>0.3873</cdr:y>
    </cdr:from>
    <cdr:to>
      <cdr:x>0.93857</cdr:x>
      <cdr:y>0.49016</cdr:y>
    </cdr:to>
    <cdr:cxnSp macro="">
      <cdr:nvCxnSpPr>
        <cdr:cNvPr id="8" name="Straight Arrow Connector 7"/>
        <cdr:cNvCxnSpPr/>
      </cdr:nvCxnSpPr>
      <cdr:spPr>
        <a:xfrm xmlns:a="http://schemas.openxmlformats.org/drawingml/2006/main" flipV="1">
          <a:off x="10903131" y="2656115"/>
          <a:ext cx="539932" cy="70539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0.74429</cdr:x>
      <cdr:y>0.11556</cdr:y>
    </cdr:from>
    <cdr:to>
      <cdr:x>0.81929</cdr:x>
      <cdr:y>0.24889</cdr:y>
    </cdr:to>
    <cdr:sp macro="" textlink="">
      <cdr:nvSpPr>
        <cdr:cNvPr id="2" name="TextBox 1"/>
        <cdr:cNvSpPr txBox="1"/>
      </cdr:nvSpPr>
      <cdr:spPr>
        <a:xfrm xmlns:a="http://schemas.openxmlformats.org/drawingml/2006/main">
          <a:off x="9074331" y="7924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LOS 0-30 Days up 42%</a:t>
          </a:r>
          <a:endParaRPr lang="en-US" sz="1800" dirty="0"/>
        </a:p>
      </cdr:txBody>
    </cdr:sp>
  </cdr:relSizeAnchor>
  <cdr:relSizeAnchor xmlns:cdr="http://schemas.openxmlformats.org/drawingml/2006/chartDrawing">
    <cdr:from>
      <cdr:x>0.90643</cdr:x>
      <cdr:y>0.16381</cdr:y>
    </cdr:from>
    <cdr:to>
      <cdr:x>0.94929</cdr:x>
      <cdr:y>0.28571</cdr:y>
    </cdr:to>
    <cdr:cxnSp macro="">
      <cdr:nvCxnSpPr>
        <cdr:cNvPr id="4" name="Straight Arrow Connector 3"/>
        <cdr:cNvCxnSpPr/>
      </cdr:nvCxnSpPr>
      <cdr:spPr>
        <a:xfrm xmlns:a="http://schemas.openxmlformats.org/drawingml/2006/main">
          <a:off x="11051177" y="1123406"/>
          <a:ext cx="522514" cy="83602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0.725</cdr:x>
      <cdr:y>0.73651</cdr:y>
    </cdr:from>
    <cdr:to>
      <cdr:x>0.8</cdr:x>
      <cdr:y>0.86984</cdr:y>
    </cdr:to>
    <cdr:sp macro="" textlink="">
      <cdr:nvSpPr>
        <cdr:cNvPr id="7" name="TextBox 6"/>
        <cdr:cNvSpPr txBox="1"/>
      </cdr:nvSpPr>
      <cdr:spPr>
        <a:xfrm xmlns:a="http://schemas.openxmlformats.org/drawingml/2006/main">
          <a:off x="8839200" y="505097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LOS +30 Days up 103%</a:t>
          </a:r>
          <a:endParaRPr lang="en-US" sz="1800" dirty="0"/>
        </a:p>
      </cdr:txBody>
    </cdr:sp>
  </cdr:relSizeAnchor>
  <cdr:relSizeAnchor xmlns:cdr="http://schemas.openxmlformats.org/drawingml/2006/chartDrawing">
    <cdr:from>
      <cdr:x>0.88786</cdr:x>
      <cdr:y>0.58667</cdr:y>
    </cdr:from>
    <cdr:to>
      <cdr:x>0.94071</cdr:x>
      <cdr:y>0.74159</cdr:y>
    </cdr:to>
    <cdr:cxnSp macro="">
      <cdr:nvCxnSpPr>
        <cdr:cNvPr id="9" name="Straight Arrow Connector 8"/>
        <cdr:cNvCxnSpPr/>
      </cdr:nvCxnSpPr>
      <cdr:spPr>
        <a:xfrm xmlns:a="http://schemas.openxmlformats.org/drawingml/2006/main" flipV="1">
          <a:off x="10824754" y="4023360"/>
          <a:ext cx="644435" cy="106244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0.82</cdr:x>
      <cdr:y>0.43683</cdr:y>
    </cdr:from>
    <cdr:to>
      <cdr:x>0.895</cdr:x>
      <cdr:y>0.57016</cdr:y>
    </cdr:to>
    <cdr:sp macro="" textlink="">
      <cdr:nvSpPr>
        <cdr:cNvPr id="2" name="TextBox 1"/>
        <cdr:cNvSpPr txBox="1"/>
      </cdr:nvSpPr>
      <cdr:spPr>
        <a:xfrm xmlns:a="http://schemas.openxmlformats.org/drawingml/2006/main">
          <a:off x="9997440" y="299574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28%</a:t>
          </a:r>
          <a:endParaRPr lang="en-US" sz="1800" dirty="0"/>
        </a:p>
      </cdr:txBody>
    </cdr:sp>
  </cdr:relSizeAnchor>
  <cdr:relSizeAnchor xmlns:cdr="http://schemas.openxmlformats.org/drawingml/2006/chartDrawing">
    <cdr:from>
      <cdr:x>0.87714</cdr:x>
      <cdr:y>0.27429</cdr:y>
    </cdr:from>
    <cdr:to>
      <cdr:x>0.94214</cdr:x>
      <cdr:y>0.43683</cdr:y>
    </cdr:to>
    <cdr:cxnSp macro="">
      <cdr:nvCxnSpPr>
        <cdr:cNvPr id="4" name="Straight Arrow Connector 3"/>
        <cdr:cNvCxnSpPr/>
      </cdr:nvCxnSpPr>
      <cdr:spPr>
        <a:xfrm xmlns:a="http://schemas.openxmlformats.org/drawingml/2006/main" flipV="1">
          <a:off x="10694126" y="1881051"/>
          <a:ext cx="792480" cy="111469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7.xml><?xml version="1.0" encoding="utf-8"?>
<c:userShapes xmlns:c="http://schemas.openxmlformats.org/drawingml/2006/chart">
  <cdr:relSizeAnchor xmlns:cdr="http://schemas.openxmlformats.org/drawingml/2006/chartDrawing">
    <cdr:from>
      <cdr:x>0.56143</cdr:x>
      <cdr:y>0.1219</cdr:y>
    </cdr:from>
    <cdr:to>
      <cdr:x>0.63643</cdr:x>
      <cdr:y>0.25524</cdr:y>
    </cdr:to>
    <cdr:sp macro="" textlink="">
      <cdr:nvSpPr>
        <cdr:cNvPr id="2" name="TextBox 1"/>
        <cdr:cNvSpPr txBox="1"/>
      </cdr:nvSpPr>
      <cdr:spPr>
        <a:xfrm xmlns:a="http://schemas.openxmlformats.org/drawingml/2006/main">
          <a:off x="6844937" y="83602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of Inmates Serving 30+ Days up 193%</a:t>
          </a:r>
          <a:endParaRPr lang="en-US" sz="1800" dirty="0"/>
        </a:p>
      </cdr:txBody>
    </cdr:sp>
  </cdr:relSizeAnchor>
  <cdr:relSizeAnchor xmlns:cdr="http://schemas.openxmlformats.org/drawingml/2006/chartDrawing">
    <cdr:from>
      <cdr:x>0.87143</cdr:x>
      <cdr:y>0.16635</cdr:y>
    </cdr:from>
    <cdr:to>
      <cdr:x>0.94</cdr:x>
      <cdr:y>0.31746</cdr:y>
    </cdr:to>
    <cdr:cxnSp macro="">
      <cdr:nvCxnSpPr>
        <cdr:cNvPr id="4" name="Straight Arrow Connector 3"/>
        <cdr:cNvCxnSpPr/>
      </cdr:nvCxnSpPr>
      <cdr:spPr>
        <a:xfrm xmlns:a="http://schemas.openxmlformats.org/drawingml/2006/main">
          <a:off x="10624457" y="1140823"/>
          <a:ext cx="836023" cy="103632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0.135</cdr:x>
      <cdr:y>0.12825</cdr:y>
    </cdr:from>
    <cdr:to>
      <cdr:x>0.21</cdr:x>
      <cdr:y>0.26159</cdr:y>
    </cdr:to>
    <cdr:sp macro="" textlink="">
      <cdr:nvSpPr>
        <cdr:cNvPr id="2" name="TextBox 1"/>
        <cdr:cNvSpPr txBox="1"/>
      </cdr:nvSpPr>
      <cdr:spPr>
        <a:xfrm xmlns:a="http://schemas.openxmlformats.org/drawingml/2006/main">
          <a:off x="1645920" y="87956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Albemarle up 9%</a:t>
          </a:r>
          <a:endParaRPr lang="en-US" sz="1800" dirty="0"/>
        </a:p>
      </cdr:txBody>
    </cdr:sp>
  </cdr:relSizeAnchor>
  <cdr:relSizeAnchor xmlns:cdr="http://schemas.openxmlformats.org/drawingml/2006/chartDrawing">
    <cdr:from>
      <cdr:x>0.425</cdr:x>
      <cdr:y>0.12825</cdr:y>
    </cdr:from>
    <cdr:to>
      <cdr:x>0.5</cdr:x>
      <cdr:y>0.26159</cdr:y>
    </cdr:to>
    <cdr:sp macro="" textlink="">
      <cdr:nvSpPr>
        <cdr:cNvPr id="3" name="TextBox 2"/>
        <cdr:cNvSpPr txBox="1"/>
      </cdr:nvSpPr>
      <cdr:spPr>
        <a:xfrm xmlns:a="http://schemas.openxmlformats.org/drawingml/2006/main">
          <a:off x="5181600" y="87956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Charlottesville down 25%</a:t>
          </a:r>
          <a:endParaRPr lang="en-US" sz="1800" dirty="0"/>
        </a:p>
      </cdr:txBody>
    </cdr:sp>
  </cdr:relSizeAnchor>
  <cdr:relSizeAnchor xmlns:cdr="http://schemas.openxmlformats.org/drawingml/2006/chartDrawing">
    <cdr:from>
      <cdr:x>0.75</cdr:x>
      <cdr:y>0.14222</cdr:y>
    </cdr:from>
    <cdr:to>
      <cdr:x>0.825</cdr:x>
      <cdr:y>0.27556</cdr:y>
    </cdr:to>
    <cdr:sp macro="" textlink="">
      <cdr:nvSpPr>
        <cdr:cNvPr id="4" name="TextBox 3"/>
        <cdr:cNvSpPr txBox="1"/>
      </cdr:nvSpPr>
      <cdr:spPr>
        <a:xfrm xmlns:a="http://schemas.openxmlformats.org/drawingml/2006/main">
          <a:off x="9144000" y="97536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0.74858</cdr:x>
      <cdr:y>0.12825</cdr:y>
    </cdr:from>
    <cdr:to>
      <cdr:x>0.82358</cdr:x>
      <cdr:y>0.26159</cdr:y>
    </cdr:to>
    <cdr:sp macro="" textlink="">
      <cdr:nvSpPr>
        <cdr:cNvPr id="5" name="TextBox 4"/>
        <cdr:cNvSpPr txBox="1"/>
      </cdr:nvSpPr>
      <cdr:spPr>
        <a:xfrm xmlns:a="http://schemas.openxmlformats.org/drawingml/2006/main">
          <a:off x="9126635" y="879543"/>
          <a:ext cx="914400" cy="9144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Nelson up 108%</a:t>
          </a:r>
          <a:endParaRPr lang="en-US" sz="1800" dirty="0"/>
        </a:p>
      </cdr:txBody>
    </cdr:sp>
  </cdr:relSizeAnchor>
</c:userShapes>
</file>

<file path=ppt/drawings/drawing3.xml><?xml version="1.0" encoding="utf-8"?>
<c:userShapes xmlns:c="http://schemas.openxmlformats.org/drawingml/2006/chart">
  <cdr:relSizeAnchor xmlns:cdr="http://schemas.openxmlformats.org/drawingml/2006/chartDrawing">
    <cdr:from>
      <cdr:x>0.73857</cdr:x>
      <cdr:y>0.10159</cdr:y>
    </cdr:from>
    <cdr:to>
      <cdr:x>0.81357</cdr:x>
      <cdr:y>0.23492</cdr:y>
    </cdr:to>
    <cdr:sp macro="" textlink="">
      <cdr:nvSpPr>
        <cdr:cNvPr id="2" name="TextBox 1"/>
        <cdr:cNvSpPr txBox="1"/>
      </cdr:nvSpPr>
      <cdr:spPr>
        <a:xfrm xmlns:a="http://schemas.openxmlformats.org/drawingml/2006/main">
          <a:off x="9004663" y="69668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intakes up 63%</a:t>
          </a:r>
          <a:endParaRPr lang="en-US" sz="1800" dirty="0"/>
        </a:p>
      </cdr:txBody>
    </cdr:sp>
  </cdr:relSizeAnchor>
  <cdr:relSizeAnchor xmlns:cdr="http://schemas.openxmlformats.org/drawingml/2006/chartDrawing">
    <cdr:from>
      <cdr:x>0.89571</cdr:x>
      <cdr:y>0.14984</cdr:y>
    </cdr:from>
    <cdr:to>
      <cdr:x>0.94714</cdr:x>
      <cdr:y>0.26413</cdr:y>
    </cdr:to>
    <cdr:cxnSp macro="">
      <cdr:nvCxnSpPr>
        <cdr:cNvPr id="4" name="Straight Arrow Connector 3"/>
        <cdr:cNvCxnSpPr/>
      </cdr:nvCxnSpPr>
      <cdr:spPr>
        <a:xfrm xmlns:a="http://schemas.openxmlformats.org/drawingml/2006/main">
          <a:off x="10920549" y="1027611"/>
          <a:ext cx="627017" cy="78377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0.74837</cdr:x>
      <cdr:y>0.59275</cdr:y>
    </cdr:from>
    <cdr:to>
      <cdr:x>0.82337</cdr:x>
      <cdr:y>0.72609</cdr:y>
    </cdr:to>
    <cdr:sp macro="" textlink="">
      <cdr:nvSpPr>
        <cdr:cNvPr id="6" name="TextBox 5"/>
        <cdr:cNvSpPr txBox="1"/>
      </cdr:nvSpPr>
      <cdr:spPr>
        <a:xfrm xmlns:a="http://schemas.openxmlformats.org/drawingml/2006/main">
          <a:off x="9124121" y="406510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intakes up 13%</a:t>
          </a:r>
          <a:endParaRPr lang="en-US" sz="1800" dirty="0"/>
        </a:p>
      </cdr:txBody>
    </cdr:sp>
  </cdr:relSizeAnchor>
  <cdr:relSizeAnchor xmlns:cdr="http://schemas.openxmlformats.org/drawingml/2006/chartDrawing">
    <cdr:from>
      <cdr:x>0.9</cdr:x>
      <cdr:y>0.64058</cdr:y>
    </cdr:from>
    <cdr:to>
      <cdr:x>0.94402</cdr:x>
      <cdr:y>0.74493</cdr:y>
    </cdr:to>
    <cdr:cxnSp macro="">
      <cdr:nvCxnSpPr>
        <cdr:cNvPr id="8" name="Straight Arrow Connector 7"/>
        <cdr:cNvCxnSpPr/>
      </cdr:nvCxnSpPr>
      <cdr:spPr>
        <a:xfrm xmlns:a="http://schemas.openxmlformats.org/drawingml/2006/main">
          <a:off x="10972800" y="4393096"/>
          <a:ext cx="536713" cy="71561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0.09643</cdr:x>
      <cdr:y>0.18413</cdr:y>
    </cdr:from>
    <cdr:to>
      <cdr:x>0.17143</cdr:x>
      <cdr:y>0.31746</cdr:y>
    </cdr:to>
    <cdr:sp macro="" textlink="">
      <cdr:nvSpPr>
        <cdr:cNvPr id="2" name="TextBox 1"/>
        <cdr:cNvSpPr txBox="1"/>
      </cdr:nvSpPr>
      <cdr:spPr>
        <a:xfrm xmlns:a="http://schemas.openxmlformats.org/drawingml/2006/main">
          <a:off x="1175658" y="12627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a:t>
          </a:r>
          <a:endParaRPr lang="en-US" sz="1800" dirty="0"/>
        </a:p>
      </cdr:txBody>
    </cdr:sp>
  </cdr:relSizeAnchor>
  <cdr:relSizeAnchor xmlns:cdr="http://schemas.openxmlformats.org/drawingml/2006/chartDrawing">
    <cdr:from>
      <cdr:x>0.27714</cdr:x>
      <cdr:y>0.18413</cdr:y>
    </cdr:from>
    <cdr:to>
      <cdr:x>0.35214</cdr:x>
      <cdr:y>0.31746</cdr:y>
    </cdr:to>
    <cdr:sp macro="" textlink="">
      <cdr:nvSpPr>
        <cdr:cNvPr id="3" name="TextBox 2"/>
        <cdr:cNvSpPr txBox="1"/>
      </cdr:nvSpPr>
      <cdr:spPr>
        <a:xfrm xmlns:a="http://schemas.openxmlformats.org/drawingml/2006/main">
          <a:off x="3378925" y="126274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36%</a:t>
          </a:r>
          <a:endParaRPr lang="en-US" sz="1800" dirty="0"/>
        </a:p>
      </cdr:txBody>
    </cdr:sp>
  </cdr:relSizeAnchor>
  <cdr:relSizeAnchor xmlns:cdr="http://schemas.openxmlformats.org/drawingml/2006/chartDrawing">
    <cdr:from>
      <cdr:x>0.47214</cdr:x>
      <cdr:y>0.18286</cdr:y>
    </cdr:from>
    <cdr:to>
      <cdr:x>0.54714</cdr:x>
      <cdr:y>0.31619</cdr:y>
    </cdr:to>
    <cdr:sp macro="" textlink="">
      <cdr:nvSpPr>
        <cdr:cNvPr id="4" name="TextBox 3"/>
        <cdr:cNvSpPr txBox="1"/>
      </cdr:nvSpPr>
      <cdr:spPr>
        <a:xfrm xmlns:a="http://schemas.openxmlformats.org/drawingml/2006/main">
          <a:off x="5756366" y="12540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102%</a:t>
          </a:r>
          <a:endParaRPr lang="en-US" sz="1800" dirty="0"/>
        </a:p>
      </cdr:txBody>
    </cdr:sp>
  </cdr:relSizeAnchor>
  <cdr:relSizeAnchor xmlns:cdr="http://schemas.openxmlformats.org/drawingml/2006/chartDrawing">
    <cdr:from>
      <cdr:x>0.67071</cdr:x>
      <cdr:y>0.1854</cdr:y>
    </cdr:from>
    <cdr:to>
      <cdr:x>0.74571</cdr:x>
      <cdr:y>0.31873</cdr:y>
    </cdr:to>
    <cdr:sp macro="" textlink="">
      <cdr:nvSpPr>
        <cdr:cNvPr id="5" name="TextBox 4"/>
        <cdr:cNvSpPr txBox="1"/>
      </cdr:nvSpPr>
      <cdr:spPr>
        <a:xfrm xmlns:a="http://schemas.openxmlformats.org/drawingml/2006/main">
          <a:off x="8177348" y="12714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40%</a:t>
          </a:r>
          <a:endParaRPr lang="en-US" sz="1800" dirty="0"/>
        </a:p>
      </cdr:txBody>
    </cdr:sp>
  </cdr:relSizeAnchor>
  <cdr:relSizeAnchor xmlns:cdr="http://schemas.openxmlformats.org/drawingml/2006/chartDrawing">
    <cdr:from>
      <cdr:x>0.85286</cdr:x>
      <cdr:y>0.18413</cdr:y>
    </cdr:from>
    <cdr:to>
      <cdr:x>0.92786</cdr:x>
      <cdr:y>0.31746</cdr:y>
    </cdr:to>
    <cdr:sp macro="" textlink="">
      <cdr:nvSpPr>
        <cdr:cNvPr id="6" name="TextBox 5"/>
        <cdr:cNvSpPr txBox="1"/>
      </cdr:nvSpPr>
      <cdr:spPr>
        <a:xfrm xmlns:a="http://schemas.openxmlformats.org/drawingml/2006/main">
          <a:off x="10398034" y="12627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86%</a:t>
          </a:r>
          <a:endParaRPr lang="en-US" sz="1800" dirty="0"/>
        </a:p>
      </cdr:txBody>
    </cdr:sp>
  </cdr:relSizeAnchor>
</c:userShapes>
</file>

<file path=ppt/drawings/drawing5.xml><?xml version="1.0" encoding="utf-8"?>
<c:userShapes xmlns:c="http://schemas.openxmlformats.org/drawingml/2006/chart">
  <cdr:relSizeAnchor xmlns:cdr="http://schemas.openxmlformats.org/drawingml/2006/chartDrawing">
    <cdr:from>
      <cdr:x>0.83429</cdr:x>
      <cdr:y>0.10921</cdr:y>
    </cdr:from>
    <cdr:to>
      <cdr:x>0.90929</cdr:x>
      <cdr:y>0.24254</cdr:y>
    </cdr:to>
    <cdr:sp macro="" textlink="">
      <cdr:nvSpPr>
        <cdr:cNvPr id="2" name="TextBox 1"/>
        <cdr:cNvSpPr txBox="1"/>
      </cdr:nvSpPr>
      <cdr:spPr>
        <a:xfrm xmlns:a="http://schemas.openxmlformats.org/drawingml/2006/main">
          <a:off x="10171612" y="7489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4%</a:t>
          </a:r>
          <a:endParaRPr lang="en-US" sz="1800" dirty="0"/>
        </a:p>
      </cdr:txBody>
    </cdr:sp>
  </cdr:relSizeAnchor>
  <cdr:relSizeAnchor xmlns:cdr="http://schemas.openxmlformats.org/drawingml/2006/chartDrawing">
    <cdr:from>
      <cdr:x>0.87929</cdr:x>
      <cdr:y>0.15365</cdr:y>
    </cdr:from>
    <cdr:to>
      <cdr:x>0.94429</cdr:x>
      <cdr:y>0.30476</cdr:y>
    </cdr:to>
    <cdr:cxnSp macro="">
      <cdr:nvCxnSpPr>
        <cdr:cNvPr id="4" name="Straight Arrow Connector 3"/>
        <cdr:cNvCxnSpPr/>
      </cdr:nvCxnSpPr>
      <cdr:spPr>
        <a:xfrm xmlns:a="http://schemas.openxmlformats.org/drawingml/2006/main">
          <a:off x="10720251" y="1053737"/>
          <a:ext cx="792480" cy="103632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0.81286</cdr:x>
      <cdr:y>0.10286</cdr:y>
    </cdr:from>
    <cdr:to>
      <cdr:x>0.88786</cdr:x>
      <cdr:y>0.23619</cdr:y>
    </cdr:to>
    <cdr:sp macro="" textlink="">
      <cdr:nvSpPr>
        <cdr:cNvPr id="2" name="TextBox 1"/>
        <cdr:cNvSpPr txBox="1"/>
      </cdr:nvSpPr>
      <cdr:spPr>
        <a:xfrm xmlns:a="http://schemas.openxmlformats.org/drawingml/2006/main">
          <a:off x="9910354" y="70539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133%</a:t>
          </a:r>
          <a:endParaRPr lang="en-US" sz="1800" dirty="0"/>
        </a:p>
      </cdr:txBody>
    </cdr:sp>
  </cdr:relSizeAnchor>
  <cdr:relSizeAnchor xmlns:cdr="http://schemas.openxmlformats.org/drawingml/2006/chartDrawing">
    <cdr:from>
      <cdr:x>0.87714</cdr:x>
      <cdr:y>0.14476</cdr:y>
    </cdr:from>
    <cdr:to>
      <cdr:x>0.94214</cdr:x>
      <cdr:y>0.2527</cdr:y>
    </cdr:to>
    <cdr:cxnSp macro="">
      <cdr:nvCxnSpPr>
        <cdr:cNvPr id="4" name="Straight Arrow Connector 3"/>
        <cdr:cNvCxnSpPr/>
      </cdr:nvCxnSpPr>
      <cdr:spPr>
        <a:xfrm xmlns:a="http://schemas.openxmlformats.org/drawingml/2006/main">
          <a:off x="10694126" y="992777"/>
          <a:ext cx="792480" cy="74022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0.69714</cdr:x>
      <cdr:y>0.10667</cdr:y>
    </cdr:from>
    <cdr:to>
      <cdr:x>0.77214</cdr:x>
      <cdr:y>0.24</cdr:y>
    </cdr:to>
    <cdr:sp macro="" textlink="">
      <cdr:nvSpPr>
        <cdr:cNvPr id="2" name="TextBox 1"/>
        <cdr:cNvSpPr txBox="1"/>
      </cdr:nvSpPr>
      <cdr:spPr>
        <a:xfrm xmlns:a="http://schemas.openxmlformats.org/drawingml/2006/main">
          <a:off x="8499566" y="73152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Bookings up 352%</a:t>
          </a:r>
          <a:endParaRPr lang="en-US" sz="1800" dirty="0"/>
        </a:p>
      </cdr:txBody>
    </cdr:sp>
  </cdr:relSizeAnchor>
  <cdr:relSizeAnchor xmlns:cdr="http://schemas.openxmlformats.org/drawingml/2006/chartDrawing">
    <cdr:from>
      <cdr:x>0.88357</cdr:x>
      <cdr:y>0.14984</cdr:y>
    </cdr:from>
    <cdr:to>
      <cdr:x>0.94286</cdr:x>
      <cdr:y>0.26286</cdr:y>
    </cdr:to>
    <cdr:cxnSp macro="">
      <cdr:nvCxnSpPr>
        <cdr:cNvPr id="4" name="Straight Arrow Connector 3"/>
        <cdr:cNvCxnSpPr/>
      </cdr:nvCxnSpPr>
      <cdr:spPr>
        <a:xfrm xmlns:a="http://schemas.openxmlformats.org/drawingml/2006/main">
          <a:off x="10772503" y="1027611"/>
          <a:ext cx="722811" cy="77506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0.66143</cdr:x>
      <cdr:y>0.63492</cdr:y>
    </cdr:from>
    <cdr:to>
      <cdr:x>0.73643</cdr:x>
      <cdr:y>0.76825</cdr:y>
    </cdr:to>
    <cdr:sp macro="" textlink="">
      <cdr:nvSpPr>
        <cdr:cNvPr id="6" name="TextBox 5"/>
        <cdr:cNvSpPr txBox="1"/>
      </cdr:nvSpPr>
      <cdr:spPr>
        <a:xfrm xmlns:a="http://schemas.openxmlformats.org/drawingml/2006/main">
          <a:off x="8064138" y="435428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 Bookings up 34%</a:t>
          </a:r>
          <a:endParaRPr lang="en-US" sz="1800" dirty="0"/>
        </a:p>
      </cdr:txBody>
    </cdr:sp>
  </cdr:relSizeAnchor>
  <cdr:relSizeAnchor xmlns:cdr="http://schemas.openxmlformats.org/drawingml/2006/chartDrawing">
    <cdr:from>
      <cdr:x>0.88714</cdr:x>
      <cdr:y>0.40127</cdr:y>
    </cdr:from>
    <cdr:to>
      <cdr:x>0.94143</cdr:x>
      <cdr:y>0.63746</cdr:y>
    </cdr:to>
    <cdr:cxnSp macro="">
      <cdr:nvCxnSpPr>
        <cdr:cNvPr id="8" name="Straight Arrow Connector 7"/>
        <cdr:cNvCxnSpPr/>
      </cdr:nvCxnSpPr>
      <cdr:spPr>
        <a:xfrm xmlns:a="http://schemas.openxmlformats.org/drawingml/2006/main" flipV="1">
          <a:off x="10816046" y="2751909"/>
          <a:ext cx="661851" cy="161979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0.87857</cdr:x>
      <cdr:y>0.10032</cdr:y>
    </cdr:from>
    <cdr:to>
      <cdr:x>0.95357</cdr:x>
      <cdr:y>0.23365</cdr:y>
    </cdr:to>
    <cdr:sp macro="" textlink="">
      <cdr:nvSpPr>
        <cdr:cNvPr id="2" name="TextBox 1"/>
        <cdr:cNvSpPr txBox="1"/>
      </cdr:nvSpPr>
      <cdr:spPr>
        <a:xfrm xmlns:a="http://schemas.openxmlformats.org/drawingml/2006/main">
          <a:off x="10711542" y="6879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47%</a:t>
          </a:r>
          <a:endParaRPr lang="en-US" sz="1800" dirty="0"/>
        </a:p>
      </cdr:txBody>
    </cdr:sp>
  </cdr:relSizeAnchor>
</c:userShapes>
</file>

<file path=ppt/drawings/drawing9.xml><?xml version="1.0" encoding="utf-8"?>
<c:userShapes xmlns:c="http://schemas.openxmlformats.org/drawingml/2006/chart">
  <cdr:relSizeAnchor xmlns:cdr="http://schemas.openxmlformats.org/drawingml/2006/chartDrawing">
    <cdr:from>
      <cdr:x>0.91929</cdr:x>
      <cdr:y>0.06984</cdr:y>
    </cdr:from>
    <cdr:to>
      <cdr:x>0.99429</cdr:x>
      <cdr:y>0.20317</cdr:y>
    </cdr:to>
    <cdr:sp macro="" textlink="">
      <cdr:nvSpPr>
        <cdr:cNvPr id="2" name="TextBox 1"/>
        <cdr:cNvSpPr txBox="1"/>
      </cdr:nvSpPr>
      <cdr:spPr>
        <a:xfrm xmlns:a="http://schemas.openxmlformats.org/drawingml/2006/main">
          <a:off x="11207931" y="47897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05822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90531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5440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31552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FFDA77-5CFF-4D72-A77F-ACB8514FEC03}"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67804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FDA77-5CFF-4D72-A77F-ACB8514FEC03}"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73781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FDA77-5CFF-4D72-A77F-ACB8514FEC03}" type="datetimeFigureOut">
              <a:rPr lang="en-US" smtClean="0"/>
              <a:t>6/28/2022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17162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FFDA77-5CFF-4D72-A77F-ACB8514FEC03}" type="datetimeFigureOut">
              <a:rPr lang="en-US" smtClean="0"/>
              <a:t>6/28/2022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12947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DA77-5CFF-4D72-A77F-ACB8514FEC03}" type="datetimeFigureOut">
              <a:rPr lang="en-US" smtClean="0"/>
              <a:t>6/28/2022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85175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1447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6524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FDA77-5CFF-4D72-A77F-ACB8514FEC03}" type="datetimeFigureOut">
              <a:rPr lang="en-US" smtClean="0"/>
              <a:t>6/28/2022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4FE72-6372-4489-A14A-C31228F5AA0F}" type="slidenum">
              <a:rPr lang="en-US" smtClean="0"/>
              <a:t>‹#›</a:t>
            </a:fld>
            <a:endParaRPr lang="en-US"/>
          </a:p>
        </p:txBody>
      </p:sp>
    </p:spTree>
    <p:extLst>
      <p:ext uri="{BB962C8B-B14F-4D97-AF65-F5344CB8AC3E}">
        <p14:creationId xmlns:p14="http://schemas.microsoft.com/office/powerpoint/2010/main" val="405363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266757"/>
          </a:xfrm>
        </p:spPr>
        <p:txBody>
          <a:bodyPr>
            <a:normAutofit fontScale="90000"/>
          </a:bodyPr>
          <a:lstStyle/>
          <a:p>
            <a:r>
              <a:rPr lang="en-US" dirty="0" smtClean="0"/>
              <a:t>Annual Report:</a:t>
            </a:r>
            <a:br>
              <a:rPr lang="en-US" dirty="0" smtClean="0"/>
            </a:br>
            <a:r>
              <a:rPr lang="en-US" dirty="0" smtClean="0"/>
              <a:t/>
            </a:r>
            <a:br>
              <a:rPr lang="en-US" dirty="0" smtClean="0"/>
            </a:br>
            <a:r>
              <a:rPr lang="en-US" dirty="0" smtClean="0"/>
              <a:t>Nelson County Utilization of the</a:t>
            </a:r>
            <a:br>
              <a:rPr lang="en-US" dirty="0" smtClean="0"/>
            </a:br>
            <a:r>
              <a:rPr lang="en-US" dirty="0" smtClean="0"/>
              <a:t>Albemarle-Charlottesville Regional Jail</a:t>
            </a:r>
            <a:endParaRPr lang="en-US" dirty="0"/>
          </a:p>
        </p:txBody>
      </p:sp>
      <p:sp>
        <p:nvSpPr>
          <p:cNvPr id="3" name="Subtitle 2"/>
          <p:cNvSpPr>
            <a:spLocks noGrp="1"/>
          </p:cNvSpPr>
          <p:nvPr>
            <p:ph type="subTitle" idx="1"/>
          </p:nvPr>
        </p:nvSpPr>
        <p:spPr>
          <a:xfrm>
            <a:off x="1524000" y="4789714"/>
            <a:ext cx="9144000" cy="1506582"/>
          </a:xfrm>
        </p:spPr>
        <p:txBody>
          <a:bodyPr>
            <a:normAutofit/>
          </a:bodyPr>
          <a:lstStyle/>
          <a:p>
            <a:r>
              <a:rPr lang="en-US" dirty="0" smtClean="0"/>
              <a:t>2011-2021</a:t>
            </a:r>
          </a:p>
          <a:p>
            <a:r>
              <a:rPr lang="en-US" dirty="0" smtClean="0"/>
              <a:t>Criminal Justice Planner</a:t>
            </a:r>
          </a:p>
          <a:p>
            <a:r>
              <a:rPr lang="en-US" dirty="0" smtClean="0"/>
              <a:t>Jefferson Area Community Criminal Justice Board</a:t>
            </a:r>
            <a:endParaRPr lang="en-US" dirty="0"/>
          </a:p>
        </p:txBody>
      </p:sp>
    </p:spTree>
    <p:extLst>
      <p:ext uri="{BB962C8B-B14F-4D97-AF65-F5344CB8AC3E}">
        <p14:creationId xmlns:p14="http://schemas.microsoft.com/office/powerpoint/2010/main" val="19982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0215267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7588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Weekenders</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The legacy Pistol system at ACRJ counted a weekender as a single intake, no matter how many weekends they served. The current New World system, brought on line in December 2017, counts each weekend as a separate intake.</a:t>
            </a:r>
          </a:p>
          <a:p>
            <a:r>
              <a:rPr lang="en-US" dirty="0" smtClean="0"/>
              <a:t>The differences in these two approaches have been controlled for in the following analysis.</a:t>
            </a:r>
          </a:p>
          <a:p>
            <a:r>
              <a:rPr lang="en-US" dirty="0" smtClean="0"/>
              <a:t>Overall, weekenders averaged ~2.4% of all Nelson County intake volume at ACRJ from 2011 to 2021. </a:t>
            </a:r>
          </a:p>
          <a:p>
            <a:r>
              <a:rPr lang="en-US" dirty="0"/>
              <a:t>W</a:t>
            </a:r>
            <a:r>
              <a:rPr lang="en-US" dirty="0" smtClean="0"/>
              <a:t>eekend sentences increased in Nelson County during the pandemic years of 2020 and 2021.</a:t>
            </a:r>
          </a:p>
          <a:p>
            <a:endParaRPr lang="en-US" dirty="0"/>
          </a:p>
          <a:p>
            <a:pPr marL="0" indent="0">
              <a:buNone/>
            </a:pPr>
            <a:endParaRPr lang="en-US" dirty="0"/>
          </a:p>
        </p:txBody>
      </p:sp>
    </p:spTree>
    <p:extLst>
      <p:ext uri="{BB962C8B-B14F-4D97-AF65-F5344CB8AC3E}">
        <p14:creationId xmlns:p14="http://schemas.microsoft.com/office/powerpoint/2010/main" val="461514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63002686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8158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a:t>
            </a:r>
            <a:endParaRPr lang="en-US"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An inmate’s “intake” may be associated with one or more “bookings” (charges).  While intake volume is the most accurate measure of the </a:t>
            </a:r>
            <a:r>
              <a:rPr lang="en-US" u="sng" dirty="0" smtClean="0"/>
              <a:t>number</a:t>
            </a:r>
            <a:r>
              <a:rPr lang="en-US" dirty="0" smtClean="0"/>
              <a:t> of individuals entering ACRJ, booking volume helps identify the </a:t>
            </a:r>
            <a:r>
              <a:rPr lang="en-US" u="sng" dirty="0" smtClean="0"/>
              <a:t>types</a:t>
            </a:r>
            <a:r>
              <a:rPr lang="en-US" dirty="0" smtClean="0"/>
              <a:t> of charges lodged against them. </a:t>
            </a:r>
          </a:p>
          <a:p>
            <a:r>
              <a:rPr lang="en-US" dirty="0" smtClean="0"/>
              <a:t>From 2011 to 2021, Nelson County booking volume increased </a:t>
            </a:r>
            <a:r>
              <a:rPr lang="en-US" u="sng" dirty="0" smtClean="0"/>
              <a:t>133%</a:t>
            </a:r>
            <a:r>
              <a:rPr lang="en-US" dirty="0" smtClean="0"/>
              <a:t>, more than twice the 51% increase in intake volume.</a:t>
            </a:r>
          </a:p>
          <a:p>
            <a:r>
              <a:rPr lang="en-US" dirty="0" smtClean="0"/>
              <a:t>Booking volume increased at a greater rate than did intake volume because Nelson inmates were taken into ACRJ on more charges per intake event in 2021 than in 2011 (up from 1.6 charges/intake in 2011 to 2.7 in 2021).  </a:t>
            </a:r>
          </a:p>
          <a:p>
            <a:r>
              <a:rPr lang="en-US" dirty="0" smtClean="0"/>
              <a:t>Nearly all of the increase in booking volume occurred from 2016 to 2019.</a:t>
            </a:r>
          </a:p>
          <a:p>
            <a:r>
              <a:rPr lang="en-US" dirty="0" smtClean="0"/>
              <a:t>Most of the increase was associated with felony bookings (up 352%), as compared to a 34% increase in misdemeanor bookings.</a:t>
            </a:r>
          </a:p>
          <a:p>
            <a:r>
              <a:rPr lang="en-US" dirty="0" smtClean="0"/>
              <a:t>Nelson experienced significant decreases in booking volume during the two pandemic years of 2020 and 2021</a:t>
            </a:r>
            <a:r>
              <a:rPr lang="en-US" dirty="0"/>
              <a:t> </a:t>
            </a:r>
            <a:r>
              <a:rPr lang="en-US" dirty="0" smtClean="0"/>
              <a:t>(dropping from 1,091 in 2019 to 762 in 2021).</a:t>
            </a:r>
          </a:p>
        </p:txBody>
      </p:sp>
    </p:spTree>
    <p:extLst>
      <p:ext uri="{BB962C8B-B14F-4D97-AF65-F5344CB8AC3E}">
        <p14:creationId xmlns:p14="http://schemas.microsoft.com/office/powerpoint/2010/main" val="3593644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09085417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369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28770076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6124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1162750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5297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The Impact of the COVID-19 Pandemic</a:t>
            </a:r>
            <a:endParaRPr lang="en-US"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In the two years preceding the pandemic (2018-19), Nelson’s quarterly booking volume averaged 268 bookings.</a:t>
            </a:r>
          </a:p>
          <a:p>
            <a:r>
              <a:rPr lang="en-US" dirty="0" smtClean="0"/>
              <a:t>With the onset of the pandemic, bookings during the third quarter of 2020 fell to 177, and averaged 195 from Q2 of 2020 through Q4 of 2021.</a:t>
            </a:r>
          </a:p>
          <a:p>
            <a:r>
              <a:rPr lang="en-US" dirty="0" smtClean="0"/>
              <a:t>Following the easing of COVID restrictions in the summer and fall of 2020, Nelson booking volume remained suppressed.</a:t>
            </a:r>
          </a:p>
          <a:p>
            <a:r>
              <a:rPr lang="en-US" dirty="0" smtClean="0"/>
              <a:t>Both felony and misdemeanor booking volume fell during the COVID era, with felonies making a partial rebound beginning in Q4 of 2020. Misdemeanor booking volume remained suppressed through Q4 of 2021.</a:t>
            </a:r>
          </a:p>
        </p:txBody>
      </p:sp>
    </p:spTree>
    <p:extLst>
      <p:ext uri="{BB962C8B-B14F-4D97-AF65-F5344CB8AC3E}">
        <p14:creationId xmlns:p14="http://schemas.microsoft.com/office/powerpoint/2010/main" val="382190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88212294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5564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18039426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5727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825625"/>
            <a:ext cx="10515600" cy="4827724"/>
          </a:xfrm>
        </p:spPr>
        <p:txBody>
          <a:bodyPr>
            <a:normAutofit fontScale="85000" lnSpcReduction="10000"/>
          </a:bodyPr>
          <a:lstStyle/>
          <a:p>
            <a:r>
              <a:rPr lang="en-US" dirty="0" smtClean="0"/>
              <a:t>This is the third in a series of annual reports generated by the Criminal Justice Planner, documenting trends among various key metrics associated with Nelson County inmates at the Albemarle-Charlottesville Regional Jail (ACRJ).</a:t>
            </a:r>
          </a:p>
          <a:p>
            <a:r>
              <a:rPr lang="en-US" dirty="0" smtClean="0"/>
              <a:t>These key metrics include the number of inmates entering and leaving the jail, their charges, their race, gender and age, and their length of stay. The report shows how these metrics have impacted the total number of bed days expended by Nelson County at ACRJ from 2011 to 2021.</a:t>
            </a:r>
          </a:p>
          <a:p>
            <a:r>
              <a:rPr lang="en-US" dirty="0" smtClean="0"/>
              <a:t>This analysis also assesses the impact of the COVID-19 pandemic years (2020 and 2021) on longer-term trends Nelson County jail utilization by comparing them to the two most recent pre-pandemic years (2018 and 2019).</a:t>
            </a:r>
          </a:p>
          <a:p>
            <a:r>
              <a:rPr lang="en-US" dirty="0" smtClean="0"/>
              <a:t>All data was extracted from the ACRJ operational management system.</a:t>
            </a:r>
          </a:p>
          <a:p>
            <a:r>
              <a:rPr lang="en-US" dirty="0" smtClean="0"/>
              <a:t>A supplemental report will be issued in August 2022, documenting trends in reported crime within Nelson County, pending the publication of 2021 crime data by the Virginia State Police.</a:t>
            </a:r>
            <a:endParaRPr lang="en-US" dirty="0"/>
          </a:p>
        </p:txBody>
      </p:sp>
    </p:spTree>
    <p:extLst>
      <p:ext uri="{BB962C8B-B14F-4D97-AF65-F5344CB8AC3E}">
        <p14:creationId xmlns:p14="http://schemas.microsoft.com/office/powerpoint/2010/main" val="2567901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Bookings by Charge Type</a:t>
            </a:r>
            <a:endParaRPr lang="en-US" b="1" dirty="0">
              <a:solidFill>
                <a:srgbClr val="0070C0"/>
              </a:solidFill>
            </a:endParaRPr>
          </a:p>
        </p:txBody>
      </p:sp>
      <p:sp>
        <p:nvSpPr>
          <p:cNvPr id="3" name="Content Placeholder 2"/>
          <p:cNvSpPr>
            <a:spLocks noGrp="1"/>
          </p:cNvSpPr>
          <p:nvPr>
            <p:ph idx="1"/>
          </p:nvPr>
        </p:nvSpPr>
        <p:spPr>
          <a:xfrm>
            <a:off x="838200" y="1825625"/>
            <a:ext cx="10515600" cy="4618718"/>
          </a:xfrm>
        </p:spPr>
        <p:txBody>
          <a:bodyPr>
            <a:normAutofit fontScale="92500" lnSpcReduction="20000"/>
          </a:bodyPr>
          <a:lstStyle/>
          <a:p>
            <a:r>
              <a:rPr lang="en-US" dirty="0" smtClean="0"/>
              <a:t>The top Nelson County charge type by booking volume from 2011 to 2021 was observed in the category of narcotics offenses, followed by DWI, assault, and larceny.</a:t>
            </a:r>
          </a:p>
          <a:p>
            <a:r>
              <a:rPr lang="en-US" dirty="0" smtClean="0"/>
              <a:t>From 2011 to 2021, the fastest-growing charge type at booking was in the category of probation violation (up 610%), followed by narcotics (up 400%) and weapons offenses (up 308%).</a:t>
            </a:r>
          </a:p>
          <a:p>
            <a:r>
              <a:rPr lang="en-US" dirty="0"/>
              <a:t>S</a:t>
            </a:r>
            <a:r>
              <a:rPr lang="en-US" dirty="0" smtClean="0"/>
              <a:t>maller, but significant, increases were observed among larcenies, assaults, contempt of court and fraud, all of which rose by over 90%. Significant decreases were observed among alcohol offenses and operators’ license violations. </a:t>
            </a:r>
          </a:p>
          <a:p>
            <a:r>
              <a:rPr lang="en-US" dirty="0" smtClean="0"/>
              <a:t>Decreases were observed among eight of the top ten Nelson charge categories between 2018 and 2021, with all eight categories showing a decrease of 30% or greater. The only increases observed during the pandemic were in the categories of larceny (up 21%) and assault (up 10%)</a:t>
            </a:r>
          </a:p>
        </p:txBody>
      </p:sp>
    </p:spTree>
    <p:extLst>
      <p:ext uri="{BB962C8B-B14F-4D97-AF65-F5344CB8AC3E}">
        <p14:creationId xmlns:p14="http://schemas.microsoft.com/office/powerpoint/2010/main" val="3000651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55582454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7945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5802033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8501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49177412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5128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Probation Violation Bookings</a:t>
            </a:r>
            <a:endParaRPr lang="en-US" b="1" u="sng"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Nelson probation violation bookings, as a percentage of all Nelson bookings at ACRJ, increased </a:t>
            </a:r>
            <a:r>
              <a:rPr lang="en-US" u="sng" dirty="0" smtClean="0"/>
              <a:t>142%</a:t>
            </a:r>
            <a:r>
              <a:rPr lang="en-US" dirty="0" smtClean="0"/>
              <a:t> from 2011 to 2021, representing 6.82% of all booking volume in 2021. </a:t>
            </a:r>
          </a:p>
          <a:p>
            <a:r>
              <a:rPr lang="en-US" dirty="0" smtClean="0"/>
              <a:t>Felony probation violation bookings increased at a steeper rate than did misdemeanor probation violation bookings.</a:t>
            </a:r>
          </a:p>
          <a:p>
            <a:r>
              <a:rPr lang="en-US" dirty="0" smtClean="0"/>
              <a:t>Both felony and misdemeanor probation violation bookings were suppressed during the pandemic years of 2020 and 2021, compared to 2018-19, but remained well above the ten-year average.</a:t>
            </a:r>
          </a:p>
          <a:p>
            <a:endParaRPr lang="en-US" dirty="0"/>
          </a:p>
        </p:txBody>
      </p:sp>
    </p:spTree>
    <p:extLst>
      <p:ext uri="{BB962C8B-B14F-4D97-AF65-F5344CB8AC3E}">
        <p14:creationId xmlns:p14="http://schemas.microsoft.com/office/powerpoint/2010/main" val="2710861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6937736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084526" y="766354"/>
            <a:ext cx="1023037" cy="369332"/>
          </a:xfrm>
          <a:prstGeom prst="rect">
            <a:avLst/>
          </a:prstGeom>
          <a:noFill/>
        </p:spPr>
        <p:txBody>
          <a:bodyPr wrap="none" rtlCol="0">
            <a:spAutoFit/>
          </a:bodyPr>
          <a:lstStyle/>
          <a:p>
            <a:r>
              <a:rPr lang="en-US" dirty="0" smtClean="0"/>
              <a:t>Up 142%</a:t>
            </a:r>
            <a:endParaRPr lang="en-US" dirty="0"/>
          </a:p>
        </p:txBody>
      </p:sp>
      <p:cxnSp>
        <p:nvCxnSpPr>
          <p:cNvPr id="5" name="Straight Arrow Connector 4"/>
          <p:cNvCxnSpPr/>
          <p:nvPr/>
        </p:nvCxnSpPr>
        <p:spPr>
          <a:xfrm>
            <a:off x="10920549" y="1036320"/>
            <a:ext cx="557348" cy="531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6036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8655649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8383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Average Length of Stay (ALOS)</a:t>
            </a:r>
            <a:endParaRPr lang="en-US" b="1" dirty="0">
              <a:solidFill>
                <a:srgbClr val="0070C0"/>
              </a:solidFill>
            </a:endParaRPr>
          </a:p>
        </p:txBody>
      </p:sp>
      <p:sp>
        <p:nvSpPr>
          <p:cNvPr id="3" name="Content Placeholder 2"/>
          <p:cNvSpPr>
            <a:spLocks noGrp="1"/>
          </p:cNvSpPr>
          <p:nvPr>
            <p:ph idx="1"/>
          </p:nvPr>
        </p:nvSpPr>
        <p:spPr>
          <a:xfrm>
            <a:off x="838200" y="1576251"/>
            <a:ext cx="10515600" cy="5281749"/>
          </a:xfrm>
        </p:spPr>
        <p:txBody>
          <a:bodyPr>
            <a:normAutofit fontScale="77500" lnSpcReduction="20000"/>
          </a:bodyPr>
          <a:lstStyle/>
          <a:p>
            <a:r>
              <a:rPr lang="en-US" dirty="0" smtClean="0"/>
              <a:t>The average length stay for Nelson County inmates increased </a:t>
            </a:r>
            <a:r>
              <a:rPr lang="en-US" u="sng" dirty="0" smtClean="0"/>
              <a:t>65%</a:t>
            </a:r>
            <a:r>
              <a:rPr lang="en-US" dirty="0" smtClean="0"/>
              <a:t> from 2011 to 2021.</a:t>
            </a:r>
          </a:p>
          <a:p>
            <a:r>
              <a:rPr lang="en-US" dirty="0" smtClean="0"/>
              <a:t>Average length of stay was 85.3 days for Nelson inmates in 2021, compared to 43.3 days in 2011. </a:t>
            </a:r>
            <a:endParaRPr lang="en-US" dirty="0"/>
          </a:p>
          <a:p>
            <a:r>
              <a:rPr lang="en-US" dirty="0" smtClean="0"/>
              <a:t>Average length of stay fell consistently during the first half of the decade, before reversing course in 2018. Significant increases in ALOS were observed during both of the pandemic years of 2020 and 2021.</a:t>
            </a:r>
          </a:p>
          <a:p>
            <a:r>
              <a:rPr lang="en-US" dirty="0" smtClean="0"/>
              <a:t>Average length of stay dropped 27% </a:t>
            </a:r>
            <a:r>
              <a:rPr lang="en-US" dirty="0"/>
              <a:t>among Black inmates from </a:t>
            </a:r>
            <a:r>
              <a:rPr lang="en-US" dirty="0" smtClean="0"/>
              <a:t>2011 to 2021, while ALOS among White inmates increased 116%.  Black inmates served shorter average lengths of stay than did White inmates, beginning in 2017.  ALOS increased more significantly among White inmates that among Black inmates during the pandemic years of 2020 and 2021.</a:t>
            </a:r>
          </a:p>
          <a:p>
            <a:r>
              <a:rPr lang="en-US" dirty="0" smtClean="0"/>
              <a:t>Increases in average length of stay were nearly twice as steep for female inmates (up 132%) than for male inmates (up 69%) from 2011 to 2021, although males served longer average sentences than did females in every year studied except for 2020. Male ALOS increased during 2020 and 2021 to a greater extent than did ALOS for female inmates.</a:t>
            </a:r>
          </a:p>
          <a:p>
            <a:r>
              <a:rPr lang="en-US" dirty="0" smtClean="0"/>
              <a:t>The most significant increase in average length of stay was observed among the oldest inmate group (age 50+, up 213%). Significant increases were also found among 25-29 year olds (up 184%) and 30-40 year olds (up 65%).</a:t>
            </a:r>
          </a:p>
        </p:txBody>
      </p:sp>
    </p:spTree>
    <p:extLst>
      <p:ext uri="{BB962C8B-B14F-4D97-AF65-F5344CB8AC3E}">
        <p14:creationId xmlns:p14="http://schemas.microsoft.com/office/powerpoint/2010/main" val="393811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2578606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2585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393092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090263" y="687977"/>
            <a:ext cx="2871940" cy="369332"/>
          </a:xfrm>
          <a:prstGeom prst="rect">
            <a:avLst/>
          </a:prstGeom>
          <a:noFill/>
        </p:spPr>
        <p:txBody>
          <a:bodyPr wrap="none" rtlCol="0">
            <a:spAutoFit/>
          </a:bodyPr>
          <a:lstStyle/>
          <a:p>
            <a:r>
              <a:rPr lang="en-US" dirty="0" smtClean="0"/>
              <a:t>White Inmate ALOS up 116%</a:t>
            </a:r>
            <a:endParaRPr lang="en-US" dirty="0"/>
          </a:p>
        </p:txBody>
      </p:sp>
      <p:cxnSp>
        <p:nvCxnSpPr>
          <p:cNvPr id="5" name="Straight Arrow Connector 4"/>
          <p:cNvCxnSpPr/>
          <p:nvPr/>
        </p:nvCxnSpPr>
        <p:spPr>
          <a:xfrm>
            <a:off x="10641874" y="984069"/>
            <a:ext cx="775063" cy="1341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3309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a:t>
            </a:r>
            <a:endParaRPr lang="en-US" b="1" dirty="0">
              <a:solidFill>
                <a:srgbClr val="0070C0"/>
              </a:solidFill>
            </a:endParaRPr>
          </a:p>
        </p:txBody>
      </p:sp>
      <p:sp>
        <p:nvSpPr>
          <p:cNvPr id="3" name="Content Placeholder 2"/>
          <p:cNvSpPr>
            <a:spLocks noGrp="1"/>
          </p:cNvSpPr>
          <p:nvPr>
            <p:ph idx="1"/>
          </p:nvPr>
        </p:nvSpPr>
        <p:spPr>
          <a:xfrm>
            <a:off x="838200" y="1602377"/>
            <a:ext cx="10515600" cy="5024846"/>
          </a:xfrm>
        </p:spPr>
        <p:txBody>
          <a:bodyPr>
            <a:normAutofit fontScale="85000" lnSpcReduction="20000"/>
          </a:bodyPr>
          <a:lstStyle/>
          <a:p>
            <a:r>
              <a:rPr lang="en-US" dirty="0" smtClean="0"/>
              <a:t>An “intake” is an event in which a person is taken into ACRJ on Nelson County charges, no matter how long their stay, or how many charges they have lodged against them.</a:t>
            </a:r>
          </a:p>
          <a:p>
            <a:r>
              <a:rPr lang="en-US" dirty="0" smtClean="0"/>
              <a:t>For the purpose of this analysis, inmates serving multiple weekends were removed from the tallies, given the considerable differences in the way in which weekenders were recorded in ACRJ’s legacy system (Pistol) and its current system (New World). Weekenders were the subject of a separate analysis.</a:t>
            </a:r>
          </a:p>
          <a:p>
            <a:r>
              <a:rPr lang="en-US" dirty="0" smtClean="0"/>
              <a:t>From 2011 through 2021, Nelson County intake volume increased by </a:t>
            </a:r>
            <a:r>
              <a:rPr lang="en-US" u="sng" dirty="0" smtClean="0"/>
              <a:t>51%</a:t>
            </a:r>
            <a:r>
              <a:rPr lang="en-US" dirty="0" smtClean="0"/>
              <a:t>.  </a:t>
            </a:r>
          </a:p>
          <a:p>
            <a:r>
              <a:rPr lang="en-US" dirty="0" smtClean="0"/>
              <a:t>Most of this increase occurred between the years of 2016 and 2019 (with 427 intakes recorded in 2019 alone).</a:t>
            </a:r>
          </a:p>
          <a:p>
            <a:r>
              <a:rPr lang="en-US" dirty="0" smtClean="0"/>
              <a:t>During the pandemic years of 2020 and 2021, intake volume dropped to 309 and 286 respectively, down nearly a third from the 2018-2019 average of 428.</a:t>
            </a:r>
          </a:p>
          <a:p>
            <a:r>
              <a:rPr lang="en-US" dirty="0" smtClean="0"/>
              <a:t>Nelson County’s share of all ACRJ intakes increased from </a:t>
            </a:r>
            <a:r>
              <a:rPr lang="en-US" u="sng" dirty="0" smtClean="0"/>
              <a:t>5.95% to 10.07% </a:t>
            </a:r>
            <a:r>
              <a:rPr lang="en-US" dirty="0" smtClean="0"/>
              <a:t>from 2011 to 2021, a result of a greater number of intakes of Nelson County inmates and fewer intakes of Charlottesville inmates. Albemarle County’s share of intake volume rose modestly.</a:t>
            </a:r>
          </a:p>
        </p:txBody>
      </p:sp>
    </p:spTree>
    <p:extLst>
      <p:ext uri="{BB962C8B-B14F-4D97-AF65-F5344CB8AC3E}">
        <p14:creationId xmlns:p14="http://schemas.microsoft.com/office/powerpoint/2010/main" val="24014913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2869037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0728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7015711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90507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6029"/>
          </a:xfrm>
        </p:spPr>
        <p:txBody>
          <a:bodyPr/>
          <a:lstStyle/>
          <a:p>
            <a:r>
              <a:rPr lang="en-US" b="1" dirty="0" smtClean="0">
                <a:solidFill>
                  <a:srgbClr val="0070C0"/>
                </a:solidFill>
              </a:rPr>
              <a:t>Bed Day Expenditures (BDE)</a:t>
            </a:r>
            <a:endParaRPr lang="en-US" b="1" dirty="0">
              <a:solidFill>
                <a:srgbClr val="0070C0"/>
              </a:solidFill>
            </a:endParaRPr>
          </a:p>
        </p:txBody>
      </p:sp>
      <p:sp>
        <p:nvSpPr>
          <p:cNvPr id="3" name="Content Placeholder 2"/>
          <p:cNvSpPr>
            <a:spLocks noGrp="1"/>
          </p:cNvSpPr>
          <p:nvPr>
            <p:ph idx="1"/>
          </p:nvPr>
        </p:nvSpPr>
        <p:spPr>
          <a:xfrm>
            <a:off x="838200" y="1297577"/>
            <a:ext cx="10515600" cy="5560423"/>
          </a:xfrm>
        </p:spPr>
        <p:txBody>
          <a:bodyPr>
            <a:normAutofit fontScale="77500" lnSpcReduction="20000"/>
          </a:bodyPr>
          <a:lstStyle/>
          <a:p>
            <a:r>
              <a:rPr lang="en-US" dirty="0" smtClean="0"/>
              <a:t>Bed day expenditures are a product of intake volume, multiplied by length of stay, and are useful in estimating the total cost</a:t>
            </a:r>
            <a:r>
              <a:rPr lang="en-US" dirty="0"/>
              <a:t> </a:t>
            </a:r>
            <a:r>
              <a:rPr lang="en-US" dirty="0" smtClean="0"/>
              <a:t>per inmate bed day (currently $112.68/day).</a:t>
            </a:r>
          </a:p>
          <a:p>
            <a:r>
              <a:rPr lang="en-US" dirty="0"/>
              <a:t>I</a:t>
            </a:r>
            <a:r>
              <a:rPr lang="en-US" dirty="0" smtClean="0"/>
              <a:t>ncreases in Nelson County intake volume and average length of stay at ACRJ resulted in a significant increase in overall bed day expenditures of </a:t>
            </a:r>
            <a:r>
              <a:rPr lang="en-US" u="sng" dirty="0" smtClean="0"/>
              <a:t>175%</a:t>
            </a:r>
            <a:r>
              <a:rPr lang="en-US" dirty="0" smtClean="0"/>
              <a:t> from 2012 to 2021 .</a:t>
            </a:r>
          </a:p>
          <a:p>
            <a:r>
              <a:rPr lang="en-US" dirty="0" smtClean="0"/>
              <a:t>As a share of overall ACRJ bed day utilization, Nelson County’s percentage of bed day expenditures increased </a:t>
            </a:r>
            <a:r>
              <a:rPr lang="en-US" u="sng" dirty="0" smtClean="0"/>
              <a:t>243%</a:t>
            </a:r>
            <a:r>
              <a:rPr lang="en-US" dirty="0" smtClean="0"/>
              <a:t> from 2011 to 2021.  Albemarle County’s share increased 14%, while Charlottesville’s share dropped 35%. </a:t>
            </a:r>
          </a:p>
          <a:p>
            <a:r>
              <a:rPr lang="en-US" dirty="0" smtClean="0"/>
              <a:t>In 2021, Albemarle County inmates expended 39.4% of all ACRJ bed days, while Charlottesville expended 34.1% and Nelson County expended 17.4%.  All other inmates (including Federal inmates and those held for other Virginia jurisdictions) expended 8.8% of total BDE.</a:t>
            </a:r>
          </a:p>
          <a:p>
            <a:r>
              <a:rPr lang="en-US" dirty="0" smtClean="0"/>
              <a:t>From 2012 to 2021, bed day expenditures among Nelson’s White inmates increased 255%, compared to a 17% decrease among Black inmates.</a:t>
            </a:r>
          </a:p>
          <a:p>
            <a:r>
              <a:rPr lang="en-US" dirty="0" smtClean="0"/>
              <a:t>Nelson’s female inmates expended 220% more bed days from 2012 to 2021, while male inmates expended 126% more.</a:t>
            </a:r>
          </a:p>
          <a:p>
            <a:r>
              <a:rPr lang="en-US" dirty="0" smtClean="0"/>
              <a:t>The oldest age group of Nelson’s inmates (age 50 or older) expended 500% more bed days from 2012 to 2021, representing the single greatest upward influence on Nelson’s overall bed day expenditures. Conversely, inmates age 18-24 experienced no appreciable increase in BDE. </a:t>
            </a:r>
          </a:p>
          <a:p>
            <a:endParaRPr lang="en-US" dirty="0"/>
          </a:p>
        </p:txBody>
      </p:sp>
    </p:spTree>
    <p:extLst>
      <p:ext uri="{BB962C8B-B14F-4D97-AF65-F5344CB8AC3E}">
        <p14:creationId xmlns:p14="http://schemas.microsoft.com/office/powerpoint/2010/main" val="9325503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74697479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5710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335589" y="5007429"/>
            <a:ext cx="1701107" cy="369332"/>
          </a:xfrm>
          <a:prstGeom prst="rect">
            <a:avLst/>
          </a:prstGeom>
          <a:noFill/>
        </p:spPr>
        <p:txBody>
          <a:bodyPr wrap="none" rtlCol="0">
            <a:spAutoFit/>
          </a:bodyPr>
          <a:lstStyle/>
          <a:p>
            <a:r>
              <a:rPr lang="en-US" dirty="0" smtClean="0"/>
              <a:t>Nelson up 243%</a:t>
            </a:r>
            <a:endParaRPr lang="en-US" dirty="0"/>
          </a:p>
        </p:txBody>
      </p:sp>
      <p:cxnSp>
        <p:nvCxnSpPr>
          <p:cNvPr id="6" name="Straight Arrow Connector 5"/>
          <p:cNvCxnSpPr/>
          <p:nvPr/>
        </p:nvCxnSpPr>
        <p:spPr>
          <a:xfrm flipV="1">
            <a:off x="10746377" y="4415246"/>
            <a:ext cx="714103" cy="627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4404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12796848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238309" y="4432664"/>
            <a:ext cx="2857770" cy="369332"/>
          </a:xfrm>
          <a:prstGeom prst="rect">
            <a:avLst/>
          </a:prstGeom>
          <a:noFill/>
        </p:spPr>
        <p:txBody>
          <a:bodyPr wrap="none" rtlCol="0">
            <a:spAutoFit/>
          </a:bodyPr>
          <a:lstStyle/>
          <a:p>
            <a:r>
              <a:rPr lang="en-US" dirty="0" smtClean="0"/>
              <a:t>Black Inmate BDE down 17%</a:t>
            </a:r>
            <a:endParaRPr lang="en-US" dirty="0"/>
          </a:p>
        </p:txBody>
      </p:sp>
      <p:cxnSp>
        <p:nvCxnSpPr>
          <p:cNvPr id="6" name="Straight Arrow Connector 5"/>
          <p:cNvCxnSpPr/>
          <p:nvPr/>
        </p:nvCxnSpPr>
        <p:spPr>
          <a:xfrm>
            <a:off x="10868297" y="4746171"/>
            <a:ext cx="609600" cy="783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238309" y="862149"/>
            <a:ext cx="2768002" cy="369332"/>
          </a:xfrm>
          <a:prstGeom prst="rect">
            <a:avLst/>
          </a:prstGeom>
          <a:noFill/>
        </p:spPr>
        <p:txBody>
          <a:bodyPr wrap="none" rtlCol="0">
            <a:spAutoFit/>
          </a:bodyPr>
          <a:lstStyle/>
          <a:p>
            <a:r>
              <a:rPr lang="en-US" dirty="0" smtClean="0"/>
              <a:t>White Inmate BDE up 255%</a:t>
            </a:r>
            <a:endParaRPr lang="en-US" dirty="0"/>
          </a:p>
        </p:txBody>
      </p:sp>
      <p:cxnSp>
        <p:nvCxnSpPr>
          <p:cNvPr id="10" name="Straight Arrow Connector 9"/>
          <p:cNvCxnSpPr/>
          <p:nvPr/>
        </p:nvCxnSpPr>
        <p:spPr>
          <a:xfrm>
            <a:off x="10702834" y="1149531"/>
            <a:ext cx="775063" cy="1225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1029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3908547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090263" y="914400"/>
            <a:ext cx="2674322" cy="369332"/>
          </a:xfrm>
          <a:prstGeom prst="rect">
            <a:avLst/>
          </a:prstGeom>
          <a:noFill/>
        </p:spPr>
        <p:txBody>
          <a:bodyPr wrap="none" rtlCol="0">
            <a:spAutoFit/>
          </a:bodyPr>
          <a:lstStyle/>
          <a:p>
            <a:r>
              <a:rPr lang="en-US" dirty="0" smtClean="0"/>
              <a:t>Male Inmate BDE up 126%</a:t>
            </a:r>
            <a:endParaRPr lang="en-US" dirty="0"/>
          </a:p>
        </p:txBody>
      </p:sp>
      <p:cxnSp>
        <p:nvCxnSpPr>
          <p:cNvPr id="5" name="Straight Arrow Connector 4"/>
          <p:cNvCxnSpPr/>
          <p:nvPr/>
        </p:nvCxnSpPr>
        <p:spPr>
          <a:xfrm>
            <a:off x="10519954" y="1245326"/>
            <a:ext cx="957943" cy="1018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090263" y="3944983"/>
            <a:ext cx="2879314" cy="369332"/>
          </a:xfrm>
          <a:prstGeom prst="rect">
            <a:avLst/>
          </a:prstGeom>
          <a:noFill/>
        </p:spPr>
        <p:txBody>
          <a:bodyPr wrap="square" rtlCol="0">
            <a:spAutoFit/>
          </a:bodyPr>
          <a:lstStyle/>
          <a:p>
            <a:r>
              <a:rPr lang="en-US" dirty="0" smtClean="0"/>
              <a:t>Female Inmate BDE up 220%</a:t>
            </a:r>
            <a:endParaRPr lang="en-US" dirty="0"/>
          </a:p>
        </p:txBody>
      </p:sp>
      <p:cxnSp>
        <p:nvCxnSpPr>
          <p:cNvPr id="9" name="Straight Arrow Connector 8"/>
          <p:cNvCxnSpPr/>
          <p:nvPr/>
        </p:nvCxnSpPr>
        <p:spPr>
          <a:xfrm>
            <a:off x="10764585" y="4223657"/>
            <a:ext cx="800398" cy="6183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6046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9617271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3363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Shorter-Staying vs. Longer-Staying Inmates</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number of Nelson inmates spending 30 days or fewer in ACRJ custody increased 42% from 2012 to 2021, during a time when the number of inmates staying 31 days or longer increased </a:t>
            </a:r>
            <a:r>
              <a:rPr lang="en-US" u="sng" dirty="0" smtClean="0"/>
              <a:t>103%</a:t>
            </a:r>
            <a:r>
              <a:rPr lang="en-US" dirty="0" smtClean="0"/>
              <a:t>.</a:t>
            </a:r>
          </a:p>
          <a:p>
            <a:r>
              <a:rPr lang="en-US" dirty="0" smtClean="0"/>
              <a:t>As a result, the percentage of Nelson County inmates at ACRJ with lengths of stay exceeding 30 days increased 28% from 2012 to 2021.</a:t>
            </a:r>
          </a:p>
          <a:p>
            <a:r>
              <a:rPr lang="en-US" dirty="0" smtClean="0"/>
              <a:t>During 2021, the average length of stay for inmates serving 0-30 days was 6.9 days, compared to a 223-day average among those inmates serving longer than 30 days.</a:t>
            </a:r>
          </a:p>
          <a:p>
            <a:r>
              <a:rPr lang="en-US" dirty="0" smtClean="0"/>
              <a:t>During 2021, 36% of Nelson’s inmates served longer than 30 days in custody. These longer-serving inmates accounted for </a:t>
            </a:r>
            <a:r>
              <a:rPr lang="en-US" u="sng" dirty="0" smtClean="0"/>
              <a:t>nearly 95%</a:t>
            </a:r>
            <a:r>
              <a:rPr lang="en-US" dirty="0" smtClean="0"/>
              <a:t> of all bed days expended by Nelson County at ACRJ in 2021. </a:t>
            </a:r>
          </a:p>
          <a:p>
            <a:r>
              <a:rPr lang="en-US" dirty="0" smtClean="0"/>
              <a:t>Overall, bed days expended by inmates serving longer than 30 days increased </a:t>
            </a:r>
            <a:r>
              <a:rPr lang="en-US" u="sng" dirty="0" smtClean="0"/>
              <a:t>193%</a:t>
            </a:r>
            <a:r>
              <a:rPr lang="en-US" dirty="0" smtClean="0"/>
              <a:t> from 2012 to 2021. </a:t>
            </a:r>
            <a:endParaRPr lang="en-US" dirty="0"/>
          </a:p>
        </p:txBody>
      </p:sp>
    </p:spTree>
    <p:extLst>
      <p:ext uri="{BB962C8B-B14F-4D97-AF65-F5344CB8AC3E}">
        <p14:creationId xmlns:p14="http://schemas.microsoft.com/office/powerpoint/2010/main" val="42189746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68381558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4478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86484901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5271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260438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712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8105250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853646" y="1245326"/>
            <a:ext cx="4107663" cy="369332"/>
          </a:xfrm>
          <a:prstGeom prst="rect">
            <a:avLst/>
          </a:prstGeom>
          <a:noFill/>
        </p:spPr>
        <p:txBody>
          <a:bodyPr wrap="none" rtlCol="0">
            <a:spAutoFit/>
          </a:bodyPr>
          <a:lstStyle/>
          <a:p>
            <a:r>
              <a:rPr lang="en-US" dirty="0" smtClean="0"/>
              <a:t>ALOS of Inmates Serving 30+ Days up 30%</a:t>
            </a:r>
            <a:endParaRPr lang="en-US" dirty="0"/>
          </a:p>
        </p:txBody>
      </p:sp>
      <p:cxnSp>
        <p:nvCxnSpPr>
          <p:cNvPr id="5" name="Straight Arrow Connector 4"/>
          <p:cNvCxnSpPr/>
          <p:nvPr/>
        </p:nvCxnSpPr>
        <p:spPr>
          <a:xfrm>
            <a:off x="10676709" y="1532709"/>
            <a:ext cx="853440" cy="801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401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9847657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2020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17858316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43525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7652"/>
          </a:xfrm>
        </p:spPr>
        <p:txBody>
          <a:bodyPr>
            <a:normAutofit fontScale="90000"/>
          </a:bodyPr>
          <a:lstStyle/>
          <a:p>
            <a:r>
              <a:rPr lang="en-US" b="1" dirty="0" smtClean="0">
                <a:solidFill>
                  <a:srgbClr val="0070C0"/>
                </a:solidFill>
              </a:rPr>
              <a:t>Conclusions</a:t>
            </a:r>
            <a:endParaRPr lang="en-US" b="1" dirty="0">
              <a:solidFill>
                <a:srgbClr val="0070C0"/>
              </a:solidFill>
            </a:endParaRPr>
          </a:p>
        </p:txBody>
      </p:sp>
      <p:sp>
        <p:nvSpPr>
          <p:cNvPr id="3" name="Content Placeholder 2"/>
          <p:cNvSpPr>
            <a:spLocks noGrp="1"/>
          </p:cNvSpPr>
          <p:nvPr>
            <p:ph idx="1"/>
          </p:nvPr>
        </p:nvSpPr>
        <p:spPr>
          <a:xfrm>
            <a:off x="838200" y="1149531"/>
            <a:ext cx="10515600" cy="5259978"/>
          </a:xfrm>
        </p:spPr>
        <p:txBody>
          <a:bodyPr>
            <a:normAutofit fontScale="92500" lnSpcReduction="20000"/>
          </a:bodyPr>
          <a:lstStyle/>
          <a:p>
            <a:r>
              <a:rPr lang="en-US" dirty="0" smtClean="0"/>
              <a:t>The number of inmates taken into ACRJ on Nelson County Charges increased </a:t>
            </a:r>
            <a:r>
              <a:rPr lang="en-US" dirty="0"/>
              <a:t>5</a:t>
            </a:r>
            <a:r>
              <a:rPr lang="en-US" dirty="0" smtClean="0"/>
              <a:t>1% from 2011 to 2021, with the most significant</a:t>
            </a:r>
            <a:r>
              <a:rPr lang="en-US" dirty="0"/>
              <a:t> </a:t>
            </a:r>
            <a:r>
              <a:rPr lang="en-US" dirty="0" smtClean="0"/>
              <a:t>increases observed among white inmates, female inmates and older inmates. </a:t>
            </a:r>
          </a:p>
          <a:p>
            <a:r>
              <a:rPr lang="en-US" dirty="0" smtClean="0"/>
              <a:t>Probation Violations and narcotics charges experienced the most significant booking growth among the top ten Nelson charge types, by volume.</a:t>
            </a:r>
          </a:p>
          <a:p>
            <a:r>
              <a:rPr lang="en-US" dirty="0" smtClean="0"/>
              <a:t>The average length of a Nelson County inmate’s stay increased from 43 days in 2011 to 85 days in 2021, exerting an upward influence </a:t>
            </a:r>
            <a:r>
              <a:rPr lang="en-US" dirty="0"/>
              <a:t>on </a:t>
            </a:r>
            <a:r>
              <a:rPr lang="en-US" dirty="0" smtClean="0"/>
              <a:t>the </a:t>
            </a:r>
            <a:r>
              <a:rPr lang="en-US" dirty="0"/>
              <a:t>number of jail bed days </a:t>
            </a:r>
            <a:r>
              <a:rPr lang="en-US" dirty="0" smtClean="0"/>
              <a:t>expended on these inmates. </a:t>
            </a:r>
            <a:endParaRPr lang="en-US" dirty="0"/>
          </a:p>
          <a:p>
            <a:r>
              <a:rPr lang="en-US" dirty="0"/>
              <a:t>T</a:t>
            </a:r>
            <a:r>
              <a:rPr lang="en-US" dirty="0" smtClean="0"/>
              <a:t>he COVID-19 pandemic was associated with decreases in Nelson County intakes at ACRJ, but significant increases in the average length of stay.</a:t>
            </a:r>
          </a:p>
          <a:p>
            <a:r>
              <a:rPr lang="en-US" dirty="0" smtClean="0"/>
              <a:t>Nelson County’s share of bed day expenditures at ACRJ rose from under 5% in 2016 to over 17% in 2021.</a:t>
            </a:r>
          </a:p>
          <a:p>
            <a:r>
              <a:rPr lang="en-US" dirty="0"/>
              <a:t>T</a:t>
            </a:r>
            <a:r>
              <a:rPr lang="en-US" dirty="0" smtClean="0"/>
              <a:t>he increase in bed day expenditures was associated primarily with white inmates, female inmates, older inmates and those serving longer than 30 days. </a:t>
            </a:r>
          </a:p>
          <a:p>
            <a:endParaRPr lang="en-US" dirty="0" smtClean="0"/>
          </a:p>
        </p:txBody>
      </p:sp>
    </p:spTree>
    <p:extLst>
      <p:ext uri="{BB962C8B-B14F-4D97-AF65-F5344CB8AC3E}">
        <p14:creationId xmlns:p14="http://schemas.microsoft.com/office/powerpoint/2010/main" val="30228360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9"/>
            <a:ext cx="10515600" cy="1190216"/>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96641"/>
            <a:ext cx="10515600" cy="2493010"/>
          </a:xfrm>
        </p:spPr>
        <p:txBody>
          <a:bodyPr>
            <a:normAutofit/>
          </a:bodyPr>
          <a:lstStyle/>
          <a:p>
            <a:r>
              <a:rPr lang="en-US" dirty="0" smtClean="0">
                <a:solidFill>
                  <a:schemeClr val="tx1"/>
                </a:solidFill>
              </a:rPr>
              <a:t>Neal S. Goodloe, MPA</a:t>
            </a:r>
          </a:p>
          <a:p>
            <a:r>
              <a:rPr lang="en-US" dirty="0" smtClean="0">
                <a:solidFill>
                  <a:schemeClr val="tx1"/>
                </a:solidFill>
              </a:rPr>
              <a:t>Criminal Justice Planner</a:t>
            </a:r>
          </a:p>
          <a:p>
            <a:r>
              <a:rPr lang="en-US" dirty="0" smtClean="0">
                <a:solidFill>
                  <a:schemeClr val="tx1"/>
                </a:solidFill>
              </a:rPr>
              <a:t>Jefferson Area Community Criminal Justice Board</a:t>
            </a:r>
          </a:p>
          <a:p>
            <a:r>
              <a:rPr lang="en-US" dirty="0" smtClean="0">
                <a:solidFill>
                  <a:schemeClr val="tx1"/>
                </a:solidFill>
                <a:hlinkClick r:id="rId2"/>
              </a:rPr>
              <a:t>ngoodloe@oar-jacc.org</a:t>
            </a:r>
            <a:endParaRPr lang="en-US" dirty="0" smtClean="0">
              <a:solidFill>
                <a:schemeClr val="tx1"/>
              </a:solidFill>
            </a:endParaRPr>
          </a:p>
          <a:p>
            <a:r>
              <a:rPr lang="en-US" smtClean="0">
                <a:solidFill>
                  <a:schemeClr val="tx1"/>
                </a:solidFill>
              </a:rPr>
              <a:t>April </a:t>
            </a:r>
            <a:r>
              <a:rPr lang="en-US" dirty="0" smtClean="0">
                <a:solidFill>
                  <a:schemeClr val="tx1"/>
                </a:solidFill>
              </a:rPr>
              <a:t>2022</a:t>
            </a:r>
            <a:endParaRPr lang="en-US" dirty="0">
              <a:solidFill>
                <a:schemeClr val="tx1"/>
              </a:solidFill>
            </a:endParaRPr>
          </a:p>
        </p:txBody>
      </p:sp>
    </p:spTree>
    <p:extLst>
      <p:ext uri="{BB962C8B-B14F-4D97-AF65-F5344CB8AC3E}">
        <p14:creationId xmlns:p14="http://schemas.microsoft.com/office/powerpoint/2010/main" val="123993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3639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 by Race, Gender and Age</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Increases in Nelson intake volume were more significant among White inmates (up 63%) than for Black inmates (up 13%).</a:t>
            </a:r>
          </a:p>
          <a:p>
            <a:r>
              <a:rPr lang="en-US" dirty="0" smtClean="0"/>
              <a:t>Intakes </a:t>
            </a:r>
            <a:r>
              <a:rPr lang="en-US" dirty="0"/>
              <a:t>of </a:t>
            </a:r>
            <a:r>
              <a:rPr lang="en-US" dirty="0" smtClean="0"/>
              <a:t>female </a:t>
            </a:r>
            <a:r>
              <a:rPr lang="en-US" dirty="0"/>
              <a:t>inmates </a:t>
            </a:r>
            <a:r>
              <a:rPr lang="en-US" dirty="0" smtClean="0"/>
              <a:t>(up 217%) increased far more significantly than did intakes of male </a:t>
            </a:r>
            <a:r>
              <a:rPr lang="en-US" dirty="0"/>
              <a:t>inmates </a:t>
            </a:r>
            <a:r>
              <a:rPr lang="en-US" dirty="0" smtClean="0"/>
              <a:t>(up 30%).</a:t>
            </a:r>
          </a:p>
          <a:p>
            <a:r>
              <a:rPr lang="en-US" dirty="0" smtClean="0"/>
              <a:t>Intakes of the youngest inmate group (age 18 to 24) remained essentially unchanged (up 2%), compared to a 102% increase among 30-39 year olds and an 86% increase among inmates age 50 or older.</a:t>
            </a:r>
          </a:p>
          <a:p>
            <a:r>
              <a:rPr lang="en-US" dirty="0" smtClean="0"/>
              <a:t>The average age of a Nelson County inmate at intake dropped during the first half of the decade, but has generally been on the rise since 2016.  The average age of a Nelson inmate in 2021 was 38.9 years.</a:t>
            </a:r>
          </a:p>
          <a:p>
            <a:endParaRPr lang="en-US" dirty="0"/>
          </a:p>
        </p:txBody>
      </p:sp>
    </p:spTree>
    <p:extLst>
      <p:ext uri="{BB962C8B-B14F-4D97-AF65-F5344CB8AC3E}">
        <p14:creationId xmlns:p14="http://schemas.microsoft.com/office/powerpoint/2010/main" val="2917574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719015330"/>
              </p:ext>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365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372465702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588138" y="696685"/>
            <a:ext cx="2260880" cy="369332"/>
          </a:xfrm>
          <a:prstGeom prst="rect">
            <a:avLst/>
          </a:prstGeom>
          <a:noFill/>
        </p:spPr>
        <p:txBody>
          <a:bodyPr wrap="square" rtlCol="0">
            <a:spAutoFit/>
          </a:bodyPr>
          <a:lstStyle/>
          <a:p>
            <a:r>
              <a:rPr lang="en-US" dirty="0" smtClean="0"/>
              <a:t>Male intakes up 31%</a:t>
            </a:r>
            <a:endParaRPr lang="en-US" dirty="0"/>
          </a:p>
        </p:txBody>
      </p:sp>
      <p:cxnSp>
        <p:nvCxnSpPr>
          <p:cNvPr id="8" name="Straight Arrow Connector 7"/>
          <p:cNvCxnSpPr/>
          <p:nvPr/>
        </p:nvCxnSpPr>
        <p:spPr>
          <a:xfrm>
            <a:off x="11329851" y="1001486"/>
            <a:ext cx="233458" cy="670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187542" y="2987040"/>
            <a:ext cx="2443554" cy="369332"/>
          </a:xfrm>
          <a:prstGeom prst="rect">
            <a:avLst/>
          </a:prstGeom>
          <a:noFill/>
        </p:spPr>
        <p:txBody>
          <a:bodyPr wrap="none" rtlCol="0">
            <a:spAutoFit/>
          </a:bodyPr>
          <a:lstStyle/>
          <a:p>
            <a:r>
              <a:rPr lang="en-US" dirty="0" smtClean="0"/>
              <a:t>Female intakes up 217%</a:t>
            </a:r>
            <a:endParaRPr lang="en-US" dirty="0"/>
          </a:p>
        </p:txBody>
      </p:sp>
      <p:cxnSp>
        <p:nvCxnSpPr>
          <p:cNvPr id="12" name="Straight Arrow Connector 11"/>
          <p:cNvCxnSpPr/>
          <p:nvPr/>
        </p:nvCxnSpPr>
        <p:spPr>
          <a:xfrm>
            <a:off x="11242766" y="3356372"/>
            <a:ext cx="211582" cy="8411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462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6204520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077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2797</TotalTime>
  <Words>2410</Words>
  <Application>Microsoft Office PowerPoint</Application>
  <PresentationFormat>Widescreen</PresentationFormat>
  <Paragraphs>152</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Annual Report:  Nelson County Utilization of the Albemarle-Charlottesville Regional Jail</vt:lpstr>
      <vt:lpstr>Introduction</vt:lpstr>
      <vt:lpstr>Intakes</vt:lpstr>
      <vt:lpstr>PowerPoint Presentation</vt:lpstr>
      <vt:lpstr>PowerPoint Presentation</vt:lpstr>
      <vt:lpstr>Intakes by Race, Gender and Age</vt:lpstr>
      <vt:lpstr>PowerPoint Presentation</vt:lpstr>
      <vt:lpstr>PowerPoint Presentation</vt:lpstr>
      <vt:lpstr>PowerPoint Presentation</vt:lpstr>
      <vt:lpstr>PowerPoint Presentation</vt:lpstr>
      <vt:lpstr>Weekenders</vt:lpstr>
      <vt:lpstr>PowerPoint Presentation</vt:lpstr>
      <vt:lpstr>Booking Volume</vt:lpstr>
      <vt:lpstr>PowerPoint Presentation</vt:lpstr>
      <vt:lpstr>PowerPoint Presentation</vt:lpstr>
      <vt:lpstr>PowerPoint Presentation</vt:lpstr>
      <vt:lpstr>The Impact of the COVID-19 Pandemic</vt:lpstr>
      <vt:lpstr>PowerPoint Presentation</vt:lpstr>
      <vt:lpstr>PowerPoint Presentation</vt:lpstr>
      <vt:lpstr>Bookings by Charge Type</vt:lpstr>
      <vt:lpstr>PowerPoint Presentation</vt:lpstr>
      <vt:lpstr>PowerPoint Presentation</vt:lpstr>
      <vt:lpstr>PowerPoint Presentation</vt:lpstr>
      <vt:lpstr>Probation Violation Bookings</vt:lpstr>
      <vt:lpstr>PowerPoint Presentation</vt:lpstr>
      <vt:lpstr>PowerPoint Presentation</vt:lpstr>
      <vt:lpstr>Average Length of Stay (ALOS)</vt:lpstr>
      <vt:lpstr>PowerPoint Presentation</vt:lpstr>
      <vt:lpstr>PowerPoint Presentation</vt:lpstr>
      <vt:lpstr>PowerPoint Presentation</vt:lpstr>
      <vt:lpstr>PowerPoint Presentation</vt:lpstr>
      <vt:lpstr>Bed Day Expenditures (BDE)</vt:lpstr>
      <vt:lpstr>PowerPoint Presentation</vt:lpstr>
      <vt:lpstr>PowerPoint Presentation</vt:lpstr>
      <vt:lpstr>PowerPoint Presentation</vt:lpstr>
      <vt:lpstr>PowerPoint Presentation</vt:lpstr>
      <vt:lpstr>PowerPoint Presentation</vt:lpstr>
      <vt:lpstr>Shorter-Staying vs. Longer-Staying Inmates</vt:lpstr>
      <vt:lpstr>PowerPoint Presentation</vt:lpstr>
      <vt:lpstr>PowerPoint Presentation</vt:lpstr>
      <vt:lpstr>PowerPoint Presentation</vt:lpstr>
      <vt:lpstr>PowerPoint Presentation</vt:lpstr>
      <vt:lpstr>PowerPoint Presentation</vt:lpstr>
      <vt:lpstr>Conclusions</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Nelson County Utilization of the Albemarle-Charlottesville Regional Jail</dc:title>
  <dc:creator>Neal Goodloe</dc:creator>
  <cp:lastModifiedBy>Neal Goodloe</cp:lastModifiedBy>
  <cp:revision>37</cp:revision>
  <dcterms:created xsi:type="dcterms:W3CDTF">2022-03-29T18:35:32Z</dcterms:created>
  <dcterms:modified xsi:type="dcterms:W3CDTF">2022-06-28T20:42:50Z</dcterms:modified>
</cp:coreProperties>
</file>