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3.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4.xml" ContentType="application/vnd.openxmlformats-officedocument.drawingml.chartshape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5.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6.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7.xml" ContentType="application/vnd.openxmlformats-officedocument.drawingml.chartshapes+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drawings/drawing8.xml" ContentType="application/vnd.openxmlformats-officedocument.drawingml.chartshapes+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drawings/drawing9.xml" ContentType="application/vnd.openxmlformats-officedocument.drawingml.chartshapes+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drawings/drawing10.xml" ContentType="application/vnd.openxmlformats-officedocument.drawingml.chartshapes+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drawings/drawing11.xml" ContentType="application/vnd.openxmlformats-officedocument.drawingml.chartshapes+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drawings/drawing12.xml" ContentType="application/vnd.openxmlformats-officedocument.drawingml.chartshapes+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drawings/drawing13.xml" ContentType="application/vnd.openxmlformats-officedocument.drawingml.chartshapes+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drawings/drawing14.xml" ContentType="application/vnd.openxmlformats-officedocument.drawingml.chartshapes+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drawings/drawing15.xml" ContentType="application/vnd.openxmlformats-officedocument.drawingml.chartshapes+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drawings/drawing16.xml" ContentType="application/vnd.openxmlformats-officedocument.drawingml.chartshapes+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drawings/drawing17.xml" ContentType="application/vnd.openxmlformats-officedocument.drawingml.chartshapes+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charts/chart37.xml" ContentType="application/vnd.openxmlformats-officedocument.drawingml.chart+xml"/>
  <Override PartName="/ppt/charts/style37.xml" ContentType="application/vnd.ms-office.chartstyle+xml"/>
  <Override PartName="/ppt/charts/colors37.xml" ContentType="application/vnd.ms-office.chartcolorstyle+xml"/>
  <Override PartName="/ppt/drawings/drawing18.xml" ContentType="application/vnd.openxmlformats-officedocument.drawingml.chartshapes+xml"/>
  <Override PartName="/ppt/charts/chart38.xml" ContentType="application/vnd.openxmlformats-officedocument.drawingml.chart+xml"/>
  <Override PartName="/ppt/charts/style38.xml" ContentType="application/vnd.ms-office.chartstyle+xml"/>
  <Override PartName="/ppt/charts/colors3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307" r:id="rId4"/>
    <p:sldId id="259" r:id="rId5"/>
    <p:sldId id="396" r:id="rId6"/>
    <p:sldId id="397" r:id="rId7"/>
    <p:sldId id="398" r:id="rId8"/>
    <p:sldId id="399" r:id="rId9"/>
    <p:sldId id="262" r:id="rId10"/>
    <p:sldId id="400" r:id="rId11"/>
    <p:sldId id="401" r:id="rId12"/>
    <p:sldId id="402" r:id="rId13"/>
    <p:sldId id="403" r:id="rId14"/>
    <p:sldId id="404" r:id="rId15"/>
    <p:sldId id="269" r:id="rId16"/>
    <p:sldId id="392" r:id="rId17"/>
    <p:sldId id="363" r:id="rId18"/>
    <p:sldId id="393" r:id="rId19"/>
    <p:sldId id="405" r:id="rId20"/>
    <p:sldId id="273" r:id="rId21"/>
    <p:sldId id="366" r:id="rId22"/>
    <p:sldId id="367" r:id="rId23"/>
    <p:sldId id="277" r:id="rId24"/>
    <p:sldId id="368" r:id="rId25"/>
    <p:sldId id="369" r:id="rId26"/>
    <p:sldId id="370" r:id="rId27"/>
    <p:sldId id="282" r:id="rId28"/>
    <p:sldId id="371" r:id="rId29"/>
    <p:sldId id="372" r:id="rId30"/>
    <p:sldId id="284" r:id="rId31"/>
    <p:sldId id="394" r:id="rId32"/>
    <p:sldId id="375" r:id="rId33"/>
    <p:sldId id="377" r:id="rId34"/>
    <p:sldId id="378" r:id="rId35"/>
    <p:sldId id="379" r:id="rId36"/>
    <p:sldId id="289" r:id="rId37"/>
    <p:sldId id="380" r:id="rId38"/>
    <p:sldId id="381" r:id="rId39"/>
    <p:sldId id="406" r:id="rId40"/>
    <p:sldId id="407" r:id="rId41"/>
    <p:sldId id="383" r:id="rId42"/>
    <p:sldId id="384" r:id="rId43"/>
    <p:sldId id="385" r:id="rId44"/>
    <p:sldId id="386" r:id="rId45"/>
    <p:sldId id="299" r:id="rId46"/>
    <p:sldId id="387" r:id="rId47"/>
    <p:sldId id="388" r:id="rId48"/>
    <p:sldId id="389" r:id="rId49"/>
    <p:sldId id="390" r:id="rId50"/>
    <p:sldId id="391" r:id="rId51"/>
    <p:sldId id="305" r:id="rId52"/>
    <p:sldId id="395" r:id="rId53"/>
    <p:sldId id="306"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13" autoAdjust="0"/>
    <p:restoredTop sz="94660"/>
  </p:normalViewPr>
  <p:slideViewPr>
    <p:cSldViewPr snapToGrid="0">
      <p:cViewPr varScale="1">
        <p:scale>
          <a:sx n="88" d="100"/>
          <a:sy n="88" d="100"/>
        </p:scale>
        <p:origin x="317"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rts/_rels/chart1.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4.xml"/></Relationships>
</file>

<file path=ppt/charts/_rels/chart11.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5.xml"/></Relationships>
</file>

<file path=ppt/charts/_rels/chart12.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6.xml"/></Relationships>
</file>

<file path=ppt/charts/_rels/chart13.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7.xml"/></Relationships>
</file>

<file path=ppt/charts/_rels/chart14.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chartUserShapes" Target="../drawings/drawing8.xml"/></Relationships>
</file>

<file path=ppt/charts/_rels/chart2.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20.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20.xml"/><Relationship Id="rId1" Type="http://schemas.microsoft.com/office/2011/relationships/chartStyle" Target="style20.xml"/><Relationship Id="rId4" Type="http://schemas.openxmlformats.org/officeDocument/2006/relationships/chartUserShapes" Target="../drawings/drawing9.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ngoodloe\Desktop\CVRJ%20ALOS%20and%20BDE%202012-2021.xlsx" TargetMode="External"/><Relationship Id="rId2" Type="http://schemas.microsoft.com/office/2011/relationships/chartColorStyle" Target="colors21.xml"/><Relationship Id="rId1" Type="http://schemas.microsoft.com/office/2011/relationships/chartStyle" Target="style21.xml"/><Relationship Id="rId4" Type="http://schemas.openxmlformats.org/officeDocument/2006/relationships/chartUserShapes" Target="../drawings/drawing10.xml"/></Relationships>
</file>

<file path=ppt/charts/_rels/chart22.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2.xml"/><Relationship Id="rId1" Type="http://schemas.microsoft.com/office/2011/relationships/chartStyle" Target="style22.xml"/><Relationship Id="rId4" Type="http://schemas.openxmlformats.org/officeDocument/2006/relationships/chartUserShapes" Target="../drawings/drawing11.xml"/></Relationships>
</file>

<file path=ppt/charts/_rels/chart23.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3.xml"/><Relationship Id="rId1" Type="http://schemas.microsoft.com/office/2011/relationships/chartStyle" Target="style23.xml"/><Relationship Id="rId4" Type="http://schemas.openxmlformats.org/officeDocument/2006/relationships/chartUserShapes" Target="../drawings/drawing12.xml"/></Relationships>
</file>

<file path=ppt/charts/_rels/chart24.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6.xml"/><Relationship Id="rId1" Type="http://schemas.microsoft.com/office/2011/relationships/chartStyle" Target="style26.xml"/><Relationship Id="rId4" Type="http://schemas.openxmlformats.org/officeDocument/2006/relationships/chartUserShapes" Target="../drawings/drawing13.xml"/></Relationships>
</file>

<file path=ppt/charts/_rels/chart27.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8.xml"/><Relationship Id="rId1" Type="http://schemas.microsoft.com/office/2011/relationships/chartStyle" Target="style28.xml"/><Relationship Id="rId4" Type="http://schemas.openxmlformats.org/officeDocument/2006/relationships/chartUserShapes" Target="../drawings/drawing14.xml"/></Relationships>
</file>

<file path=ppt/charts/_rels/chart29.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0.xml"/><Relationship Id="rId1" Type="http://schemas.microsoft.com/office/2011/relationships/chartStyle" Target="style30.xml"/><Relationship Id="rId4" Type="http://schemas.openxmlformats.org/officeDocument/2006/relationships/chartUserShapes" Target="../drawings/drawing15.xml"/></Relationships>
</file>

<file path=ppt/charts/_rels/chart31.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4.xml"/><Relationship Id="rId1" Type="http://schemas.microsoft.com/office/2011/relationships/chartStyle" Target="style34.xml"/><Relationship Id="rId4" Type="http://schemas.openxmlformats.org/officeDocument/2006/relationships/chartUserShapes" Target="../drawings/drawing16.xml"/></Relationships>
</file>

<file path=ppt/charts/_rels/chart35.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5.xml"/><Relationship Id="rId1" Type="http://schemas.microsoft.com/office/2011/relationships/chartStyle" Target="style35.xml"/><Relationship Id="rId4" Type="http://schemas.openxmlformats.org/officeDocument/2006/relationships/chartUserShapes" Target="../drawings/drawing17.xml"/></Relationships>
</file>

<file path=ppt/charts/_rels/chart36.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6.xml"/><Relationship Id="rId1" Type="http://schemas.microsoft.com/office/2011/relationships/chartStyle" Target="style36.xml"/></Relationships>
</file>

<file path=ppt/charts/_rels/chart37.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7.xml"/><Relationship Id="rId1" Type="http://schemas.microsoft.com/office/2011/relationships/chartStyle" Target="style37.xml"/><Relationship Id="rId4" Type="http://schemas.openxmlformats.org/officeDocument/2006/relationships/chartUserShapes" Target="../drawings/drawing18.xml"/></Relationships>
</file>

<file path=ppt/charts/_rels/chart38.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8.xml"/><Relationship Id="rId1" Type="http://schemas.microsoft.com/office/2011/relationships/chartStyle" Target="style38.xml"/></Relationships>
</file>

<file path=ppt/charts/_rels/chart4.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3.xml"/></Relationships>
</file>

<file path=ppt/charts/_rels/chart7.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Louisa Intakes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'CVRJ Intakes'!$A$21</c:f>
              <c:strCache>
                <c:ptCount val="1"/>
                <c:pt idx="0">
                  <c:v>Louisa</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'CVRJ Intakes'!$B$20:$L$20</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'CVRJ Intakes'!$B$21:$L$21</c:f>
              <c:numCache>
                <c:formatCode>General</c:formatCode>
                <c:ptCount val="11"/>
                <c:pt idx="0">
                  <c:v>1048</c:v>
                </c:pt>
                <c:pt idx="1">
                  <c:v>943</c:v>
                </c:pt>
                <c:pt idx="2">
                  <c:v>946</c:v>
                </c:pt>
                <c:pt idx="3">
                  <c:v>866</c:v>
                </c:pt>
                <c:pt idx="4">
                  <c:v>944</c:v>
                </c:pt>
                <c:pt idx="5">
                  <c:v>863</c:v>
                </c:pt>
                <c:pt idx="6">
                  <c:v>901</c:v>
                </c:pt>
                <c:pt idx="7">
                  <c:v>907</c:v>
                </c:pt>
                <c:pt idx="8">
                  <c:v>842</c:v>
                </c:pt>
                <c:pt idx="9">
                  <c:v>649</c:v>
                </c:pt>
                <c:pt idx="10">
                  <c:v>783</c:v>
                </c:pt>
              </c:numCache>
            </c:numRef>
          </c:val>
          <c:smooth val="0"/>
          <c:extLst>
            <c:ext xmlns:c16="http://schemas.microsoft.com/office/drawing/2014/chart" uri="{C3380CC4-5D6E-409C-BE32-E72D297353CC}">
              <c16:uniqueId val="{00000000-80F8-44CB-9458-79054310BA65}"/>
            </c:ext>
          </c:extLst>
        </c:ser>
        <c:dLbls>
          <c:showLegendKey val="0"/>
          <c:showVal val="0"/>
          <c:showCatName val="0"/>
          <c:showSerName val="0"/>
          <c:showPercent val="0"/>
          <c:showBubbleSize val="0"/>
        </c:dLbls>
        <c:smooth val="0"/>
        <c:axId val="621149704"/>
        <c:axId val="621142256"/>
      </c:lineChart>
      <c:catAx>
        <c:axId val="621149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1142256"/>
        <c:crosses val="autoZero"/>
        <c:auto val="1"/>
        <c:lblAlgn val="ctr"/>
        <c:lblOffset val="100"/>
        <c:noMultiLvlLbl val="0"/>
      </c:catAx>
      <c:valAx>
        <c:axId val="621142256"/>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1149704"/>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'Louisa Bookings'!$A$2</c:f>
              <c:strCache>
                <c:ptCount val="1"/>
                <c:pt idx="0">
                  <c:v>Louisa Bookings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'Louisa Bookings'!$B$1:$L$1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'Louisa Bookings'!$B$2:$L$2</c:f>
              <c:numCache>
                <c:formatCode>General</c:formatCode>
                <c:ptCount val="11"/>
                <c:pt idx="0">
                  <c:v>1771</c:v>
                </c:pt>
                <c:pt idx="1">
                  <c:v>1616</c:v>
                </c:pt>
                <c:pt idx="2">
                  <c:v>1582</c:v>
                </c:pt>
                <c:pt idx="3">
                  <c:v>1594</c:v>
                </c:pt>
                <c:pt idx="4">
                  <c:v>1568</c:v>
                </c:pt>
                <c:pt idx="5">
                  <c:v>1534</c:v>
                </c:pt>
                <c:pt idx="6">
                  <c:v>1613</c:v>
                </c:pt>
                <c:pt idx="7">
                  <c:v>1750</c:v>
                </c:pt>
                <c:pt idx="8">
                  <c:v>1725</c:v>
                </c:pt>
                <c:pt idx="9">
                  <c:v>1222</c:v>
                </c:pt>
                <c:pt idx="10">
                  <c:v>1472</c:v>
                </c:pt>
              </c:numCache>
            </c:numRef>
          </c:val>
          <c:smooth val="0"/>
          <c:extLst>
            <c:ext xmlns:c16="http://schemas.microsoft.com/office/drawing/2014/chart" uri="{C3380CC4-5D6E-409C-BE32-E72D297353CC}">
              <c16:uniqueId val="{00000000-2B6D-4F9E-BC41-C993CBA749DA}"/>
            </c:ext>
          </c:extLst>
        </c:ser>
        <c:dLbls>
          <c:showLegendKey val="0"/>
          <c:showVal val="0"/>
          <c:showCatName val="0"/>
          <c:showSerName val="0"/>
          <c:showPercent val="0"/>
          <c:showBubbleSize val="0"/>
        </c:dLbls>
        <c:smooth val="0"/>
        <c:axId val="478051776"/>
        <c:axId val="478050600"/>
      </c:lineChart>
      <c:catAx>
        <c:axId val="478051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78050600"/>
        <c:crosses val="autoZero"/>
        <c:auto val="1"/>
        <c:lblAlgn val="ctr"/>
        <c:lblOffset val="100"/>
        <c:noMultiLvlLbl val="0"/>
      </c:catAx>
      <c:valAx>
        <c:axId val="4780506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78051776"/>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'Louisa Bookings'!$A$12</c:f>
              <c:strCache>
                <c:ptCount val="1"/>
                <c:pt idx="0">
                  <c:v>Louisa Bookings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'Louisa Bookings'!$B$11:$L$11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'Louisa Bookings'!$B$12:$L$12</c:f>
              <c:numCache>
                <c:formatCode>General</c:formatCode>
                <c:ptCount val="11"/>
                <c:pt idx="0">
                  <c:v>53.031891001646954</c:v>
                </c:pt>
                <c:pt idx="1">
                  <c:v>48.339814537840262</c:v>
                </c:pt>
                <c:pt idx="2">
                  <c:v>46.604801885402857</c:v>
                </c:pt>
                <c:pt idx="3">
                  <c:v>46.958314921196049</c:v>
                </c:pt>
                <c:pt idx="4">
                  <c:v>45.315299693659327</c:v>
                </c:pt>
                <c:pt idx="5">
                  <c:v>43.535021001248722</c:v>
                </c:pt>
                <c:pt idx="6">
                  <c:v>44.980479643056327</c:v>
                </c:pt>
                <c:pt idx="7">
                  <c:v>47.5827940616673</c:v>
                </c:pt>
                <c:pt idx="8">
                  <c:v>45.888643558298533</c:v>
                </c:pt>
                <c:pt idx="9">
                  <c:v>32.503457814661139</c:v>
                </c:pt>
                <c:pt idx="10">
                  <c:v>37.891268533772653</c:v>
                </c:pt>
              </c:numCache>
            </c:numRef>
          </c:val>
          <c:smooth val="0"/>
          <c:extLst>
            <c:ext xmlns:c16="http://schemas.microsoft.com/office/drawing/2014/chart" uri="{C3380CC4-5D6E-409C-BE32-E72D297353CC}">
              <c16:uniqueId val="{00000000-6B3F-461F-A411-7A10B7D3DE35}"/>
            </c:ext>
          </c:extLst>
        </c:ser>
        <c:dLbls>
          <c:showLegendKey val="0"/>
          <c:showVal val="0"/>
          <c:showCatName val="0"/>
          <c:showSerName val="0"/>
          <c:showPercent val="0"/>
          <c:showBubbleSize val="0"/>
        </c:dLbls>
        <c:smooth val="0"/>
        <c:axId val="385764928"/>
        <c:axId val="385768672"/>
      </c:lineChart>
      <c:catAx>
        <c:axId val="38576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85768672"/>
        <c:crosses val="autoZero"/>
        <c:auto val="1"/>
        <c:lblAlgn val="ctr"/>
        <c:lblOffset val="100"/>
        <c:noMultiLvlLbl val="0"/>
      </c:catAx>
      <c:valAx>
        <c:axId val="3857686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85764928"/>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Louisa Bookings by Charge </a:t>
            </a:r>
            <a:r>
              <a:rPr lang="en-US" dirty="0" smtClean="0"/>
              <a:t>Level</a:t>
            </a:r>
            <a:endParaRPr lang="en-US" dirty="0"/>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'Louisa Bookings'!$A$5</c:f>
              <c:strCache>
                <c:ptCount val="1"/>
                <c:pt idx="0">
                  <c:v>Louisa Felony Bookings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'Louisa Bookings'!$B$4:$L$4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'Louisa Bookings'!$B$5:$L$5</c:f>
              <c:numCache>
                <c:formatCode>General</c:formatCode>
                <c:ptCount val="11"/>
                <c:pt idx="0">
                  <c:v>581</c:v>
                </c:pt>
                <c:pt idx="1">
                  <c:v>628</c:v>
                </c:pt>
                <c:pt idx="2">
                  <c:v>611</c:v>
                </c:pt>
                <c:pt idx="3">
                  <c:v>595</c:v>
                </c:pt>
                <c:pt idx="4">
                  <c:v>608</c:v>
                </c:pt>
                <c:pt idx="5">
                  <c:v>635</c:v>
                </c:pt>
                <c:pt idx="6">
                  <c:v>731</c:v>
                </c:pt>
                <c:pt idx="7">
                  <c:v>805</c:v>
                </c:pt>
                <c:pt idx="8">
                  <c:v>833</c:v>
                </c:pt>
                <c:pt idx="9">
                  <c:v>550</c:v>
                </c:pt>
                <c:pt idx="10">
                  <c:v>653</c:v>
                </c:pt>
              </c:numCache>
            </c:numRef>
          </c:val>
          <c:smooth val="0"/>
          <c:extLst>
            <c:ext xmlns:c16="http://schemas.microsoft.com/office/drawing/2014/chart" uri="{C3380CC4-5D6E-409C-BE32-E72D297353CC}">
              <c16:uniqueId val="{00000000-3701-4D8B-9860-96B6065CFAEB}"/>
            </c:ext>
          </c:extLst>
        </c:ser>
        <c:ser>
          <c:idx val="1"/>
          <c:order val="1"/>
          <c:tx>
            <c:strRef>
              <c:f>'Louisa Bookings'!$A$6</c:f>
              <c:strCache>
                <c:ptCount val="1"/>
                <c:pt idx="0">
                  <c:v>Louisa Misdemeanor Bookings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'Louisa Bookings'!$B$4:$L$4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'Louisa Bookings'!$B$6:$L$6</c:f>
              <c:numCache>
                <c:formatCode>General</c:formatCode>
                <c:ptCount val="11"/>
                <c:pt idx="0">
                  <c:v>1190</c:v>
                </c:pt>
                <c:pt idx="1">
                  <c:v>988</c:v>
                </c:pt>
                <c:pt idx="2">
                  <c:v>971</c:v>
                </c:pt>
                <c:pt idx="3">
                  <c:v>999</c:v>
                </c:pt>
                <c:pt idx="4">
                  <c:v>960</c:v>
                </c:pt>
                <c:pt idx="5">
                  <c:v>899</c:v>
                </c:pt>
                <c:pt idx="6">
                  <c:v>882</c:v>
                </c:pt>
                <c:pt idx="7">
                  <c:v>945</c:v>
                </c:pt>
                <c:pt idx="8">
                  <c:v>892</c:v>
                </c:pt>
                <c:pt idx="9">
                  <c:v>672</c:v>
                </c:pt>
                <c:pt idx="10">
                  <c:v>819</c:v>
                </c:pt>
              </c:numCache>
            </c:numRef>
          </c:val>
          <c:smooth val="0"/>
          <c:extLst>
            <c:ext xmlns:c16="http://schemas.microsoft.com/office/drawing/2014/chart" uri="{C3380CC4-5D6E-409C-BE32-E72D297353CC}">
              <c16:uniqueId val="{00000001-3701-4D8B-9860-96B6065CFAEB}"/>
            </c:ext>
          </c:extLst>
        </c:ser>
        <c:dLbls>
          <c:showLegendKey val="0"/>
          <c:showVal val="0"/>
          <c:showCatName val="0"/>
          <c:showSerName val="0"/>
          <c:showPercent val="0"/>
          <c:showBubbleSize val="0"/>
        </c:dLbls>
        <c:smooth val="0"/>
        <c:axId val="401795760"/>
        <c:axId val="401797328"/>
      </c:lineChart>
      <c:catAx>
        <c:axId val="401795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01797328"/>
        <c:crosses val="autoZero"/>
        <c:auto val="1"/>
        <c:lblAlgn val="ctr"/>
        <c:lblOffset val="100"/>
        <c:noMultiLvlLbl val="0"/>
      </c:catAx>
      <c:valAx>
        <c:axId val="4017973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017957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'Bookings per Intake'!$A$27</c:f>
              <c:strCache>
                <c:ptCount val="1"/>
                <c:pt idx="0">
                  <c:v>Louisa Booking/Intake Ratio</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'Bookings per Intake'!$B$26:$L$26</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'Bookings per Intake'!$B$27:$L$27</c:f>
              <c:numCache>
                <c:formatCode>General</c:formatCode>
                <c:ptCount val="11"/>
                <c:pt idx="0">
                  <c:v>1.6898854961832062</c:v>
                </c:pt>
                <c:pt idx="1">
                  <c:v>1.7136797454931072</c:v>
                </c:pt>
                <c:pt idx="2">
                  <c:v>1.6723044397463003</c:v>
                </c:pt>
                <c:pt idx="3">
                  <c:v>1.8406466512702078</c:v>
                </c:pt>
                <c:pt idx="4">
                  <c:v>1.6610169491525424</c:v>
                </c:pt>
                <c:pt idx="5">
                  <c:v>1.7775202780996524</c:v>
                </c:pt>
                <c:pt idx="6">
                  <c:v>1.7902330743618202</c:v>
                </c:pt>
                <c:pt idx="7">
                  <c:v>1.9294377067254687</c:v>
                </c:pt>
                <c:pt idx="8">
                  <c:v>2.0486935866983371</c:v>
                </c:pt>
                <c:pt idx="9">
                  <c:v>1.8828967642526964</c:v>
                </c:pt>
                <c:pt idx="10">
                  <c:v>1.879948914431673</c:v>
                </c:pt>
              </c:numCache>
            </c:numRef>
          </c:val>
          <c:extLst>
            <c:ext xmlns:c16="http://schemas.microsoft.com/office/drawing/2014/chart" uri="{C3380CC4-5D6E-409C-BE32-E72D297353CC}">
              <c16:uniqueId val="{00000000-9A2D-4606-82E4-040A9750C21F}"/>
            </c:ext>
          </c:extLst>
        </c:ser>
        <c:dLbls>
          <c:showLegendKey val="0"/>
          <c:showVal val="0"/>
          <c:showCatName val="0"/>
          <c:showSerName val="0"/>
          <c:showPercent val="0"/>
          <c:showBubbleSize val="0"/>
        </c:dLbls>
        <c:gapWidth val="219"/>
        <c:overlap val="-27"/>
        <c:axId val="196267023"/>
        <c:axId val="196265775"/>
      </c:barChart>
      <c:catAx>
        <c:axId val="1962670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96265775"/>
        <c:crosses val="autoZero"/>
        <c:auto val="1"/>
        <c:lblAlgn val="ctr"/>
        <c:lblOffset val="100"/>
        <c:noMultiLvlLbl val="0"/>
      </c:catAx>
      <c:valAx>
        <c:axId val="19626577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96267023"/>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2018-2021 Louisa Bookings by Quarter</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'Louisa Bookings by Quarter'!$A$2</c:f>
              <c:strCache>
                <c:ptCount val="1"/>
                <c:pt idx="0">
                  <c:v>2018-2021 Louisa Bookings by Quarter</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cat>
            <c:strRef>
              <c:f>'Louisa Bookings by Quarter'!$B$1:$Q$1</c:f>
              <c:strCache>
                <c:ptCount val="16"/>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strCache>
            </c:strRef>
          </c:cat>
          <c:val>
            <c:numRef>
              <c:f>'Louisa Bookings by Quarter'!$B$2:$Q$2</c:f>
              <c:numCache>
                <c:formatCode>General</c:formatCode>
                <c:ptCount val="16"/>
                <c:pt idx="0">
                  <c:v>391</c:v>
                </c:pt>
                <c:pt idx="1">
                  <c:v>484</c:v>
                </c:pt>
                <c:pt idx="2">
                  <c:v>459</c:v>
                </c:pt>
                <c:pt idx="3">
                  <c:v>416</c:v>
                </c:pt>
                <c:pt idx="4">
                  <c:v>439</c:v>
                </c:pt>
                <c:pt idx="5">
                  <c:v>401</c:v>
                </c:pt>
                <c:pt idx="6">
                  <c:v>497</c:v>
                </c:pt>
                <c:pt idx="7">
                  <c:v>388</c:v>
                </c:pt>
                <c:pt idx="8">
                  <c:v>407</c:v>
                </c:pt>
                <c:pt idx="9">
                  <c:v>181</c:v>
                </c:pt>
                <c:pt idx="10">
                  <c:v>286</c:v>
                </c:pt>
                <c:pt idx="11">
                  <c:v>348</c:v>
                </c:pt>
                <c:pt idx="12">
                  <c:v>348</c:v>
                </c:pt>
                <c:pt idx="13">
                  <c:v>369</c:v>
                </c:pt>
                <c:pt idx="14">
                  <c:v>412</c:v>
                </c:pt>
                <c:pt idx="15">
                  <c:v>343</c:v>
                </c:pt>
              </c:numCache>
            </c:numRef>
          </c:val>
          <c:extLst>
            <c:ext xmlns:c16="http://schemas.microsoft.com/office/drawing/2014/chart" uri="{C3380CC4-5D6E-409C-BE32-E72D297353CC}">
              <c16:uniqueId val="{00000000-41BD-4DBD-93BB-C2149204EFDD}"/>
            </c:ext>
          </c:extLst>
        </c:ser>
        <c:dLbls>
          <c:showLegendKey val="0"/>
          <c:showVal val="0"/>
          <c:showCatName val="0"/>
          <c:showSerName val="0"/>
          <c:showPercent val="0"/>
          <c:showBubbleSize val="0"/>
        </c:dLbls>
        <c:gapWidth val="150"/>
        <c:axId val="478034136"/>
        <c:axId val="478025512"/>
      </c:barChart>
      <c:catAx>
        <c:axId val="478034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78025512"/>
        <c:crosses val="autoZero"/>
        <c:auto val="1"/>
        <c:lblAlgn val="ctr"/>
        <c:lblOffset val="100"/>
        <c:noMultiLvlLbl val="0"/>
      </c:catAx>
      <c:valAx>
        <c:axId val="478025512"/>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78034136"/>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Louisa Quarterly Bookings by Charge Level (2018-2021)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'Louisa Bookings by Quarter'!$A$5</c:f>
              <c:strCache>
                <c:ptCount val="1"/>
                <c:pt idx="0">
                  <c:v>2018-2021 Louisa Felony Bookings by Quarter</c:v>
                </c:pt>
              </c:strCache>
            </c:strRef>
          </c:tx>
          <c:spPr>
            <a:ln w="28575" cap="rnd">
              <a:solidFill>
                <a:schemeClr val="accent1"/>
              </a:solidFill>
              <a:round/>
            </a:ln>
            <a:effectLst/>
          </c:spPr>
          <c:marker>
            <c:symbol val="none"/>
          </c:marker>
          <c:cat>
            <c:strRef>
              <c:f>'Louisa Bookings by Quarter'!$B$4:$Q$4</c:f>
              <c:strCache>
                <c:ptCount val="16"/>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strCache>
            </c:strRef>
          </c:cat>
          <c:val>
            <c:numRef>
              <c:f>'Louisa Bookings by Quarter'!$B$5:$Q$5</c:f>
              <c:numCache>
                <c:formatCode>General</c:formatCode>
                <c:ptCount val="16"/>
                <c:pt idx="0">
                  <c:v>173</c:v>
                </c:pt>
                <c:pt idx="1">
                  <c:v>245</c:v>
                </c:pt>
                <c:pt idx="2">
                  <c:v>216</c:v>
                </c:pt>
                <c:pt idx="3">
                  <c:v>171</c:v>
                </c:pt>
                <c:pt idx="4">
                  <c:v>218</c:v>
                </c:pt>
                <c:pt idx="5">
                  <c:v>182</c:v>
                </c:pt>
                <c:pt idx="6">
                  <c:v>252</c:v>
                </c:pt>
                <c:pt idx="7">
                  <c:v>185</c:v>
                </c:pt>
                <c:pt idx="8">
                  <c:v>188</c:v>
                </c:pt>
                <c:pt idx="9">
                  <c:v>80</c:v>
                </c:pt>
                <c:pt idx="10">
                  <c:v>124</c:v>
                </c:pt>
                <c:pt idx="11">
                  <c:v>158</c:v>
                </c:pt>
                <c:pt idx="12">
                  <c:v>150</c:v>
                </c:pt>
                <c:pt idx="13">
                  <c:v>161</c:v>
                </c:pt>
                <c:pt idx="14">
                  <c:v>192</c:v>
                </c:pt>
                <c:pt idx="15">
                  <c:v>150</c:v>
                </c:pt>
              </c:numCache>
            </c:numRef>
          </c:val>
          <c:smooth val="0"/>
          <c:extLst>
            <c:ext xmlns:c16="http://schemas.microsoft.com/office/drawing/2014/chart" uri="{C3380CC4-5D6E-409C-BE32-E72D297353CC}">
              <c16:uniqueId val="{00000000-7057-4499-948B-AB8911A73382}"/>
            </c:ext>
          </c:extLst>
        </c:ser>
        <c:ser>
          <c:idx val="1"/>
          <c:order val="1"/>
          <c:tx>
            <c:strRef>
              <c:f>'Louisa Bookings by Quarter'!$A$6</c:f>
              <c:strCache>
                <c:ptCount val="1"/>
                <c:pt idx="0">
                  <c:v>2018-2021 Louisa Misdemeanor Bookings by Quarter</c:v>
                </c:pt>
              </c:strCache>
            </c:strRef>
          </c:tx>
          <c:spPr>
            <a:ln w="28575" cap="rnd">
              <a:solidFill>
                <a:schemeClr val="accent2"/>
              </a:solidFill>
              <a:round/>
            </a:ln>
            <a:effectLst/>
          </c:spPr>
          <c:marker>
            <c:symbol val="none"/>
          </c:marker>
          <c:cat>
            <c:strRef>
              <c:f>'Louisa Bookings by Quarter'!$B$4:$Q$4</c:f>
              <c:strCache>
                <c:ptCount val="16"/>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strCache>
            </c:strRef>
          </c:cat>
          <c:val>
            <c:numRef>
              <c:f>'Louisa Bookings by Quarter'!$B$6:$Q$6</c:f>
              <c:numCache>
                <c:formatCode>General</c:formatCode>
                <c:ptCount val="16"/>
                <c:pt idx="0">
                  <c:v>218</c:v>
                </c:pt>
                <c:pt idx="1">
                  <c:v>239</c:v>
                </c:pt>
                <c:pt idx="2">
                  <c:v>243</c:v>
                </c:pt>
                <c:pt idx="3">
                  <c:v>245</c:v>
                </c:pt>
                <c:pt idx="4">
                  <c:v>221</c:v>
                </c:pt>
                <c:pt idx="5">
                  <c:v>219</c:v>
                </c:pt>
                <c:pt idx="6">
                  <c:v>245</c:v>
                </c:pt>
                <c:pt idx="7">
                  <c:v>203</c:v>
                </c:pt>
                <c:pt idx="8">
                  <c:v>219</c:v>
                </c:pt>
                <c:pt idx="9">
                  <c:v>101</c:v>
                </c:pt>
                <c:pt idx="10">
                  <c:v>162</c:v>
                </c:pt>
                <c:pt idx="11">
                  <c:v>190</c:v>
                </c:pt>
                <c:pt idx="12">
                  <c:v>198</c:v>
                </c:pt>
                <c:pt idx="13">
                  <c:v>208</c:v>
                </c:pt>
                <c:pt idx="14">
                  <c:v>220</c:v>
                </c:pt>
                <c:pt idx="15">
                  <c:v>193</c:v>
                </c:pt>
              </c:numCache>
            </c:numRef>
          </c:val>
          <c:smooth val="0"/>
          <c:extLst>
            <c:ext xmlns:c16="http://schemas.microsoft.com/office/drawing/2014/chart" uri="{C3380CC4-5D6E-409C-BE32-E72D297353CC}">
              <c16:uniqueId val="{00000001-7057-4499-948B-AB8911A73382}"/>
            </c:ext>
          </c:extLst>
        </c:ser>
        <c:dLbls>
          <c:showLegendKey val="0"/>
          <c:showVal val="0"/>
          <c:showCatName val="0"/>
          <c:showSerName val="0"/>
          <c:showPercent val="0"/>
          <c:showBubbleSize val="0"/>
        </c:dLbls>
        <c:smooth val="0"/>
        <c:axId val="478028256"/>
        <c:axId val="478028648"/>
      </c:lineChart>
      <c:catAx>
        <c:axId val="478028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78028648"/>
        <c:crosses val="autoZero"/>
        <c:auto val="1"/>
        <c:lblAlgn val="ctr"/>
        <c:lblOffset val="100"/>
        <c:noMultiLvlLbl val="0"/>
      </c:catAx>
      <c:valAx>
        <c:axId val="4780286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780282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Louisa Top Ten Booking Types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'Louisa Bookings by VCC'!$B$1</c:f>
              <c:strCache>
                <c:ptCount val="1"/>
                <c:pt idx="0">
                  <c:v>2011</c:v>
                </c:pt>
              </c:strCache>
            </c:strRef>
          </c:tx>
          <c:spPr>
            <a:solidFill>
              <a:schemeClr val="accent1"/>
            </a:solidFill>
            <a:ln>
              <a:noFill/>
            </a:ln>
            <a:effectLst/>
          </c:spPr>
          <c:invertIfNegative val="0"/>
          <c:cat>
            <c:strRef>
              <c:f>'Louisa Bookings by VCC'!$A$2:$A$11</c:f>
              <c:strCache>
                <c:ptCount val="10"/>
                <c:pt idx="0">
                  <c:v>ASL</c:v>
                </c:pt>
                <c:pt idx="1">
                  <c:v>LAR</c:v>
                </c:pt>
                <c:pt idx="2">
                  <c:v>DWI</c:v>
                </c:pt>
                <c:pt idx="3">
                  <c:v>NAR</c:v>
                </c:pt>
                <c:pt idx="4">
                  <c:v>PRB</c:v>
                </c:pt>
                <c:pt idx="5">
                  <c:v>LIC</c:v>
                </c:pt>
                <c:pt idx="6">
                  <c:v>ALC</c:v>
                </c:pt>
                <c:pt idx="7">
                  <c:v>CON</c:v>
                </c:pt>
                <c:pt idx="8">
                  <c:v>FRD</c:v>
                </c:pt>
                <c:pt idx="9">
                  <c:v>WPN</c:v>
                </c:pt>
              </c:strCache>
            </c:strRef>
          </c:cat>
          <c:val>
            <c:numRef>
              <c:f>'Louisa Bookings by VCC'!$B$2:$B$11</c:f>
              <c:numCache>
                <c:formatCode>General</c:formatCode>
                <c:ptCount val="10"/>
                <c:pt idx="0">
                  <c:v>202</c:v>
                </c:pt>
                <c:pt idx="1">
                  <c:v>157</c:v>
                </c:pt>
                <c:pt idx="2">
                  <c:v>208</c:v>
                </c:pt>
                <c:pt idx="3">
                  <c:v>141</c:v>
                </c:pt>
                <c:pt idx="4">
                  <c:v>57</c:v>
                </c:pt>
                <c:pt idx="5">
                  <c:v>126</c:v>
                </c:pt>
                <c:pt idx="6">
                  <c:v>135</c:v>
                </c:pt>
                <c:pt idx="7">
                  <c:v>93</c:v>
                </c:pt>
                <c:pt idx="8">
                  <c:v>62</c:v>
                </c:pt>
                <c:pt idx="9">
                  <c:v>48</c:v>
                </c:pt>
              </c:numCache>
            </c:numRef>
          </c:val>
          <c:extLst>
            <c:ext xmlns:c16="http://schemas.microsoft.com/office/drawing/2014/chart" uri="{C3380CC4-5D6E-409C-BE32-E72D297353CC}">
              <c16:uniqueId val="{00000000-47A0-43CC-B0B0-2B75FCE13E61}"/>
            </c:ext>
          </c:extLst>
        </c:ser>
        <c:ser>
          <c:idx val="1"/>
          <c:order val="1"/>
          <c:tx>
            <c:strRef>
              <c:f>'Louisa Bookings by VCC'!$C$1</c:f>
              <c:strCache>
                <c:ptCount val="1"/>
                <c:pt idx="0">
                  <c:v>2012</c:v>
                </c:pt>
              </c:strCache>
            </c:strRef>
          </c:tx>
          <c:spPr>
            <a:solidFill>
              <a:schemeClr val="accent2"/>
            </a:solidFill>
            <a:ln>
              <a:noFill/>
            </a:ln>
            <a:effectLst/>
          </c:spPr>
          <c:invertIfNegative val="0"/>
          <c:cat>
            <c:strRef>
              <c:f>'Louisa Bookings by VCC'!$A$2:$A$11</c:f>
              <c:strCache>
                <c:ptCount val="10"/>
                <c:pt idx="0">
                  <c:v>ASL</c:v>
                </c:pt>
                <c:pt idx="1">
                  <c:v>LAR</c:v>
                </c:pt>
                <c:pt idx="2">
                  <c:v>DWI</c:v>
                </c:pt>
                <c:pt idx="3">
                  <c:v>NAR</c:v>
                </c:pt>
                <c:pt idx="4">
                  <c:v>PRB</c:v>
                </c:pt>
                <c:pt idx="5">
                  <c:v>LIC</c:v>
                </c:pt>
                <c:pt idx="6">
                  <c:v>ALC</c:v>
                </c:pt>
                <c:pt idx="7">
                  <c:v>CON</c:v>
                </c:pt>
                <c:pt idx="8">
                  <c:v>FRD</c:v>
                </c:pt>
                <c:pt idx="9">
                  <c:v>WPN</c:v>
                </c:pt>
              </c:strCache>
            </c:strRef>
          </c:cat>
          <c:val>
            <c:numRef>
              <c:f>'Louisa Bookings by VCC'!$C$2:$C$11</c:f>
              <c:numCache>
                <c:formatCode>General</c:formatCode>
                <c:ptCount val="10"/>
                <c:pt idx="0">
                  <c:v>170</c:v>
                </c:pt>
                <c:pt idx="1">
                  <c:v>174</c:v>
                </c:pt>
                <c:pt idx="2">
                  <c:v>167</c:v>
                </c:pt>
                <c:pt idx="3">
                  <c:v>158</c:v>
                </c:pt>
                <c:pt idx="4">
                  <c:v>56</c:v>
                </c:pt>
                <c:pt idx="5">
                  <c:v>84</c:v>
                </c:pt>
                <c:pt idx="6">
                  <c:v>118</c:v>
                </c:pt>
                <c:pt idx="7">
                  <c:v>74</c:v>
                </c:pt>
                <c:pt idx="8">
                  <c:v>77</c:v>
                </c:pt>
                <c:pt idx="9">
                  <c:v>30</c:v>
                </c:pt>
              </c:numCache>
            </c:numRef>
          </c:val>
          <c:extLst>
            <c:ext xmlns:c16="http://schemas.microsoft.com/office/drawing/2014/chart" uri="{C3380CC4-5D6E-409C-BE32-E72D297353CC}">
              <c16:uniqueId val="{00000001-47A0-43CC-B0B0-2B75FCE13E61}"/>
            </c:ext>
          </c:extLst>
        </c:ser>
        <c:ser>
          <c:idx val="2"/>
          <c:order val="2"/>
          <c:tx>
            <c:strRef>
              <c:f>'Louisa Bookings by VCC'!$D$1</c:f>
              <c:strCache>
                <c:ptCount val="1"/>
                <c:pt idx="0">
                  <c:v>2013</c:v>
                </c:pt>
              </c:strCache>
            </c:strRef>
          </c:tx>
          <c:spPr>
            <a:solidFill>
              <a:schemeClr val="accent3"/>
            </a:solidFill>
            <a:ln>
              <a:noFill/>
            </a:ln>
            <a:effectLst/>
          </c:spPr>
          <c:invertIfNegative val="0"/>
          <c:cat>
            <c:strRef>
              <c:f>'Louisa Bookings by VCC'!$A$2:$A$11</c:f>
              <c:strCache>
                <c:ptCount val="10"/>
                <c:pt idx="0">
                  <c:v>ASL</c:v>
                </c:pt>
                <c:pt idx="1">
                  <c:v>LAR</c:v>
                </c:pt>
                <c:pt idx="2">
                  <c:v>DWI</c:v>
                </c:pt>
                <c:pt idx="3">
                  <c:v>NAR</c:v>
                </c:pt>
                <c:pt idx="4">
                  <c:v>PRB</c:v>
                </c:pt>
                <c:pt idx="5">
                  <c:v>LIC</c:v>
                </c:pt>
                <c:pt idx="6">
                  <c:v>ALC</c:v>
                </c:pt>
                <c:pt idx="7">
                  <c:v>CON</c:v>
                </c:pt>
                <c:pt idx="8">
                  <c:v>FRD</c:v>
                </c:pt>
                <c:pt idx="9">
                  <c:v>WPN</c:v>
                </c:pt>
              </c:strCache>
            </c:strRef>
          </c:cat>
          <c:val>
            <c:numRef>
              <c:f>'Louisa Bookings by VCC'!$D$2:$D$11</c:f>
              <c:numCache>
                <c:formatCode>General</c:formatCode>
                <c:ptCount val="10"/>
                <c:pt idx="0">
                  <c:v>168</c:v>
                </c:pt>
                <c:pt idx="1">
                  <c:v>177</c:v>
                </c:pt>
                <c:pt idx="2">
                  <c:v>221</c:v>
                </c:pt>
                <c:pt idx="3">
                  <c:v>126</c:v>
                </c:pt>
                <c:pt idx="4">
                  <c:v>97</c:v>
                </c:pt>
                <c:pt idx="5">
                  <c:v>91</c:v>
                </c:pt>
                <c:pt idx="6">
                  <c:v>121</c:v>
                </c:pt>
                <c:pt idx="7">
                  <c:v>53</c:v>
                </c:pt>
                <c:pt idx="8">
                  <c:v>65</c:v>
                </c:pt>
                <c:pt idx="9">
                  <c:v>30</c:v>
                </c:pt>
              </c:numCache>
            </c:numRef>
          </c:val>
          <c:extLst>
            <c:ext xmlns:c16="http://schemas.microsoft.com/office/drawing/2014/chart" uri="{C3380CC4-5D6E-409C-BE32-E72D297353CC}">
              <c16:uniqueId val="{00000002-47A0-43CC-B0B0-2B75FCE13E61}"/>
            </c:ext>
          </c:extLst>
        </c:ser>
        <c:ser>
          <c:idx val="3"/>
          <c:order val="3"/>
          <c:tx>
            <c:strRef>
              <c:f>'Louisa Bookings by VCC'!$E$1</c:f>
              <c:strCache>
                <c:ptCount val="1"/>
                <c:pt idx="0">
                  <c:v>2014</c:v>
                </c:pt>
              </c:strCache>
            </c:strRef>
          </c:tx>
          <c:spPr>
            <a:solidFill>
              <a:schemeClr val="accent4"/>
            </a:solidFill>
            <a:ln>
              <a:noFill/>
            </a:ln>
            <a:effectLst/>
          </c:spPr>
          <c:invertIfNegative val="0"/>
          <c:cat>
            <c:strRef>
              <c:f>'Louisa Bookings by VCC'!$A$2:$A$11</c:f>
              <c:strCache>
                <c:ptCount val="10"/>
                <c:pt idx="0">
                  <c:v>ASL</c:v>
                </c:pt>
                <c:pt idx="1">
                  <c:v>LAR</c:v>
                </c:pt>
                <c:pt idx="2">
                  <c:v>DWI</c:v>
                </c:pt>
                <c:pt idx="3">
                  <c:v>NAR</c:v>
                </c:pt>
                <c:pt idx="4">
                  <c:v>PRB</c:v>
                </c:pt>
                <c:pt idx="5">
                  <c:v>LIC</c:v>
                </c:pt>
                <c:pt idx="6">
                  <c:v>ALC</c:v>
                </c:pt>
                <c:pt idx="7">
                  <c:v>CON</c:v>
                </c:pt>
                <c:pt idx="8">
                  <c:v>FRD</c:v>
                </c:pt>
                <c:pt idx="9">
                  <c:v>WPN</c:v>
                </c:pt>
              </c:strCache>
            </c:strRef>
          </c:cat>
          <c:val>
            <c:numRef>
              <c:f>'Louisa Bookings by VCC'!$E$2:$E$11</c:f>
              <c:numCache>
                <c:formatCode>General</c:formatCode>
                <c:ptCount val="10"/>
                <c:pt idx="0">
                  <c:v>183</c:v>
                </c:pt>
                <c:pt idx="1">
                  <c:v>158</c:v>
                </c:pt>
                <c:pt idx="2">
                  <c:v>199</c:v>
                </c:pt>
                <c:pt idx="3">
                  <c:v>111</c:v>
                </c:pt>
                <c:pt idx="4">
                  <c:v>107</c:v>
                </c:pt>
                <c:pt idx="5">
                  <c:v>71</c:v>
                </c:pt>
                <c:pt idx="6">
                  <c:v>99</c:v>
                </c:pt>
                <c:pt idx="7">
                  <c:v>76</c:v>
                </c:pt>
                <c:pt idx="8">
                  <c:v>47</c:v>
                </c:pt>
                <c:pt idx="9">
                  <c:v>51</c:v>
                </c:pt>
              </c:numCache>
            </c:numRef>
          </c:val>
          <c:extLst>
            <c:ext xmlns:c16="http://schemas.microsoft.com/office/drawing/2014/chart" uri="{C3380CC4-5D6E-409C-BE32-E72D297353CC}">
              <c16:uniqueId val="{00000003-47A0-43CC-B0B0-2B75FCE13E61}"/>
            </c:ext>
          </c:extLst>
        </c:ser>
        <c:ser>
          <c:idx val="4"/>
          <c:order val="4"/>
          <c:tx>
            <c:strRef>
              <c:f>'Louisa Bookings by VCC'!$F$1</c:f>
              <c:strCache>
                <c:ptCount val="1"/>
                <c:pt idx="0">
                  <c:v>2015</c:v>
                </c:pt>
              </c:strCache>
            </c:strRef>
          </c:tx>
          <c:spPr>
            <a:solidFill>
              <a:schemeClr val="accent5"/>
            </a:solidFill>
            <a:ln>
              <a:noFill/>
            </a:ln>
            <a:effectLst/>
          </c:spPr>
          <c:invertIfNegative val="0"/>
          <c:cat>
            <c:strRef>
              <c:f>'Louisa Bookings by VCC'!$A$2:$A$11</c:f>
              <c:strCache>
                <c:ptCount val="10"/>
                <c:pt idx="0">
                  <c:v>ASL</c:v>
                </c:pt>
                <c:pt idx="1">
                  <c:v>LAR</c:v>
                </c:pt>
                <c:pt idx="2">
                  <c:v>DWI</c:v>
                </c:pt>
                <c:pt idx="3">
                  <c:v>NAR</c:v>
                </c:pt>
                <c:pt idx="4">
                  <c:v>PRB</c:v>
                </c:pt>
                <c:pt idx="5">
                  <c:v>LIC</c:v>
                </c:pt>
                <c:pt idx="6">
                  <c:v>ALC</c:v>
                </c:pt>
                <c:pt idx="7">
                  <c:v>CON</c:v>
                </c:pt>
                <c:pt idx="8">
                  <c:v>FRD</c:v>
                </c:pt>
                <c:pt idx="9">
                  <c:v>WPN</c:v>
                </c:pt>
              </c:strCache>
            </c:strRef>
          </c:cat>
          <c:val>
            <c:numRef>
              <c:f>'Louisa Bookings by VCC'!$F$2:$F$11</c:f>
              <c:numCache>
                <c:formatCode>General</c:formatCode>
                <c:ptCount val="10"/>
                <c:pt idx="0">
                  <c:v>153</c:v>
                </c:pt>
                <c:pt idx="1">
                  <c:v>146</c:v>
                </c:pt>
                <c:pt idx="2">
                  <c:v>213</c:v>
                </c:pt>
                <c:pt idx="3">
                  <c:v>188</c:v>
                </c:pt>
                <c:pt idx="4">
                  <c:v>117</c:v>
                </c:pt>
                <c:pt idx="5">
                  <c:v>80</c:v>
                </c:pt>
                <c:pt idx="6">
                  <c:v>114</c:v>
                </c:pt>
                <c:pt idx="7">
                  <c:v>67</c:v>
                </c:pt>
                <c:pt idx="8">
                  <c:v>51</c:v>
                </c:pt>
                <c:pt idx="9">
                  <c:v>37</c:v>
                </c:pt>
              </c:numCache>
            </c:numRef>
          </c:val>
          <c:extLst>
            <c:ext xmlns:c16="http://schemas.microsoft.com/office/drawing/2014/chart" uri="{C3380CC4-5D6E-409C-BE32-E72D297353CC}">
              <c16:uniqueId val="{00000004-47A0-43CC-B0B0-2B75FCE13E61}"/>
            </c:ext>
          </c:extLst>
        </c:ser>
        <c:ser>
          <c:idx val="5"/>
          <c:order val="5"/>
          <c:tx>
            <c:strRef>
              <c:f>'Louisa Bookings by VCC'!$G$1</c:f>
              <c:strCache>
                <c:ptCount val="1"/>
                <c:pt idx="0">
                  <c:v>2016</c:v>
                </c:pt>
              </c:strCache>
            </c:strRef>
          </c:tx>
          <c:spPr>
            <a:solidFill>
              <a:schemeClr val="accent6"/>
            </a:solidFill>
            <a:ln>
              <a:noFill/>
            </a:ln>
            <a:effectLst/>
          </c:spPr>
          <c:invertIfNegative val="0"/>
          <c:cat>
            <c:strRef>
              <c:f>'Louisa Bookings by VCC'!$A$2:$A$11</c:f>
              <c:strCache>
                <c:ptCount val="10"/>
                <c:pt idx="0">
                  <c:v>ASL</c:v>
                </c:pt>
                <c:pt idx="1">
                  <c:v>LAR</c:v>
                </c:pt>
                <c:pt idx="2">
                  <c:v>DWI</c:v>
                </c:pt>
                <c:pt idx="3">
                  <c:v>NAR</c:v>
                </c:pt>
                <c:pt idx="4">
                  <c:v>PRB</c:v>
                </c:pt>
                <c:pt idx="5">
                  <c:v>LIC</c:v>
                </c:pt>
                <c:pt idx="6">
                  <c:v>ALC</c:v>
                </c:pt>
                <c:pt idx="7">
                  <c:v>CON</c:v>
                </c:pt>
                <c:pt idx="8">
                  <c:v>FRD</c:v>
                </c:pt>
                <c:pt idx="9">
                  <c:v>WPN</c:v>
                </c:pt>
              </c:strCache>
            </c:strRef>
          </c:cat>
          <c:val>
            <c:numRef>
              <c:f>'Louisa Bookings by VCC'!$G$2:$G$11</c:f>
              <c:numCache>
                <c:formatCode>General</c:formatCode>
                <c:ptCount val="10"/>
                <c:pt idx="0">
                  <c:v>167</c:v>
                </c:pt>
                <c:pt idx="1">
                  <c:v>130</c:v>
                </c:pt>
                <c:pt idx="2">
                  <c:v>170</c:v>
                </c:pt>
                <c:pt idx="3">
                  <c:v>189</c:v>
                </c:pt>
                <c:pt idx="4">
                  <c:v>116</c:v>
                </c:pt>
                <c:pt idx="5">
                  <c:v>103</c:v>
                </c:pt>
                <c:pt idx="6">
                  <c:v>74</c:v>
                </c:pt>
                <c:pt idx="7">
                  <c:v>73</c:v>
                </c:pt>
                <c:pt idx="8">
                  <c:v>57</c:v>
                </c:pt>
                <c:pt idx="9">
                  <c:v>51</c:v>
                </c:pt>
              </c:numCache>
            </c:numRef>
          </c:val>
          <c:extLst>
            <c:ext xmlns:c16="http://schemas.microsoft.com/office/drawing/2014/chart" uri="{C3380CC4-5D6E-409C-BE32-E72D297353CC}">
              <c16:uniqueId val="{00000005-47A0-43CC-B0B0-2B75FCE13E61}"/>
            </c:ext>
          </c:extLst>
        </c:ser>
        <c:ser>
          <c:idx val="6"/>
          <c:order val="6"/>
          <c:tx>
            <c:strRef>
              <c:f>'Louisa Bookings by VCC'!$H$1</c:f>
              <c:strCache>
                <c:ptCount val="1"/>
                <c:pt idx="0">
                  <c:v>2017</c:v>
                </c:pt>
              </c:strCache>
            </c:strRef>
          </c:tx>
          <c:spPr>
            <a:solidFill>
              <a:schemeClr val="accent1">
                <a:lumMod val="60000"/>
              </a:schemeClr>
            </a:solidFill>
            <a:ln>
              <a:noFill/>
            </a:ln>
            <a:effectLst/>
          </c:spPr>
          <c:invertIfNegative val="0"/>
          <c:cat>
            <c:strRef>
              <c:f>'Louisa Bookings by VCC'!$A$2:$A$11</c:f>
              <c:strCache>
                <c:ptCount val="10"/>
                <c:pt idx="0">
                  <c:v>ASL</c:v>
                </c:pt>
                <c:pt idx="1">
                  <c:v>LAR</c:v>
                </c:pt>
                <c:pt idx="2">
                  <c:v>DWI</c:v>
                </c:pt>
                <c:pt idx="3">
                  <c:v>NAR</c:v>
                </c:pt>
                <c:pt idx="4">
                  <c:v>PRB</c:v>
                </c:pt>
                <c:pt idx="5">
                  <c:v>LIC</c:v>
                </c:pt>
                <c:pt idx="6">
                  <c:v>ALC</c:v>
                </c:pt>
                <c:pt idx="7">
                  <c:v>CON</c:v>
                </c:pt>
                <c:pt idx="8">
                  <c:v>FRD</c:v>
                </c:pt>
                <c:pt idx="9">
                  <c:v>WPN</c:v>
                </c:pt>
              </c:strCache>
            </c:strRef>
          </c:cat>
          <c:val>
            <c:numRef>
              <c:f>'Louisa Bookings by VCC'!$H$2:$H$11</c:f>
              <c:numCache>
                <c:formatCode>General</c:formatCode>
                <c:ptCount val="10"/>
                <c:pt idx="0">
                  <c:v>153</c:v>
                </c:pt>
                <c:pt idx="1">
                  <c:v>219</c:v>
                </c:pt>
                <c:pt idx="2">
                  <c:v>130</c:v>
                </c:pt>
                <c:pt idx="3">
                  <c:v>142</c:v>
                </c:pt>
                <c:pt idx="4">
                  <c:v>152</c:v>
                </c:pt>
                <c:pt idx="5">
                  <c:v>114</c:v>
                </c:pt>
                <c:pt idx="6">
                  <c:v>87</c:v>
                </c:pt>
                <c:pt idx="7">
                  <c:v>66</c:v>
                </c:pt>
                <c:pt idx="8">
                  <c:v>99</c:v>
                </c:pt>
                <c:pt idx="9">
                  <c:v>33</c:v>
                </c:pt>
              </c:numCache>
            </c:numRef>
          </c:val>
          <c:extLst>
            <c:ext xmlns:c16="http://schemas.microsoft.com/office/drawing/2014/chart" uri="{C3380CC4-5D6E-409C-BE32-E72D297353CC}">
              <c16:uniqueId val="{00000006-47A0-43CC-B0B0-2B75FCE13E61}"/>
            </c:ext>
          </c:extLst>
        </c:ser>
        <c:ser>
          <c:idx val="7"/>
          <c:order val="7"/>
          <c:tx>
            <c:strRef>
              <c:f>'Louisa Bookings by VCC'!$I$1</c:f>
              <c:strCache>
                <c:ptCount val="1"/>
                <c:pt idx="0">
                  <c:v>2018</c:v>
                </c:pt>
              </c:strCache>
            </c:strRef>
          </c:tx>
          <c:spPr>
            <a:solidFill>
              <a:schemeClr val="accent2">
                <a:lumMod val="60000"/>
              </a:schemeClr>
            </a:solidFill>
            <a:ln>
              <a:noFill/>
            </a:ln>
            <a:effectLst/>
          </c:spPr>
          <c:invertIfNegative val="0"/>
          <c:cat>
            <c:strRef>
              <c:f>'Louisa Bookings by VCC'!$A$2:$A$11</c:f>
              <c:strCache>
                <c:ptCount val="10"/>
                <c:pt idx="0">
                  <c:v>ASL</c:v>
                </c:pt>
                <c:pt idx="1">
                  <c:v>LAR</c:v>
                </c:pt>
                <c:pt idx="2">
                  <c:v>DWI</c:v>
                </c:pt>
                <c:pt idx="3">
                  <c:v>NAR</c:v>
                </c:pt>
                <c:pt idx="4">
                  <c:v>PRB</c:v>
                </c:pt>
                <c:pt idx="5">
                  <c:v>LIC</c:v>
                </c:pt>
                <c:pt idx="6">
                  <c:v>ALC</c:v>
                </c:pt>
                <c:pt idx="7">
                  <c:v>CON</c:v>
                </c:pt>
                <c:pt idx="8">
                  <c:v>FRD</c:v>
                </c:pt>
                <c:pt idx="9">
                  <c:v>WPN</c:v>
                </c:pt>
              </c:strCache>
            </c:strRef>
          </c:cat>
          <c:val>
            <c:numRef>
              <c:f>'Louisa Bookings by VCC'!$I$2:$I$11</c:f>
              <c:numCache>
                <c:formatCode>General</c:formatCode>
                <c:ptCount val="10"/>
                <c:pt idx="0">
                  <c:v>175</c:v>
                </c:pt>
                <c:pt idx="1">
                  <c:v>198</c:v>
                </c:pt>
                <c:pt idx="2">
                  <c:v>125</c:v>
                </c:pt>
                <c:pt idx="3">
                  <c:v>183</c:v>
                </c:pt>
                <c:pt idx="4">
                  <c:v>198</c:v>
                </c:pt>
                <c:pt idx="5">
                  <c:v>134</c:v>
                </c:pt>
                <c:pt idx="6">
                  <c:v>67</c:v>
                </c:pt>
                <c:pt idx="7">
                  <c:v>83</c:v>
                </c:pt>
                <c:pt idx="8">
                  <c:v>78</c:v>
                </c:pt>
                <c:pt idx="9">
                  <c:v>40</c:v>
                </c:pt>
              </c:numCache>
            </c:numRef>
          </c:val>
          <c:extLst>
            <c:ext xmlns:c16="http://schemas.microsoft.com/office/drawing/2014/chart" uri="{C3380CC4-5D6E-409C-BE32-E72D297353CC}">
              <c16:uniqueId val="{00000007-47A0-43CC-B0B0-2B75FCE13E61}"/>
            </c:ext>
          </c:extLst>
        </c:ser>
        <c:ser>
          <c:idx val="8"/>
          <c:order val="8"/>
          <c:tx>
            <c:strRef>
              <c:f>'Louisa Bookings by VCC'!$J$1</c:f>
              <c:strCache>
                <c:ptCount val="1"/>
                <c:pt idx="0">
                  <c:v>2019</c:v>
                </c:pt>
              </c:strCache>
            </c:strRef>
          </c:tx>
          <c:spPr>
            <a:solidFill>
              <a:schemeClr val="accent3">
                <a:lumMod val="60000"/>
              </a:schemeClr>
            </a:solidFill>
            <a:ln>
              <a:noFill/>
            </a:ln>
            <a:effectLst/>
          </c:spPr>
          <c:invertIfNegative val="0"/>
          <c:cat>
            <c:strRef>
              <c:f>'Louisa Bookings by VCC'!$A$2:$A$11</c:f>
              <c:strCache>
                <c:ptCount val="10"/>
                <c:pt idx="0">
                  <c:v>ASL</c:v>
                </c:pt>
                <c:pt idx="1">
                  <c:v>LAR</c:v>
                </c:pt>
                <c:pt idx="2">
                  <c:v>DWI</c:v>
                </c:pt>
                <c:pt idx="3">
                  <c:v>NAR</c:v>
                </c:pt>
                <c:pt idx="4">
                  <c:v>PRB</c:v>
                </c:pt>
                <c:pt idx="5">
                  <c:v>LIC</c:v>
                </c:pt>
                <c:pt idx="6">
                  <c:v>ALC</c:v>
                </c:pt>
                <c:pt idx="7">
                  <c:v>CON</c:v>
                </c:pt>
                <c:pt idx="8">
                  <c:v>FRD</c:v>
                </c:pt>
                <c:pt idx="9">
                  <c:v>WPN</c:v>
                </c:pt>
              </c:strCache>
            </c:strRef>
          </c:cat>
          <c:val>
            <c:numRef>
              <c:f>'Louisa Bookings by VCC'!$J$2:$J$11</c:f>
              <c:numCache>
                <c:formatCode>General</c:formatCode>
                <c:ptCount val="10"/>
                <c:pt idx="0">
                  <c:v>180</c:v>
                </c:pt>
                <c:pt idx="1">
                  <c:v>186</c:v>
                </c:pt>
                <c:pt idx="2">
                  <c:v>104</c:v>
                </c:pt>
                <c:pt idx="3">
                  <c:v>190</c:v>
                </c:pt>
                <c:pt idx="4">
                  <c:v>220</c:v>
                </c:pt>
                <c:pt idx="5">
                  <c:v>121</c:v>
                </c:pt>
                <c:pt idx="6">
                  <c:v>64</c:v>
                </c:pt>
                <c:pt idx="7">
                  <c:v>91</c:v>
                </c:pt>
                <c:pt idx="8">
                  <c:v>64</c:v>
                </c:pt>
                <c:pt idx="9">
                  <c:v>51</c:v>
                </c:pt>
              </c:numCache>
            </c:numRef>
          </c:val>
          <c:extLst>
            <c:ext xmlns:c16="http://schemas.microsoft.com/office/drawing/2014/chart" uri="{C3380CC4-5D6E-409C-BE32-E72D297353CC}">
              <c16:uniqueId val="{00000008-47A0-43CC-B0B0-2B75FCE13E61}"/>
            </c:ext>
          </c:extLst>
        </c:ser>
        <c:ser>
          <c:idx val="9"/>
          <c:order val="9"/>
          <c:tx>
            <c:strRef>
              <c:f>'Louisa Bookings by VCC'!$K$1</c:f>
              <c:strCache>
                <c:ptCount val="1"/>
                <c:pt idx="0">
                  <c:v>2020</c:v>
                </c:pt>
              </c:strCache>
            </c:strRef>
          </c:tx>
          <c:spPr>
            <a:solidFill>
              <a:schemeClr val="accent4">
                <a:lumMod val="60000"/>
              </a:schemeClr>
            </a:solidFill>
            <a:ln>
              <a:noFill/>
            </a:ln>
            <a:effectLst/>
          </c:spPr>
          <c:invertIfNegative val="0"/>
          <c:cat>
            <c:strRef>
              <c:f>'Louisa Bookings by VCC'!$A$2:$A$11</c:f>
              <c:strCache>
                <c:ptCount val="10"/>
                <c:pt idx="0">
                  <c:v>ASL</c:v>
                </c:pt>
                <c:pt idx="1">
                  <c:v>LAR</c:v>
                </c:pt>
                <c:pt idx="2">
                  <c:v>DWI</c:v>
                </c:pt>
                <c:pt idx="3">
                  <c:v>NAR</c:v>
                </c:pt>
                <c:pt idx="4">
                  <c:v>PRB</c:v>
                </c:pt>
                <c:pt idx="5">
                  <c:v>LIC</c:v>
                </c:pt>
                <c:pt idx="6">
                  <c:v>ALC</c:v>
                </c:pt>
                <c:pt idx="7">
                  <c:v>CON</c:v>
                </c:pt>
                <c:pt idx="8">
                  <c:v>FRD</c:v>
                </c:pt>
                <c:pt idx="9">
                  <c:v>WPN</c:v>
                </c:pt>
              </c:strCache>
            </c:strRef>
          </c:cat>
          <c:val>
            <c:numRef>
              <c:f>'Louisa Bookings by VCC'!$K$2:$K$11</c:f>
              <c:numCache>
                <c:formatCode>General</c:formatCode>
                <c:ptCount val="10"/>
                <c:pt idx="0">
                  <c:v>132</c:v>
                </c:pt>
                <c:pt idx="1">
                  <c:v>105</c:v>
                </c:pt>
                <c:pt idx="2">
                  <c:v>112</c:v>
                </c:pt>
                <c:pt idx="3">
                  <c:v>109</c:v>
                </c:pt>
                <c:pt idx="4">
                  <c:v>119</c:v>
                </c:pt>
                <c:pt idx="5">
                  <c:v>60</c:v>
                </c:pt>
                <c:pt idx="6">
                  <c:v>67</c:v>
                </c:pt>
                <c:pt idx="7">
                  <c:v>60</c:v>
                </c:pt>
                <c:pt idx="8">
                  <c:v>31</c:v>
                </c:pt>
                <c:pt idx="9">
                  <c:v>58</c:v>
                </c:pt>
              </c:numCache>
            </c:numRef>
          </c:val>
          <c:extLst>
            <c:ext xmlns:c16="http://schemas.microsoft.com/office/drawing/2014/chart" uri="{C3380CC4-5D6E-409C-BE32-E72D297353CC}">
              <c16:uniqueId val="{00000009-47A0-43CC-B0B0-2B75FCE13E61}"/>
            </c:ext>
          </c:extLst>
        </c:ser>
        <c:ser>
          <c:idx val="10"/>
          <c:order val="10"/>
          <c:tx>
            <c:strRef>
              <c:f>'Louisa Bookings by VCC'!$L$1</c:f>
              <c:strCache>
                <c:ptCount val="1"/>
                <c:pt idx="0">
                  <c:v>2021</c:v>
                </c:pt>
              </c:strCache>
            </c:strRef>
          </c:tx>
          <c:spPr>
            <a:solidFill>
              <a:schemeClr val="accent5">
                <a:lumMod val="60000"/>
              </a:schemeClr>
            </a:solidFill>
            <a:ln>
              <a:noFill/>
            </a:ln>
            <a:effectLst/>
          </c:spPr>
          <c:invertIfNegative val="0"/>
          <c:cat>
            <c:strRef>
              <c:f>'Louisa Bookings by VCC'!$A$2:$A$11</c:f>
              <c:strCache>
                <c:ptCount val="10"/>
                <c:pt idx="0">
                  <c:v>ASL</c:v>
                </c:pt>
                <c:pt idx="1">
                  <c:v>LAR</c:v>
                </c:pt>
                <c:pt idx="2">
                  <c:v>DWI</c:v>
                </c:pt>
                <c:pt idx="3">
                  <c:v>NAR</c:v>
                </c:pt>
                <c:pt idx="4">
                  <c:v>PRB</c:v>
                </c:pt>
                <c:pt idx="5">
                  <c:v>LIC</c:v>
                </c:pt>
                <c:pt idx="6">
                  <c:v>ALC</c:v>
                </c:pt>
                <c:pt idx="7">
                  <c:v>CON</c:v>
                </c:pt>
                <c:pt idx="8">
                  <c:v>FRD</c:v>
                </c:pt>
                <c:pt idx="9">
                  <c:v>WPN</c:v>
                </c:pt>
              </c:strCache>
            </c:strRef>
          </c:cat>
          <c:val>
            <c:numRef>
              <c:f>'Louisa Bookings by VCC'!$L$2:$L$11</c:f>
              <c:numCache>
                <c:formatCode>General</c:formatCode>
                <c:ptCount val="10"/>
                <c:pt idx="0">
                  <c:v>142</c:v>
                </c:pt>
                <c:pt idx="1">
                  <c:v>122</c:v>
                </c:pt>
                <c:pt idx="2">
                  <c:v>157</c:v>
                </c:pt>
                <c:pt idx="3">
                  <c:v>119</c:v>
                </c:pt>
                <c:pt idx="4">
                  <c:v>201</c:v>
                </c:pt>
                <c:pt idx="5">
                  <c:v>80</c:v>
                </c:pt>
                <c:pt idx="6">
                  <c:v>64</c:v>
                </c:pt>
                <c:pt idx="7">
                  <c:v>73</c:v>
                </c:pt>
                <c:pt idx="8">
                  <c:v>30</c:v>
                </c:pt>
                <c:pt idx="9">
                  <c:v>69</c:v>
                </c:pt>
              </c:numCache>
            </c:numRef>
          </c:val>
          <c:extLst>
            <c:ext xmlns:c16="http://schemas.microsoft.com/office/drawing/2014/chart" uri="{C3380CC4-5D6E-409C-BE32-E72D297353CC}">
              <c16:uniqueId val="{0000000A-47A0-43CC-B0B0-2B75FCE13E61}"/>
            </c:ext>
          </c:extLst>
        </c:ser>
        <c:dLbls>
          <c:showLegendKey val="0"/>
          <c:showVal val="0"/>
          <c:showCatName val="0"/>
          <c:showSerName val="0"/>
          <c:showPercent val="0"/>
          <c:showBubbleSize val="0"/>
        </c:dLbls>
        <c:gapWidth val="219"/>
        <c:overlap val="-27"/>
        <c:axId val="484549656"/>
        <c:axId val="484547304"/>
      </c:barChart>
      <c:catAx>
        <c:axId val="484549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84547304"/>
        <c:crosses val="autoZero"/>
        <c:auto val="1"/>
        <c:lblAlgn val="ctr"/>
        <c:lblOffset val="100"/>
        <c:noMultiLvlLbl val="0"/>
      </c:catAx>
      <c:valAx>
        <c:axId val="484547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845496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 Change in Louisa Top Ten Bookings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'Louisa Bookings by VCC'!$A$23</c:f>
              <c:strCache>
                <c:ptCount val="1"/>
                <c:pt idx="0">
                  <c:v>ASL</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'Louisa Bookings by VCC'!$B$22</c:f>
              <c:strCache>
                <c:ptCount val="1"/>
                <c:pt idx="0">
                  <c:v>% Change 2011-2021</c:v>
                </c:pt>
              </c:strCache>
            </c:strRef>
          </c:cat>
          <c:val>
            <c:numRef>
              <c:f>'Louisa Bookings by VCC'!$B$23</c:f>
              <c:numCache>
                <c:formatCode>0%</c:formatCode>
                <c:ptCount val="1"/>
                <c:pt idx="0">
                  <c:v>-0.19</c:v>
                </c:pt>
              </c:numCache>
            </c:numRef>
          </c:val>
          <c:extLst>
            <c:ext xmlns:c16="http://schemas.microsoft.com/office/drawing/2014/chart" uri="{C3380CC4-5D6E-409C-BE32-E72D297353CC}">
              <c16:uniqueId val="{00000000-FD01-4E56-91EB-3924CE787347}"/>
            </c:ext>
          </c:extLst>
        </c:ser>
        <c:ser>
          <c:idx val="1"/>
          <c:order val="1"/>
          <c:tx>
            <c:strRef>
              <c:f>'Louisa Bookings by VCC'!$A$24</c:f>
              <c:strCache>
                <c:ptCount val="1"/>
                <c:pt idx="0">
                  <c:v>LAR</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'Louisa Bookings by VCC'!$B$22</c:f>
              <c:strCache>
                <c:ptCount val="1"/>
                <c:pt idx="0">
                  <c:v>% Change 2011-2021</c:v>
                </c:pt>
              </c:strCache>
            </c:strRef>
          </c:cat>
          <c:val>
            <c:numRef>
              <c:f>'Louisa Bookings by VCC'!$B$24</c:f>
              <c:numCache>
                <c:formatCode>0%</c:formatCode>
                <c:ptCount val="1"/>
                <c:pt idx="0">
                  <c:v>-0.13</c:v>
                </c:pt>
              </c:numCache>
            </c:numRef>
          </c:val>
          <c:extLst>
            <c:ext xmlns:c16="http://schemas.microsoft.com/office/drawing/2014/chart" uri="{C3380CC4-5D6E-409C-BE32-E72D297353CC}">
              <c16:uniqueId val="{00000001-FD01-4E56-91EB-3924CE787347}"/>
            </c:ext>
          </c:extLst>
        </c:ser>
        <c:ser>
          <c:idx val="2"/>
          <c:order val="2"/>
          <c:tx>
            <c:strRef>
              <c:f>'Louisa Bookings by VCC'!$A$25</c:f>
              <c:strCache>
                <c:ptCount val="1"/>
                <c:pt idx="0">
                  <c:v>DWI</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'Louisa Bookings by VCC'!$B$22</c:f>
              <c:strCache>
                <c:ptCount val="1"/>
                <c:pt idx="0">
                  <c:v>% Change 2011-2021</c:v>
                </c:pt>
              </c:strCache>
            </c:strRef>
          </c:cat>
          <c:val>
            <c:numRef>
              <c:f>'Louisa Bookings by VCC'!$B$25</c:f>
              <c:numCache>
                <c:formatCode>0%</c:formatCode>
                <c:ptCount val="1"/>
                <c:pt idx="0">
                  <c:v>-0.45</c:v>
                </c:pt>
              </c:numCache>
            </c:numRef>
          </c:val>
          <c:extLst>
            <c:ext xmlns:c16="http://schemas.microsoft.com/office/drawing/2014/chart" uri="{C3380CC4-5D6E-409C-BE32-E72D297353CC}">
              <c16:uniqueId val="{00000002-FD01-4E56-91EB-3924CE787347}"/>
            </c:ext>
          </c:extLst>
        </c:ser>
        <c:ser>
          <c:idx val="3"/>
          <c:order val="3"/>
          <c:tx>
            <c:strRef>
              <c:f>'Louisa Bookings by VCC'!$A$26</c:f>
              <c:strCache>
                <c:ptCount val="1"/>
                <c:pt idx="0">
                  <c:v>NAR</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'Louisa Bookings by VCC'!$B$22</c:f>
              <c:strCache>
                <c:ptCount val="1"/>
                <c:pt idx="0">
                  <c:v>% Change 2011-2021</c:v>
                </c:pt>
              </c:strCache>
            </c:strRef>
          </c:cat>
          <c:val>
            <c:numRef>
              <c:f>'Louisa Bookings by VCC'!$B$26</c:f>
              <c:numCache>
                <c:formatCode>0%</c:formatCode>
                <c:ptCount val="1"/>
                <c:pt idx="0">
                  <c:v>0.13</c:v>
                </c:pt>
              </c:numCache>
            </c:numRef>
          </c:val>
          <c:extLst>
            <c:ext xmlns:c16="http://schemas.microsoft.com/office/drawing/2014/chart" uri="{C3380CC4-5D6E-409C-BE32-E72D297353CC}">
              <c16:uniqueId val="{00000003-FD01-4E56-91EB-3924CE787347}"/>
            </c:ext>
          </c:extLst>
        </c:ser>
        <c:ser>
          <c:idx val="4"/>
          <c:order val="4"/>
          <c:tx>
            <c:strRef>
              <c:f>'Louisa Bookings by VCC'!$A$27</c:f>
              <c:strCache>
                <c:ptCount val="1"/>
                <c:pt idx="0">
                  <c:v>PRB</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'Louisa Bookings by VCC'!$B$22</c:f>
              <c:strCache>
                <c:ptCount val="1"/>
                <c:pt idx="0">
                  <c:v>% Change 2011-2021</c:v>
                </c:pt>
              </c:strCache>
            </c:strRef>
          </c:cat>
          <c:val>
            <c:numRef>
              <c:f>'Louisa Bookings by VCC'!$B$27</c:f>
              <c:numCache>
                <c:formatCode>0%</c:formatCode>
                <c:ptCount val="1"/>
                <c:pt idx="0">
                  <c:v>2.37</c:v>
                </c:pt>
              </c:numCache>
            </c:numRef>
          </c:val>
          <c:extLst>
            <c:ext xmlns:c16="http://schemas.microsoft.com/office/drawing/2014/chart" uri="{C3380CC4-5D6E-409C-BE32-E72D297353CC}">
              <c16:uniqueId val="{00000004-FD01-4E56-91EB-3924CE787347}"/>
            </c:ext>
          </c:extLst>
        </c:ser>
        <c:ser>
          <c:idx val="5"/>
          <c:order val="5"/>
          <c:tx>
            <c:strRef>
              <c:f>'Louisa Bookings by VCC'!$A$28</c:f>
              <c:strCache>
                <c:ptCount val="1"/>
                <c:pt idx="0">
                  <c:v>LIC</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'Louisa Bookings by VCC'!$B$22</c:f>
              <c:strCache>
                <c:ptCount val="1"/>
                <c:pt idx="0">
                  <c:v>% Change 2011-2021</c:v>
                </c:pt>
              </c:strCache>
            </c:strRef>
          </c:cat>
          <c:val>
            <c:numRef>
              <c:f>'Louisa Bookings by VCC'!$B$28</c:f>
              <c:numCache>
                <c:formatCode>0%</c:formatCode>
                <c:ptCount val="1"/>
                <c:pt idx="0">
                  <c:v>-0.08</c:v>
                </c:pt>
              </c:numCache>
            </c:numRef>
          </c:val>
          <c:extLst>
            <c:ext xmlns:c16="http://schemas.microsoft.com/office/drawing/2014/chart" uri="{C3380CC4-5D6E-409C-BE32-E72D297353CC}">
              <c16:uniqueId val="{00000005-FD01-4E56-91EB-3924CE787347}"/>
            </c:ext>
          </c:extLst>
        </c:ser>
        <c:ser>
          <c:idx val="6"/>
          <c:order val="6"/>
          <c:tx>
            <c:strRef>
              <c:f>'Louisa Bookings by VCC'!$A$29</c:f>
              <c:strCache>
                <c:ptCount val="1"/>
                <c:pt idx="0">
                  <c:v>ALC</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'Louisa Bookings by VCC'!$B$22</c:f>
              <c:strCache>
                <c:ptCount val="1"/>
                <c:pt idx="0">
                  <c:v>% Change 2011-2021</c:v>
                </c:pt>
              </c:strCache>
            </c:strRef>
          </c:cat>
          <c:val>
            <c:numRef>
              <c:f>'Louisa Bookings by VCC'!$B$29</c:f>
              <c:numCache>
                <c:formatCode>0%</c:formatCode>
                <c:ptCount val="1"/>
                <c:pt idx="0">
                  <c:v>-0.56999999999999995</c:v>
                </c:pt>
              </c:numCache>
            </c:numRef>
          </c:val>
          <c:extLst>
            <c:ext xmlns:c16="http://schemas.microsoft.com/office/drawing/2014/chart" uri="{C3380CC4-5D6E-409C-BE32-E72D297353CC}">
              <c16:uniqueId val="{00000006-FD01-4E56-91EB-3924CE787347}"/>
            </c:ext>
          </c:extLst>
        </c:ser>
        <c:ser>
          <c:idx val="7"/>
          <c:order val="7"/>
          <c:tx>
            <c:strRef>
              <c:f>'Louisa Bookings by VCC'!$A$30</c:f>
              <c:strCache>
                <c:ptCount val="1"/>
                <c:pt idx="0">
                  <c:v>CON</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'Louisa Bookings by VCC'!$B$22</c:f>
              <c:strCache>
                <c:ptCount val="1"/>
                <c:pt idx="0">
                  <c:v>% Change 2011-2021</c:v>
                </c:pt>
              </c:strCache>
            </c:strRef>
          </c:cat>
          <c:val>
            <c:numRef>
              <c:f>'Louisa Bookings by VCC'!$B$30</c:f>
              <c:numCache>
                <c:formatCode>0%</c:formatCode>
                <c:ptCount val="1"/>
                <c:pt idx="0">
                  <c:v>-0.03</c:v>
                </c:pt>
              </c:numCache>
            </c:numRef>
          </c:val>
          <c:extLst>
            <c:ext xmlns:c16="http://schemas.microsoft.com/office/drawing/2014/chart" uri="{C3380CC4-5D6E-409C-BE32-E72D297353CC}">
              <c16:uniqueId val="{00000007-FD01-4E56-91EB-3924CE787347}"/>
            </c:ext>
          </c:extLst>
        </c:ser>
        <c:ser>
          <c:idx val="8"/>
          <c:order val="8"/>
          <c:tx>
            <c:strRef>
              <c:f>'Louisa Bookings by VCC'!$A$31</c:f>
              <c:strCache>
                <c:ptCount val="1"/>
                <c:pt idx="0">
                  <c:v>FRD</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'Louisa Bookings by VCC'!$B$22</c:f>
              <c:strCache>
                <c:ptCount val="1"/>
                <c:pt idx="0">
                  <c:v>% Change 2011-2021</c:v>
                </c:pt>
              </c:strCache>
            </c:strRef>
          </c:cat>
          <c:val>
            <c:numRef>
              <c:f>'Louisa Bookings by VCC'!$B$31</c:f>
              <c:numCache>
                <c:formatCode>0%</c:formatCode>
                <c:ptCount val="1"/>
                <c:pt idx="0">
                  <c:v>-0.31</c:v>
                </c:pt>
              </c:numCache>
            </c:numRef>
          </c:val>
          <c:extLst>
            <c:ext xmlns:c16="http://schemas.microsoft.com/office/drawing/2014/chart" uri="{C3380CC4-5D6E-409C-BE32-E72D297353CC}">
              <c16:uniqueId val="{00000008-FD01-4E56-91EB-3924CE787347}"/>
            </c:ext>
          </c:extLst>
        </c:ser>
        <c:ser>
          <c:idx val="9"/>
          <c:order val="9"/>
          <c:tx>
            <c:strRef>
              <c:f>'Louisa Bookings by VCC'!$A$32</c:f>
              <c:strCache>
                <c:ptCount val="1"/>
                <c:pt idx="0">
                  <c:v>WPN</c:v>
                </c:pt>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'Louisa Bookings by VCC'!$B$22</c:f>
              <c:strCache>
                <c:ptCount val="1"/>
                <c:pt idx="0">
                  <c:v>% Change 2011-2021</c:v>
                </c:pt>
              </c:strCache>
            </c:strRef>
          </c:cat>
          <c:val>
            <c:numRef>
              <c:f>'Louisa Bookings by VCC'!$B$32</c:f>
              <c:numCache>
                <c:formatCode>0%</c:formatCode>
                <c:ptCount val="1"/>
                <c:pt idx="0">
                  <c:v>0.8</c:v>
                </c:pt>
              </c:numCache>
            </c:numRef>
          </c:val>
          <c:extLst>
            <c:ext xmlns:c16="http://schemas.microsoft.com/office/drawing/2014/chart" uri="{C3380CC4-5D6E-409C-BE32-E72D297353CC}">
              <c16:uniqueId val="{00000009-FD01-4E56-91EB-3924CE787347}"/>
            </c:ext>
          </c:extLst>
        </c:ser>
        <c:dLbls>
          <c:showLegendKey val="0"/>
          <c:showVal val="0"/>
          <c:showCatName val="0"/>
          <c:showSerName val="0"/>
          <c:showPercent val="0"/>
          <c:showBubbleSize val="0"/>
        </c:dLbls>
        <c:gapWidth val="219"/>
        <c:overlap val="-27"/>
        <c:axId val="484555144"/>
        <c:axId val="484550832"/>
      </c:barChart>
      <c:catAx>
        <c:axId val="484555144"/>
        <c:scaling>
          <c:orientation val="minMax"/>
        </c:scaling>
        <c:delete val="1"/>
        <c:axPos val="b"/>
        <c:numFmt formatCode="General" sourceLinked="1"/>
        <c:majorTickMark val="none"/>
        <c:minorTickMark val="none"/>
        <c:tickLblPos val="nextTo"/>
        <c:crossAx val="484550832"/>
        <c:crosses val="autoZero"/>
        <c:auto val="1"/>
        <c:lblAlgn val="ctr"/>
        <c:lblOffset val="100"/>
        <c:noMultiLvlLbl val="0"/>
      </c:catAx>
      <c:valAx>
        <c:axId val="484550832"/>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4845551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r>
              <a:rPr lang="en-US"/>
              <a:t>Percent Change in Louisa Top Ten Bookings (2018-2021)</a:t>
            </a:r>
          </a:p>
        </c:rich>
      </c:tx>
      <c:layout/>
      <c:overlay val="0"/>
      <c:spPr>
        <a:noFill/>
        <a:ln>
          <a:noFill/>
        </a:ln>
        <a:effectLst/>
      </c:spPr>
      <c:txPr>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'Louisa Bookings by VCC'!$E$23</c:f>
              <c:strCache>
                <c:ptCount val="1"/>
                <c:pt idx="0">
                  <c:v>ASL</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'Louisa Bookings by VCC'!$F$22</c:f>
              <c:strCache>
                <c:ptCount val="1"/>
                <c:pt idx="0">
                  <c:v>% Change 2018-2021</c:v>
                </c:pt>
              </c:strCache>
            </c:strRef>
          </c:cat>
          <c:val>
            <c:numRef>
              <c:f>'Louisa Bookings by VCC'!$F$23</c:f>
              <c:numCache>
                <c:formatCode>0%</c:formatCode>
                <c:ptCount val="1"/>
                <c:pt idx="0">
                  <c:v>-0.24</c:v>
                </c:pt>
              </c:numCache>
            </c:numRef>
          </c:val>
          <c:extLst>
            <c:ext xmlns:c16="http://schemas.microsoft.com/office/drawing/2014/chart" uri="{C3380CC4-5D6E-409C-BE32-E72D297353CC}">
              <c16:uniqueId val="{00000000-7DAC-4C3B-8543-036F80157805}"/>
            </c:ext>
          </c:extLst>
        </c:ser>
        <c:ser>
          <c:idx val="1"/>
          <c:order val="1"/>
          <c:tx>
            <c:strRef>
              <c:f>'Louisa Bookings by VCC'!$E$24</c:f>
              <c:strCache>
                <c:ptCount val="1"/>
                <c:pt idx="0">
                  <c:v>LAR</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'Louisa Bookings by VCC'!$F$22</c:f>
              <c:strCache>
                <c:ptCount val="1"/>
                <c:pt idx="0">
                  <c:v>% Change 2018-2021</c:v>
                </c:pt>
              </c:strCache>
            </c:strRef>
          </c:cat>
          <c:val>
            <c:numRef>
              <c:f>'Louisa Bookings by VCC'!$F$24</c:f>
              <c:numCache>
                <c:formatCode>0%</c:formatCode>
                <c:ptCount val="1"/>
                <c:pt idx="0">
                  <c:v>-0.48</c:v>
                </c:pt>
              </c:numCache>
            </c:numRef>
          </c:val>
          <c:extLst>
            <c:ext xmlns:c16="http://schemas.microsoft.com/office/drawing/2014/chart" uri="{C3380CC4-5D6E-409C-BE32-E72D297353CC}">
              <c16:uniqueId val="{00000001-7DAC-4C3B-8543-036F80157805}"/>
            </c:ext>
          </c:extLst>
        </c:ser>
        <c:ser>
          <c:idx val="2"/>
          <c:order val="2"/>
          <c:tx>
            <c:strRef>
              <c:f>'Louisa Bookings by VCC'!$E$25</c:f>
              <c:strCache>
                <c:ptCount val="1"/>
                <c:pt idx="0">
                  <c:v>DWI</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'Louisa Bookings by VCC'!$F$22</c:f>
              <c:strCache>
                <c:ptCount val="1"/>
                <c:pt idx="0">
                  <c:v>% Change 2018-2021</c:v>
                </c:pt>
              </c:strCache>
            </c:strRef>
          </c:cat>
          <c:val>
            <c:numRef>
              <c:f>'Louisa Bookings by VCC'!$F$25</c:f>
              <c:numCache>
                <c:formatCode>0%</c:formatCode>
                <c:ptCount val="1"/>
                <c:pt idx="0">
                  <c:v>0.3</c:v>
                </c:pt>
              </c:numCache>
            </c:numRef>
          </c:val>
          <c:extLst>
            <c:ext xmlns:c16="http://schemas.microsoft.com/office/drawing/2014/chart" uri="{C3380CC4-5D6E-409C-BE32-E72D297353CC}">
              <c16:uniqueId val="{00000002-7DAC-4C3B-8543-036F80157805}"/>
            </c:ext>
          </c:extLst>
        </c:ser>
        <c:ser>
          <c:idx val="3"/>
          <c:order val="3"/>
          <c:tx>
            <c:strRef>
              <c:f>'Louisa Bookings by VCC'!$E$26</c:f>
              <c:strCache>
                <c:ptCount val="1"/>
                <c:pt idx="0">
                  <c:v>NAR</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'Louisa Bookings by VCC'!$F$22</c:f>
              <c:strCache>
                <c:ptCount val="1"/>
                <c:pt idx="0">
                  <c:v>% Change 2018-2021</c:v>
                </c:pt>
              </c:strCache>
            </c:strRef>
          </c:cat>
          <c:val>
            <c:numRef>
              <c:f>'Louisa Bookings by VCC'!$F$26</c:f>
              <c:numCache>
                <c:formatCode>0%</c:formatCode>
                <c:ptCount val="1"/>
                <c:pt idx="0">
                  <c:v>-0.01</c:v>
                </c:pt>
              </c:numCache>
            </c:numRef>
          </c:val>
          <c:extLst>
            <c:ext xmlns:c16="http://schemas.microsoft.com/office/drawing/2014/chart" uri="{C3380CC4-5D6E-409C-BE32-E72D297353CC}">
              <c16:uniqueId val="{00000003-7DAC-4C3B-8543-036F80157805}"/>
            </c:ext>
          </c:extLst>
        </c:ser>
        <c:ser>
          <c:idx val="4"/>
          <c:order val="4"/>
          <c:tx>
            <c:strRef>
              <c:f>'Louisa Bookings by VCC'!$E$27</c:f>
              <c:strCache>
                <c:ptCount val="1"/>
                <c:pt idx="0">
                  <c:v>PRB</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'Louisa Bookings by VCC'!$F$22</c:f>
              <c:strCache>
                <c:ptCount val="1"/>
                <c:pt idx="0">
                  <c:v>% Change 2018-2021</c:v>
                </c:pt>
              </c:strCache>
            </c:strRef>
          </c:cat>
          <c:val>
            <c:numRef>
              <c:f>'Louisa Bookings by VCC'!$F$27</c:f>
              <c:numCache>
                <c:formatCode>0%</c:formatCode>
                <c:ptCount val="1"/>
                <c:pt idx="0">
                  <c:v>-0.14000000000000001</c:v>
                </c:pt>
              </c:numCache>
            </c:numRef>
          </c:val>
          <c:extLst>
            <c:ext xmlns:c16="http://schemas.microsoft.com/office/drawing/2014/chart" uri="{C3380CC4-5D6E-409C-BE32-E72D297353CC}">
              <c16:uniqueId val="{00000004-7DAC-4C3B-8543-036F80157805}"/>
            </c:ext>
          </c:extLst>
        </c:ser>
        <c:ser>
          <c:idx val="5"/>
          <c:order val="5"/>
          <c:tx>
            <c:strRef>
              <c:f>'Louisa Bookings by VCC'!$E$28</c:f>
              <c:strCache>
                <c:ptCount val="1"/>
                <c:pt idx="0">
                  <c:v>LIC</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'Louisa Bookings by VCC'!$F$22</c:f>
              <c:strCache>
                <c:ptCount val="1"/>
                <c:pt idx="0">
                  <c:v>% Change 2018-2021</c:v>
                </c:pt>
              </c:strCache>
            </c:strRef>
          </c:cat>
          <c:val>
            <c:numRef>
              <c:f>'Louisa Bookings by VCC'!$F$28</c:f>
              <c:numCache>
                <c:formatCode>0%</c:formatCode>
                <c:ptCount val="1"/>
                <c:pt idx="0">
                  <c:v>-0.51</c:v>
                </c:pt>
              </c:numCache>
            </c:numRef>
          </c:val>
          <c:extLst>
            <c:ext xmlns:c16="http://schemas.microsoft.com/office/drawing/2014/chart" uri="{C3380CC4-5D6E-409C-BE32-E72D297353CC}">
              <c16:uniqueId val="{00000005-7DAC-4C3B-8543-036F80157805}"/>
            </c:ext>
          </c:extLst>
        </c:ser>
        <c:ser>
          <c:idx val="6"/>
          <c:order val="6"/>
          <c:tx>
            <c:strRef>
              <c:f>'Louisa Bookings by VCC'!$E$29</c:f>
              <c:strCache>
                <c:ptCount val="1"/>
                <c:pt idx="0">
                  <c:v>ALC</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'Louisa Bookings by VCC'!$F$22</c:f>
              <c:strCache>
                <c:ptCount val="1"/>
                <c:pt idx="0">
                  <c:v>% Change 2018-2021</c:v>
                </c:pt>
              </c:strCache>
            </c:strRef>
          </c:cat>
          <c:val>
            <c:numRef>
              <c:f>'Louisa Bookings by VCC'!$F$29</c:f>
              <c:numCache>
                <c:formatCode>0%</c:formatCode>
                <c:ptCount val="1"/>
                <c:pt idx="0">
                  <c:v>-0.03</c:v>
                </c:pt>
              </c:numCache>
            </c:numRef>
          </c:val>
          <c:extLst>
            <c:ext xmlns:c16="http://schemas.microsoft.com/office/drawing/2014/chart" uri="{C3380CC4-5D6E-409C-BE32-E72D297353CC}">
              <c16:uniqueId val="{00000006-7DAC-4C3B-8543-036F80157805}"/>
            </c:ext>
          </c:extLst>
        </c:ser>
        <c:ser>
          <c:idx val="7"/>
          <c:order val="7"/>
          <c:tx>
            <c:strRef>
              <c:f>'Louisa Bookings by VCC'!$E$30</c:f>
              <c:strCache>
                <c:ptCount val="1"/>
                <c:pt idx="0">
                  <c:v>CON</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'Louisa Bookings by VCC'!$F$22</c:f>
              <c:strCache>
                <c:ptCount val="1"/>
                <c:pt idx="0">
                  <c:v>% Change 2018-2021</c:v>
                </c:pt>
              </c:strCache>
            </c:strRef>
          </c:cat>
          <c:val>
            <c:numRef>
              <c:f>'Louisa Bookings by VCC'!$F$30</c:f>
              <c:numCache>
                <c:formatCode>0%</c:formatCode>
                <c:ptCount val="1"/>
                <c:pt idx="0">
                  <c:v>-0.22</c:v>
                </c:pt>
              </c:numCache>
            </c:numRef>
          </c:val>
          <c:extLst>
            <c:ext xmlns:c16="http://schemas.microsoft.com/office/drawing/2014/chart" uri="{C3380CC4-5D6E-409C-BE32-E72D297353CC}">
              <c16:uniqueId val="{00000007-7DAC-4C3B-8543-036F80157805}"/>
            </c:ext>
          </c:extLst>
        </c:ser>
        <c:ser>
          <c:idx val="8"/>
          <c:order val="8"/>
          <c:tx>
            <c:strRef>
              <c:f>'Louisa Bookings by VCC'!$E$31</c:f>
              <c:strCache>
                <c:ptCount val="1"/>
                <c:pt idx="0">
                  <c:v>FRD</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'Louisa Bookings by VCC'!$F$22</c:f>
              <c:strCache>
                <c:ptCount val="1"/>
                <c:pt idx="0">
                  <c:v>% Change 2018-2021</c:v>
                </c:pt>
              </c:strCache>
            </c:strRef>
          </c:cat>
          <c:val>
            <c:numRef>
              <c:f>'Louisa Bookings by VCC'!$F$31</c:f>
              <c:numCache>
                <c:formatCode>0%</c:formatCode>
                <c:ptCount val="1"/>
                <c:pt idx="0">
                  <c:v>-0.71</c:v>
                </c:pt>
              </c:numCache>
            </c:numRef>
          </c:val>
          <c:extLst>
            <c:ext xmlns:c16="http://schemas.microsoft.com/office/drawing/2014/chart" uri="{C3380CC4-5D6E-409C-BE32-E72D297353CC}">
              <c16:uniqueId val="{00000008-7DAC-4C3B-8543-036F80157805}"/>
            </c:ext>
          </c:extLst>
        </c:ser>
        <c:ser>
          <c:idx val="9"/>
          <c:order val="9"/>
          <c:tx>
            <c:strRef>
              <c:f>'Louisa Bookings by VCC'!$E$32</c:f>
              <c:strCache>
                <c:ptCount val="1"/>
                <c:pt idx="0">
                  <c:v>WPN</c:v>
                </c:pt>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'Louisa Bookings by VCC'!$F$22</c:f>
              <c:strCache>
                <c:ptCount val="1"/>
                <c:pt idx="0">
                  <c:v>% Change 2018-2021</c:v>
                </c:pt>
              </c:strCache>
            </c:strRef>
          </c:cat>
          <c:val>
            <c:numRef>
              <c:f>'Louisa Bookings by VCC'!$F$32</c:f>
              <c:numCache>
                <c:formatCode>0%</c:formatCode>
                <c:ptCount val="1"/>
                <c:pt idx="0">
                  <c:v>0.66</c:v>
                </c:pt>
              </c:numCache>
            </c:numRef>
          </c:val>
          <c:extLst>
            <c:ext xmlns:c16="http://schemas.microsoft.com/office/drawing/2014/chart" uri="{C3380CC4-5D6E-409C-BE32-E72D297353CC}">
              <c16:uniqueId val="{00000009-7DAC-4C3B-8543-036F80157805}"/>
            </c:ext>
          </c:extLst>
        </c:ser>
        <c:dLbls>
          <c:showLegendKey val="0"/>
          <c:showVal val="0"/>
          <c:showCatName val="0"/>
          <c:showSerName val="0"/>
          <c:showPercent val="0"/>
          <c:showBubbleSize val="0"/>
        </c:dLbls>
        <c:gapWidth val="219"/>
        <c:overlap val="-27"/>
        <c:axId val="2089983711"/>
        <c:axId val="2089984127"/>
      </c:barChart>
      <c:catAx>
        <c:axId val="2089983711"/>
        <c:scaling>
          <c:orientation val="minMax"/>
        </c:scaling>
        <c:delete val="1"/>
        <c:axPos val="b"/>
        <c:numFmt formatCode="General" sourceLinked="1"/>
        <c:majorTickMark val="none"/>
        <c:minorTickMark val="none"/>
        <c:tickLblPos val="nextTo"/>
        <c:crossAx val="2089984127"/>
        <c:crosses val="autoZero"/>
        <c:auto val="1"/>
        <c:lblAlgn val="ctr"/>
        <c:lblOffset val="100"/>
        <c:noMultiLvlLbl val="0"/>
      </c:catAx>
      <c:valAx>
        <c:axId val="2089984127"/>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2089983711"/>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Louisa </a:t>
            </a:r>
            <a:r>
              <a:rPr lang="en-US" dirty="0" smtClean="0"/>
              <a:t>Probation</a:t>
            </a:r>
            <a:r>
              <a:rPr lang="en-US" baseline="0" dirty="0" smtClean="0"/>
              <a:t> Violations as a Percentage</a:t>
            </a:r>
            <a:r>
              <a:rPr lang="en-US" dirty="0" smtClean="0"/>
              <a:t> </a:t>
            </a:r>
            <a:r>
              <a:rPr lang="en-US" dirty="0"/>
              <a:t>of All CVRJ Bookings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'Louisa Bookings by VCC'!$A$40</c:f>
              <c:strCache>
                <c:ptCount val="1"/>
                <c:pt idx="0">
                  <c:v>Louisa PRB % of All CVRJ Bookings</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'Louisa Bookings by VCC'!$B$39:$L$39</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'Louisa Bookings by VCC'!$B$40:$L$40</c:f>
              <c:numCache>
                <c:formatCode>0.00%</c:formatCode>
                <c:ptCount val="11"/>
                <c:pt idx="0">
                  <c:v>3.2185206098249576E-2</c:v>
                </c:pt>
                <c:pt idx="1">
                  <c:v>3.4653465346534656E-2</c:v>
                </c:pt>
                <c:pt idx="2">
                  <c:v>6.1314791403286981E-2</c:v>
                </c:pt>
                <c:pt idx="3">
                  <c:v>6.7126725219573399E-2</c:v>
                </c:pt>
                <c:pt idx="4">
                  <c:v>7.4617346938775517E-2</c:v>
                </c:pt>
                <c:pt idx="5">
                  <c:v>7.5619295958279015E-2</c:v>
                </c:pt>
                <c:pt idx="6">
                  <c:v>9.4234345939243652E-2</c:v>
                </c:pt>
                <c:pt idx="7">
                  <c:v>0.11314285714285714</c:v>
                </c:pt>
                <c:pt idx="8">
                  <c:v>0.12753623188405797</c:v>
                </c:pt>
                <c:pt idx="9">
                  <c:v>9.7381342062193121E-2</c:v>
                </c:pt>
                <c:pt idx="10">
                  <c:v>0.13654891304347827</c:v>
                </c:pt>
              </c:numCache>
            </c:numRef>
          </c:val>
          <c:extLst>
            <c:ext xmlns:c16="http://schemas.microsoft.com/office/drawing/2014/chart" uri="{C3380CC4-5D6E-409C-BE32-E72D297353CC}">
              <c16:uniqueId val="{00000000-DF89-4302-8138-D61F93894024}"/>
            </c:ext>
          </c:extLst>
        </c:ser>
        <c:dLbls>
          <c:showLegendKey val="0"/>
          <c:showVal val="0"/>
          <c:showCatName val="0"/>
          <c:showSerName val="0"/>
          <c:showPercent val="0"/>
          <c:showBubbleSize val="0"/>
        </c:dLbls>
        <c:gapWidth val="219"/>
        <c:overlap val="-27"/>
        <c:axId val="559479200"/>
        <c:axId val="559479616"/>
      </c:barChart>
      <c:catAx>
        <c:axId val="559479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59479616"/>
        <c:crosses val="autoZero"/>
        <c:auto val="1"/>
        <c:lblAlgn val="ctr"/>
        <c:lblOffset val="100"/>
        <c:noMultiLvlLbl val="0"/>
      </c:catAx>
      <c:valAx>
        <c:axId val="5594796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59479200"/>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Louisa Intakes per 1000 Residents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'Intakes per 1000'!$A$38</c:f>
              <c:strCache>
                <c:ptCount val="1"/>
                <c:pt idx="0">
                  <c:v>Louisa</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'Intakes per 1000'!$B$37:$L$37</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'Intakes per 1000'!$B$38:$L$38</c:f>
              <c:numCache>
                <c:formatCode>General</c:formatCode>
                <c:ptCount val="11"/>
                <c:pt idx="0">
                  <c:v>31.381943404701303</c:v>
                </c:pt>
                <c:pt idx="1">
                  <c:v>28.208196230930302</c:v>
                </c:pt>
                <c:pt idx="2">
                  <c:v>27.868610988363528</c:v>
                </c:pt>
                <c:pt idx="3">
                  <c:v>25.511857416408898</c:v>
                </c:pt>
                <c:pt idx="4">
                  <c:v>27.281660019652044</c:v>
                </c:pt>
                <c:pt idx="5">
                  <c:v>24.491996821432625</c:v>
                </c:pt>
                <c:pt idx="6">
                  <c:v>25.125488008923593</c:v>
                </c:pt>
                <c:pt idx="7">
                  <c:v>24.66148240796128</c:v>
                </c:pt>
                <c:pt idx="8">
                  <c:v>22.398978478891227</c:v>
                </c:pt>
                <c:pt idx="9">
                  <c:v>17.262474731354402</c:v>
                </c:pt>
                <c:pt idx="10">
                  <c:v>20.155477759472817</c:v>
                </c:pt>
              </c:numCache>
            </c:numRef>
          </c:val>
          <c:smooth val="0"/>
          <c:extLst>
            <c:ext xmlns:c16="http://schemas.microsoft.com/office/drawing/2014/chart" uri="{C3380CC4-5D6E-409C-BE32-E72D297353CC}">
              <c16:uniqueId val="{00000000-82C2-4943-901A-71BADD51871B}"/>
            </c:ext>
          </c:extLst>
        </c:ser>
        <c:dLbls>
          <c:showLegendKey val="0"/>
          <c:showVal val="0"/>
          <c:showCatName val="0"/>
          <c:showSerName val="0"/>
          <c:showPercent val="0"/>
          <c:showBubbleSize val="0"/>
        </c:dLbls>
        <c:smooth val="0"/>
        <c:axId val="290142111"/>
        <c:axId val="290142943"/>
      </c:lineChart>
      <c:catAx>
        <c:axId val="2901421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90142943"/>
        <c:crosses val="autoZero"/>
        <c:auto val="1"/>
        <c:lblAlgn val="ctr"/>
        <c:lblOffset val="100"/>
        <c:noMultiLvlLbl val="0"/>
      </c:catAx>
      <c:valAx>
        <c:axId val="290142943"/>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90142111"/>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Louisa Felony vs. Misdemeanor Probation Violation Bookings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'Felony vs Misdemeanor PV'!$A$14</c:f>
              <c:strCache>
                <c:ptCount val="1"/>
                <c:pt idx="0">
                  <c:v>Louisa Felony PV/SSV Bookings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'Felony vs Misdemeanor PV'!$B$13:$L$13</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'Felony vs Misdemeanor PV'!$B$14:$L$14</c:f>
              <c:numCache>
                <c:formatCode>General</c:formatCode>
                <c:ptCount val="11"/>
                <c:pt idx="0">
                  <c:v>41</c:v>
                </c:pt>
                <c:pt idx="1">
                  <c:v>46</c:v>
                </c:pt>
                <c:pt idx="2">
                  <c:v>70</c:v>
                </c:pt>
                <c:pt idx="3">
                  <c:v>80</c:v>
                </c:pt>
                <c:pt idx="4">
                  <c:v>90</c:v>
                </c:pt>
                <c:pt idx="5">
                  <c:v>94</c:v>
                </c:pt>
                <c:pt idx="6">
                  <c:v>133</c:v>
                </c:pt>
                <c:pt idx="7">
                  <c:v>171</c:v>
                </c:pt>
                <c:pt idx="8">
                  <c:v>187</c:v>
                </c:pt>
                <c:pt idx="9">
                  <c:v>112</c:v>
                </c:pt>
                <c:pt idx="10">
                  <c:v>155</c:v>
                </c:pt>
              </c:numCache>
            </c:numRef>
          </c:val>
          <c:smooth val="0"/>
          <c:extLst>
            <c:ext xmlns:c16="http://schemas.microsoft.com/office/drawing/2014/chart" uri="{C3380CC4-5D6E-409C-BE32-E72D297353CC}">
              <c16:uniqueId val="{00000000-4A6A-4490-AE3B-594DB73CD126}"/>
            </c:ext>
          </c:extLst>
        </c:ser>
        <c:ser>
          <c:idx val="1"/>
          <c:order val="1"/>
          <c:tx>
            <c:strRef>
              <c:f>'Felony vs Misdemeanor PV'!$A$15</c:f>
              <c:strCache>
                <c:ptCount val="1"/>
                <c:pt idx="0">
                  <c:v>Louisa Misdemeanor PV/SSV Bookings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'Felony vs Misdemeanor PV'!$B$13:$L$13</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'Felony vs Misdemeanor PV'!$B$15:$L$15</c:f>
              <c:numCache>
                <c:formatCode>General</c:formatCode>
                <c:ptCount val="11"/>
                <c:pt idx="0">
                  <c:v>39</c:v>
                </c:pt>
                <c:pt idx="1">
                  <c:v>32</c:v>
                </c:pt>
                <c:pt idx="2">
                  <c:v>50</c:v>
                </c:pt>
                <c:pt idx="3">
                  <c:v>63</c:v>
                </c:pt>
                <c:pt idx="4">
                  <c:v>52</c:v>
                </c:pt>
                <c:pt idx="5">
                  <c:v>36</c:v>
                </c:pt>
                <c:pt idx="6">
                  <c:v>35</c:v>
                </c:pt>
                <c:pt idx="7">
                  <c:v>45</c:v>
                </c:pt>
                <c:pt idx="8">
                  <c:v>50</c:v>
                </c:pt>
                <c:pt idx="9">
                  <c:v>26</c:v>
                </c:pt>
                <c:pt idx="10">
                  <c:v>65</c:v>
                </c:pt>
              </c:numCache>
            </c:numRef>
          </c:val>
          <c:smooth val="0"/>
          <c:extLst>
            <c:ext xmlns:c16="http://schemas.microsoft.com/office/drawing/2014/chart" uri="{C3380CC4-5D6E-409C-BE32-E72D297353CC}">
              <c16:uniqueId val="{00000001-4A6A-4490-AE3B-594DB73CD126}"/>
            </c:ext>
          </c:extLst>
        </c:ser>
        <c:dLbls>
          <c:showLegendKey val="0"/>
          <c:showVal val="0"/>
          <c:showCatName val="0"/>
          <c:showSerName val="0"/>
          <c:showPercent val="0"/>
          <c:showBubbleSize val="0"/>
        </c:dLbls>
        <c:smooth val="0"/>
        <c:axId val="239041728"/>
        <c:axId val="239044640"/>
      </c:lineChart>
      <c:catAx>
        <c:axId val="239041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39044640"/>
        <c:crosses val="autoZero"/>
        <c:auto val="1"/>
        <c:lblAlgn val="ctr"/>
        <c:lblOffset val="100"/>
        <c:noMultiLvlLbl val="0"/>
      </c:catAx>
      <c:valAx>
        <c:axId val="239044640"/>
        <c:scaling>
          <c:orientation val="minMax"/>
          <c:max val="22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390417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Louisa Average Length of Stay (2012-2021)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4219652230971129E-2"/>
          <c:y val="9.8800962379702539E-2"/>
          <c:w val="0.94536368110236224"/>
          <c:h val="0.83101079031787695"/>
        </c:manualLayout>
      </c:layout>
      <c:lineChart>
        <c:grouping val="standard"/>
        <c:varyColors val="0"/>
        <c:ser>
          <c:idx val="0"/>
          <c:order val="0"/>
          <c:tx>
            <c:strRef>
              <c:f>'CVRJ ALOS &amp; BDE 2011-2020'!$A$32</c:f>
              <c:strCache>
                <c:ptCount val="1"/>
                <c:pt idx="0">
                  <c:v>Louisa</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'CVRJ ALOS &amp; BDE 2011-2020'!$B$31:$K$31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'CVRJ ALOS &amp; BDE 2011-2020'!$B$32:$K$32</c:f>
              <c:numCache>
                <c:formatCode>General</c:formatCode>
                <c:ptCount val="10"/>
                <c:pt idx="0">
                  <c:v>25.07</c:v>
                </c:pt>
                <c:pt idx="1">
                  <c:v>25.59</c:v>
                </c:pt>
                <c:pt idx="2">
                  <c:v>25.6</c:v>
                </c:pt>
                <c:pt idx="3">
                  <c:v>29.05</c:v>
                </c:pt>
                <c:pt idx="4">
                  <c:v>29.66</c:v>
                </c:pt>
                <c:pt idx="5">
                  <c:v>22.54</c:v>
                </c:pt>
                <c:pt idx="6">
                  <c:v>27.96</c:v>
                </c:pt>
                <c:pt idx="7">
                  <c:v>31.58</c:v>
                </c:pt>
                <c:pt idx="8">
                  <c:v>29.92</c:v>
                </c:pt>
                <c:pt idx="9">
                  <c:v>26.98</c:v>
                </c:pt>
              </c:numCache>
            </c:numRef>
          </c:val>
          <c:smooth val="0"/>
          <c:extLst>
            <c:ext xmlns:c16="http://schemas.microsoft.com/office/drawing/2014/chart" uri="{C3380CC4-5D6E-409C-BE32-E72D297353CC}">
              <c16:uniqueId val="{00000000-C161-471D-8355-34A7899C9021}"/>
            </c:ext>
          </c:extLst>
        </c:ser>
        <c:dLbls>
          <c:showLegendKey val="0"/>
          <c:showVal val="0"/>
          <c:showCatName val="0"/>
          <c:showSerName val="0"/>
          <c:showPercent val="0"/>
          <c:showBubbleSize val="0"/>
        </c:dLbls>
        <c:smooth val="0"/>
        <c:axId val="489258024"/>
        <c:axId val="489265080"/>
      </c:lineChart>
      <c:catAx>
        <c:axId val="489258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89265080"/>
        <c:crosses val="autoZero"/>
        <c:auto val="1"/>
        <c:lblAlgn val="ctr"/>
        <c:lblOffset val="100"/>
        <c:noMultiLvlLbl val="0"/>
      </c:catAx>
      <c:valAx>
        <c:axId val="489265080"/>
        <c:scaling>
          <c:orientation val="minMax"/>
          <c:max val="4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89258024"/>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Louisa Average Length of Stay by Race</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'ALOS by Race'!$A$14</c:f>
              <c:strCache>
                <c:ptCount val="1"/>
                <c:pt idx="0">
                  <c:v>Louisa - Black</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'ALOS by Race'!$B$13:$K$13</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'ALOS by Race'!$B$14:$K$14</c:f>
              <c:numCache>
                <c:formatCode>General</c:formatCode>
                <c:ptCount val="10"/>
                <c:pt idx="0">
                  <c:v>33.409999999999997</c:v>
                </c:pt>
                <c:pt idx="1">
                  <c:v>31.5</c:v>
                </c:pt>
                <c:pt idx="2">
                  <c:v>22.4</c:v>
                </c:pt>
                <c:pt idx="3">
                  <c:v>34.020000000000003</c:v>
                </c:pt>
                <c:pt idx="4">
                  <c:v>32.17</c:v>
                </c:pt>
                <c:pt idx="5">
                  <c:v>27.13</c:v>
                </c:pt>
                <c:pt idx="6">
                  <c:v>37.31</c:v>
                </c:pt>
                <c:pt idx="7">
                  <c:v>37.340000000000003</c:v>
                </c:pt>
                <c:pt idx="8">
                  <c:v>30.72</c:v>
                </c:pt>
                <c:pt idx="9">
                  <c:v>33.51</c:v>
                </c:pt>
              </c:numCache>
            </c:numRef>
          </c:val>
          <c:smooth val="0"/>
          <c:extLst>
            <c:ext xmlns:c16="http://schemas.microsoft.com/office/drawing/2014/chart" uri="{C3380CC4-5D6E-409C-BE32-E72D297353CC}">
              <c16:uniqueId val="{00000000-E9EB-421C-8A70-0E5697803BB1}"/>
            </c:ext>
          </c:extLst>
        </c:ser>
        <c:ser>
          <c:idx val="1"/>
          <c:order val="1"/>
          <c:tx>
            <c:strRef>
              <c:f>'ALOS by Race'!$A$15</c:f>
              <c:strCache>
                <c:ptCount val="1"/>
                <c:pt idx="0">
                  <c:v>Louisa - White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'ALOS by Race'!$B$13:$K$13</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'ALOS by Race'!$B$15:$K$15</c:f>
              <c:numCache>
                <c:formatCode>General</c:formatCode>
                <c:ptCount val="10"/>
                <c:pt idx="0">
                  <c:v>21.24</c:v>
                </c:pt>
                <c:pt idx="1">
                  <c:v>23.29</c:v>
                </c:pt>
                <c:pt idx="2">
                  <c:v>26.88</c:v>
                </c:pt>
                <c:pt idx="3">
                  <c:v>27.18</c:v>
                </c:pt>
                <c:pt idx="4">
                  <c:v>28.8</c:v>
                </c:pt>
                <c:pt idx="5">
                  <c:v>20.39</c:v>
                </c:pt>
                <c:pt idx="6">
                  <c:v>24.38</c:v>
                </c:pt>
                <c:pt idx="7">
                  <c:v>29.63</c:v>
                </c:pt>
                <c:pt idx="8">
                  <c:v>29.74</c:v>
                </c:pt>
                <c:pt idx="9">
                  <c:v>24.79</c:v>
                </c:pt>
              </c:numCache>
            </c:numRef>
          </c:val>
          <c:smooth val="0"/>
          <c:extLst>
            <c:ext xmlns:c16="http://schemas.microsoft.com/office/drawing/2014/chart" uri="{C3380CC4-5D6E-409C-BE32-E72D297353CC}">
              <c16:uniqueId val="{00000001-E9EB-421C-8A70-0E5697803BB1}"/>
            </c:ext>
          </c:extLst>
        </c:ser>
        <c:dLbls>
          <c:showLegendKey val="0"/>
          <c:showVal val="0"/>
          <c:showCatName val="0"/>
          <c:showSerName val="0"/>
          <c:showPercent val="0"/>
          <c:showBubbleSize val="0"/>
        </c:dLbls>
        <c:smooth val="0"/>
        <c:axId val="490569376"/>
        <c:axId val="490569768"/>
      </c:lineChart>
      <c:catAx>
        <c:axId val="490569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0569768"/>
        <c:crosses val="autoZero"/>
        <c:auto val="1"/>
        <c:lblAlgn val="ctr"/>
        <c:lblOffset val="100"/>
        <c:noMultiLvlLbl val="0"/>
      </c:catAx>
      <c:valAx>
        <c:axId val="490569768"/>
        <c:scaling>
          <c:orientation val="minMax"/>
          <c:max val="5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05693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Louisa Average Length of Stay by Gender</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'ALOS by Gender'!$A$14</c:f>
              <c:strCache>
                <c:ptCount val="1"/>
                <c:pt idx="0">
                  <c:v>Louisa - Female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'ALOS by Gender'!$B$13:$K$13</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'ALOS by Gender'!$B$14:$K$14</c:f>
              <c:numCache>
                <c:formatCode>General</c:formatCode>
                <c:ptCount val="10"/>
                <c:pt idx="0">
                  <c:v>16.420000000000002</c:v>
                </c:pt>
                <c:pt idx="1">
                  <c:v>18.45</c:v>
                </c:pt>
                <c:pt idx="2">
                  <c:v>19.79</c:v>
                </c:pt>
                <c:pt idx="3">
                  <c:v>15.88</c:v>
                </c:pt>
                <c:pt idx="4">
                  <c:v>22.89</c:v>
                </c:pt>
                <c:pt idx="5">
                  <c:v>22.01</c:v>
                </c:pt>
                <c:pt idx="6">
                  <c:v>17.78</c:v>
                </c:pt>
                <c:pt idx="7">
                  <c:v>30.07</c:v>
                </c:pt>
                <c:pt idx="8">
                  <c:v>23.32</c:v>
                </c:pt>
                <c:pt idx="9">
                  <c:v>16.02</c:v>
                </c:pt>
              </c:numCache>
            </c:numRef>
          </c:val>
          <c:smooth val="0"/>
          <c:extLst>
            <c:ext xmlns:c16="http://schemas.microsoft.com/office/drawing/2014/chart" uri="{C3380CC4-5D6E-409C-BE32-E72D297353CC}">
              <c16:uniqueId val="{00000000-0DF7-4AA1-948E-5FCE18CE1024}"/>
            </c:ext>
          </c:extLst>
        </c:ser>
        <c:ser>
          <c:idx val="1"/>
          <c:order val="1"/>
          <c:tx>
            <c:strRef>
              <c:f>'ALOS by Gender'!$A$15</c:f>
              <c:strCache>
                <c:ptCount val="1"/>
                <c:pt idx="0">
                  <c:v>Louisa - Male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'ALOS by Gender'!$B$13:$K$13</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'ALOS by Gender'!$B$15:$K$15</c:f>
              <c:numCache>
                <c:formatCode>General</c:formatCode>
                <c:ptCount val="10"/>
                <c:pt idx="0">
                  <c:v>27.23</c:v>
                </c:pt>
                <c:pt idx="1">
                  <c:v>27.33</c:v>
                </c:pt>
                <c:pt idx="2">
                  <c:v>27.1</c:v>
                </c:pt>
                <c:pt idx="3">
                  <c:v>32.799999999999997</c:v>
                </c:pt>
                <c:pt idx="4">
                  <c:v>31.08</c:v>
                </c:pt>
                <c:pt idx="5">
                  <c:v>22.69</c:v>
                </c:pt>
                <c:pt idx="6">
                  <c:v>31.06</c:v>
                </c:pt>
                <c:pt idx="7">
                  <c:v>32.1</c:v>
                </c:pt>
                <c:pt idx="8">
                  <c:v>31.61</c:v>
                </c:pt>
                <c:pt idx="9">
                  <c:v>29.85</c:v>
                </c:pt>
              </c:numCache>
            </c:numRef>
          </c:val>
          <c:smooth val="0"/>
          <c:extLst>
            <c:ext xmlns:c16="http://schemas.microsoft.com/office/drawing/2014/chart" uri="{C3380CC4-5D6E-409C-BE32-E72D297353CC}">
              <c16:uniqueId val="{00000001-0DF7-4AA1-948E-5FCE18CE1024}"/>
            </c:ext>
          </c:extLst>
        </c:ser>
        <c:dLbls>
          <c:showLegendKey val="0"/>
          <c:showVal val="0"/>
          <c:showCatName val="0"/>
          <c:showSerName val="0"/>
          <c:showPercent val="0"/>
          <c:showBubbleSize val="0"/>
        </c:dLbls>
        <c:smooth val="0"/>
        <c:axId val="491584304"/>
        <c:axId val="491586656"/>
      </c:lineChart>
      <c:catAx>
        <c:axId val="491584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1586656"/>
        <c:crosses val="autoZero"/>
        <c:auto val="1"/>
        <c:lblAlgn val="ctr"/>
        <c:lblOffset val="100"/>
        <c:noMultiLvlLbl val="0"/>
      </c:catAx>
      <c:valAx>
        <c:axId val="491586656"/>
        <c:scaling>
          <c:orientation val="minMax"/>
          <c:max val="4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15843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Louisa Average Length of Stay by Age Group</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'ALOS by Age'!$B$22</c:f>
              <c:strCache>
                <c:ptCount val="1"/>
                <c:pt idx="0">
                  <c:v>2012</c:v>
                </c:pt>
              </c:strCache>
            </c:strRef>
          </c:tx>
          <c:spPr>
            <a:solidFill>
              <a:schemeClr val="accent1"/>
            </a:solidFill>
            <a:ln>
              <a:noFill/>
            </a:ln>
            <a:effectLst/>
          </c:spPr>
          <c:invertIfNegative val="0"/>
          <c:cat>
            <c:strRef>
              <c:f>'ALOS by Age'!$A$23:$A$27</c:f>
              <c:strCache>
                <c:ptCount val="5"/>
                <c:pt idx="0">
                  <c:v>18-24</c:v>
                </c:pt>
                <c:pt idx="1">
                  <c:v>25-29</c:v>
                </c:pt>
                <c:pt idx="2">
                  <c:v>30-39</c:v>
                </c:pt>
                <c:pt idx="3">
                  <c:v>40-49</c:v>
                </c:pt>
                <c:pt idx="4">
                  <c:v>50+</c:v>
                </c:pt>
              </c:strCache>
            </c:strRef>
          </c:cat>
          <c:val>
            <c:numRef>
              <c:f>'ALOS by Age'!$B$23:$B$27</c:f>
              <c:numCache>
                <c:formatCode>General</c:formatCode>
                <c:ptCount val="5"/>
                <c:pt idx="0">
                  <c:v>27.98</c:v>
                </c:pt>
                <c:pt idx="1">
                  <c:v>19.850000000000001</c:v>
                </c:pt>
                <c:pt idx="2">
                  <c:v>29.24</c:v>
                </c:pt>
                <c:pt idx="3">
                  <c:v>23.75</c:v>
                </c:pt>
                <c:pt idx="4">
                  <c:v>21.25</c:v>
                </c:pt>
              </c:numCache>
            </c:numRef>
          </c:val>
          <c:extLst>
            <c:ext xmlns:c16="http://schemas.microsoft.com/office/drawing/2014/chart" uri="{C3380CC4-5D6E-409C-BE32-E72D297353CC}">
              <c16:uniqueId val="{00000000-E081-4487-8957-B8E74374841F}"/>
            </c:ext>
          </c:extLst>
        </c:ser>
        <c:ser>
          <c:idx val="1"/>
          <c:order val="1"/>
          <c:tx>
            <c:strRef>
              <c:f>'ALOS by Age'!$C$22</c:f>
              <c:strCache>
                <c:ptCount val="1"/>
                <c:pt idx="0">
                  <c:v>2013</c:v>
                </c:pt>
              </c:strCache>
            </c:strRef>
          </c:tx>
          <c:spPr>
            <a:solidFill>
              <a:schemeClr val="accent2"/>
            </a:solidFill>
            <a:ln>
              <a:noFill/>
            </a:ln>
            <a:effectLst/>
          </c:spPr>
          <c:invertIfNegative val="0"/>
          <c:cat>
            <c:strRef>
              <c:f>'ALOS by Age'!$A$23:$A$27</c:f>
              <c:strCache>
                <c:ptCount val="5"/>
                <c:pt idx="0">
                  <c:v>18-24</c:v>
                </c:pt>
                <c:pt idx="1">
                  <c:v>25-29</c:v>
                </c:pt>
                <c:pt idx="2">
                  <c:v>30-39</c:v>
                </c:pt>
                <c:pt idx="3">
                  <c:v>40-49</c:v>
                </c:pt>
                <c:pt idx="4">
                  <c:v>50+</c:v>
                </c:pt>
              </c:strCache>
            </c:strRef>
          </c:cat>
          <c:val>
            <c:numRef>
              <c:f>'ALOS by Age'!$C$23:$C$27</c:f>
              <c:numCache>
                <c:formatCode>General</c:formatCode>
                <c:ptCount val="5"/>
                <c:pt idx="0">
                  <c:v>25.83</c:v>
                </c:pt>
                <c:pt idx="1">
                  <c:v>28.29</c:v>
                </c:pt>
                <c:pt idx="2">
                  <c:v>29.1</c:v>
                </c:pt>
                <c:pt idx="3">
                  <c:v>24.94</c:v>
                </c:pt>
                <c:pt idx="4">
                  <c:v>17.52</c:v>
                </c:pt>
              </c:numCache>
            </c:numRef>
          </c:val>
          <c:extLst>
            <c:ext xmlns:c16="http://schemas.microsoft.com/office/drawing/2014/chart" uri="{C3380CC4-5D6E-409C-BE32-E72D297353CC}">
              <c16:uniqueId val="{00000001-E081-4487-8957-B8E74374841F}"/>
            </c:ext>
          </c:extLst>
        </c:ser>
        <c:ser>
          <c:idx val="2"/>
          <c:order val="2"/>
          <c:tx>
            <c:strRef>
              <c:f>'ALOS by Age'!$D$22</c:f>
              <c:strCache>
                <c:ptCount val="1"/>
                <c:pt idx="0">
                  <c:v>2014</c:v>
                </c:pt>
              </c:strCache>
            </c:strRef>
          </c:tx>
          <c:spPr>
            <a:solidFill>
              <a:schemeClr val="accent3"/>
            </a:solidFill>
            <a:ln>
              <a:noFill/>
            </a:ln>
            <a:effectLst/>
          </c:spPr>
          <c:invertIfNegative val="0"/>
          <c:cat>
            <c:strRef>
              <c:f>'ALOS by Age'!$A$23:$A$27</c:f>
              <c:strCache>
                <c:ptCount val="5"/>
                <c:pt idx="0">
                  <c:v>18-24</c:v>
                </c:pt>
                <c:pt idx="1">
                  <c:v>25-29</c:v>
                </c:pt>
                <c:pt idx="2">
                  <c:v>30-39</c:v>
                </c:pt>
                <c:pt idx="3">
                  <c:v>40-49</c:v>
                </c:pt>
                <c:pt idx="4">
                  <c:v>50+</c:v>
                </c:pt>
              </c:strCache>
            </c:strRef>
          </c:cat>
          <c:val>
            <c:numRef>
              <c:f>'ALOS by Age'!$D$23:$D$27</c:f>
              <c:numCache>
                <c:formatCode>General</c:formatCode>
                <c:ptCount val="5"/>
                <c:pt idx="0">
                  <c:v>21.67</c:v>
                </c:pt>
                <c:pt idx="1">
                  <c:v>30.43</c:v>
                </c:pt>
                <c:pt idx="2">
                  <c:v>29.31</c:v>
                </c:pt>
                <c:pt idx="3">
                  <c:v>26.21</c:v>
                </c:pt>
                <c:pt idx="4">
                  <c:v>20.22</c:v>
                </c:pt>
              </c:numCache>
            </c:numRef>
          </c:val>
          <c:extLst>
            <c:ext xmlns:c16="http://schemas.microsoft.com/office/drawing/2014/chart" uri="{C3380CC4-5D6E-409C-BE32-E72D297353CC}">
              <c16:uniqueId val="{00000002-E081-4487-8957-B8E74374841F}"/>
            </c:ext>
          </c:extLst>
        </c:ser>
        <c:ser>
          <c:idx val="3"/>
          <c:order val="3"/>
          <c:tx>
            <c:strRef>
              <c:f>'ALOS by Age'!$E$22</c:f>
              <c:strCache>
                <c:ptCount val="1"/>
                <c:pt idx="0">
                  <c:v>2015</c:v>
                </c:pt>
              </c:strCache>
            </c:strRef>
          </c:tx>
          <c:spPr>
            <a:solidFill>
              <a:schemeClr val="accent4"/>
            </a:solidFill>
            <a:ln>
              <a:noFill/>
            </a:ln>
            <a:effectLst/>
          </c:spPr>
          <c:invertIfNegative val="0"/>
          <c:cat>
            <c:strRef>
              <c:f>'ALOS by Age'!$A$23:$A$27</c:f>
              <c:strCache>
                <c:ptCount val="5"/>
                <c:pt idx="0">
                  <c:v>18-24</c:v>
                </c:pt>
                <c:pt idx="1">
                  <c:v>25-29</c:v>
                </c:pt>
                <c:pt idx="2">
                  <c:v>30-39</c:v>
                </c:pt>
                <c:pt idx="3">
                  <c:v>40-49</c:v>
                </c:pt>
                <c:pt idx="4">
                  <c:v>50+</c:v>
                </c:pt>
              </c:strCache>
            </c:strRef>
          </c:cat>
          <c:val>
            <c:numRef>
              <c:f>'ALOS by Age'!$E$23:$E$27</c:f>
              <c:numCache>
                <c:formatCode>General</c:formatCode>
                <c:ptCount val="5"/>
                <c:pt idx="0">
                  <c:v>28.11</c:v>
                </c:pt>
                <c:pt idx="1">
                  <c:v>38.590000000000003</c:v>
                </c:pt>
                <c:pt idx="2">
                  <c:v>29.41</c:v>
                </c:pt>
                <c:pt idx="3">
                  <c:v>26.61</c:v>
                </c:pt>
                <c:pt idx="4">
                  <c:v>24.78</c:v>
                </c:pt>
              </c:numCache>
            </c:numRef>
          </c:val>
          <c:extLst>
            <c:ext xmlns:c16="http://schemas.microsoft.com/office/drawing/2014/chart" uri="{C3380CC4-5D6E-409C-BE32-E72D297353CC}">
              <c16:uniqueId val="{00000003-E081-4487-8957-B8E74374841F}"/>
            </c:ext>
          </c:extLst>
        </c:ser>
        <c:ser>
          <c:idx val="4"/>
          <c:order val="4"/>
          <c:tx>
            <c:strRef>
              <c:f>'ALOS by Age'!$F$22</c:f>
              <c:strCache>
                <c:ptCount val="1"/>
                <c:pt idx="0">
                  <c:v>2016</c:v>
                </c:pt>
              </c:strCache>
            </c:strRef>
          </c:tx>
          <c:spPr>
            <a:solidFill>
              <a:schemeClr val="accent5"/>
            </a:solidFill>
            <a:ln>
              <a:noFill/>
            </a:ln>
            <a:effectLst/>
          </c:spPr>
          <c:invertIfNegative val="0"/>
          <c:cat>
            <c:strRef>
              <c:f>'ALOS by Age'!$A$23:$A$27</c:f>
              <c:strCache>
                <c:ptCount val="5"/>
                <c:pt idx="0">
                  <c:v>18-24</c:v>
                </c:pt>
                <c:pt idx="1">
                  <c:v>25-29</c:v>
                </c:pt>
                <c:pt idx="2">
                  <c:v>30-39</c:v>
                </c:pt>
                <c:pt idx="3">
                  <c:v>40-49</c:v>
                </c:pt>
                <c:pt idx="4">
                  <c:v>50+</c:v>
                </c:pt>
              </c:strCache>
            </c:strRef>
          </c:cat>
          <c:val>
            <c:numRef>
              <c:f>'ALOS by Age'!$F$23:$F$27</c:f>
              <c:numCache>
                <c:formatCode>General</c:formatCode>
                <c:ptCount val="5"/>
                <c:pt idx="0">
                  <c:v>30.38</c:v>
                </c:pt>
                <c:pt idx="1">
                  <c:v>33.26</c:v>
                </c:pt>
                <c:pt idx="2">
                  <c:v>26.98</c:v>
                </c:pt>
                <c:pt idx="3">
                  <c:v>31.24</c:v>
                </c:pt>
                <c:pt idx="4">
                  <c:v>27.97</c:v>
                </c:pt>
              </c:numCache>
            </c:numRef>
          </c:val>
          <c:extLst>
            <c:ext xmlns:c16="http://schemas.microsoft.com/office/drawing/2014/chart" uri="{C3380CC4-5D6E-409C-BE32-E72D297353CC}">
              <c16:uniqueId val="{00000004-E081-4487-8957-B8E74374841F}"/>
            </c:ext>
          </c:extLst>
        </c:ser>
        <c:ser>
          <c:idx val="5"/>
          <c:order val="5"/>
          <c:tx>
            <c:strRef>
              <c:f>'ALOS by Age'!$G$22</c:f>
              <c:strCache>
                <c:ptCount val="1"/>
                <c:pt idx="0">
                  <c:v>2017</c:v>
                </c:pt>
              </c:strCache>
            </c:strRef>
          </c:tx>
          <c:spPr>
            <a:solidFill>
              <a:schemeClr val="accent6"/>
            </a:solidFill>
            <a:ln>
              <a:noFill/>
            </a:ln>
            <a:effectLst/>
          </c:spPr>
          <c:invertIfNegative val="0"/>
          <c:cat>
            <c:strRef>
              <c:f>'ALOS by Age'!$A$23:$A$27</c:f>
              <c:strCache>
                <c:ptCount val="5"/>
                <c:pt idx="0">
                  <c:v>18-24</c:v>
                </c:pt>
                <c:pt idx="1">
                  <c:v>25-29</c:v>
                </c:pt>
                <c:pt idx="2">
                  <c:v>30-39</c:v>
                </c:pt>
                <c:pt idx="3">
                  <c:v>40-49</c:v>
                </c:pt>
                <c:pt idx="4">
                  <c:v>50+</c:v>
                </c:pt>
              </c:strCache>
            </c:strRef>
          </c:cat>
          <c:val>
            <c:numRef>
              <c:f>'ALOS by Age'!$G$23:$G$27</c:f>
              <c:numCache>
                <c:formatCode>General</c:formatCode>
                <c:ptCount val="5"/>
                <c:pt idx="0">
                  <c:v>17.23</c:v>
                </c:pt>
                <c:pt idx="1">
                  <c:v>20.83</c:v>
                </c:pt>
                <c:pt idx="2">
                  <c:v>22.53</c:v>
                </c:pt>
                <c:pt idx="3">
                  <c:v>33.119999999999997</c:v>
                </c:pt>
                <c:pt idx="4">
                  <c:v>18.239999999999998</c:v>
                </c:pt>
              </c:numCache>
            </c:numRef>
          </c:val>
          <c:extLst>
            <c:ext xmlns:c16="http://schemas.microsoft.com/office/drawing/2014/chart" uri="{C3380CC4-5D6E-409C-BE32-E72D297353CC}">
              <c16:uniqueId val="{00000005-E081-4487-8957-B8E74374841F}"/>
            </c:ext>
          </c:extLst>
        </c:ser>
        <c:ser>
          <c:idx val="6"/>
          <c:order val="6"/>
          <c:tx>
            <c:strRef>
              <c:f>'ALOS by Age'!$H$22</c:f>
              <c:strCache>
                <c:ptCount val="1"/>
                <c:pt idx="0">
                  <c:v>2018</c:v>
                </c:pt>
              </c:strCache>
            </c:strRef>
          </c:tx>
          <c:spPr>
            <a:solidFill>
              <a:schemeClr val="accent1">
                <a:lumMod val="60000"/>
              </a:schemeClr>
            </a:solidFill>
            <a:ln>
              <a:noFill/>
            </a:ln>
            <a:effectLst/>
          </c:spPr>
          <c:invertIfNegative val="0"/>
          <c:cat>
            <c:strRef>
              <c:f>'ALOS by Age'!$A$23:$A$27</c:f>
              <c:strCache>
                <c:ptCount val="5"/>
                <c:pt idx="0">
                  <c:v>18-24</c:v>
                </c:pt>
                <c:pt idx="1">
                  <c:v>25-29</c:v>
                </c:pt>
                <c:pt idx="2">
                  <c:v>30-39</c:v>
                </c:pt>
                <c:pt idx="3">
                  <c:v>40-49</c:v>
                </c:pt>
                <c:pt idx="4">
                  <c:v>50+</c:v>
                </c:pt>
              </c:strCache>
            </c:strRef>
          </c:cat>
          <c:val>
            <c:numRef>
              <c:f>'ALOS by Age'!$H$23:$H$27</c:f>
              <c:numCache>
                <c:formatCode>General</c:formatCode>
                <c:ptCount val="5"/>
                <c:pt idx="0">
                  <c:v>18.61</c:v>
                </c:pt>
                <c:pt idx="1">
                  <c:v>32.44</c:v>
                </c:pt>
                <c:pt idx="2">
                  <c:v>33.53</c:v>
                </c:pt>
                <c:pt idx="3">
                  <c:v>27.87</c:v>
                </c:pt>
                <c:pt idx="4">
                  <c:v>25.2</c:v>
                </c:pt>
              </c:numCache>
            </c:numRef>
          </c:val>
          <c:extLst>
            <c:ext xmlns:c16="http://schemas.microsoft.com/office/drawing/2014/chart" uri="{C3380CC4-5D6E-409C-BE32-E72D297353CC}">
              <c16:uniqueId val="{00000006-E081-4487-8957-B8E74374841F}"/>
            </c:ext>
          </c:extLst>
        </c:ser>
        <c:ser>
          <c:idx val="7"/>
          <c:order val="7"/>
          <c:tx>
            <c:strRef>
              <c:f>'ALOS by Age'!$I$22</c:f>
              <c:strCache>
                <c:ptCount val="1"/>
                <c:pt idx="0">
                  <c:v>2019</c:v>
                </c:pt>
              </c:strCache>
            </c:strRef>
          </c:tx>
          <c:spPr>
            <a:solidFill>
              <a:schemeClr val="accent2">
                <a:lumMod val="60000"/>
              </a:schemeClr>
            </a:solidFill>
            <a:ln>
              <a:noFill/>
            </a:ln>
            <a:effectLst/>
          </c:spPr>
          <c:invertIfNegative val="0"/>
          <c:cat>
            <c:strRef>
              <c:f>'ALOS by Age'!$A$23:$A$27</c:f>
              <c:strCache>
                <c:ptCount val="5"/>
                <c:pt idx="0">
                  <c:v>18-24</c:v>
                </c:pt>
                <c:pt idx="1">
                  <c:v>25-29</c:v>
                </c:pt>
                <c:pt idx="2">
                  <c:v>30-39</c:v>
                </c:pt>
                <c:pt idx="3">
                  <c:v>40-49</c:v>
                </c:pt>
                <c:pt idx="4">
                  <c:v>50+</c:v>
                </c:pt>
              </c:strCache>
            </c:strRef>
          </c:cat>
          <c:val>
            <c:numRef>
              <c:f>'ALOS by Age'!$I$23:$I$27</c:f>
              <c:numCache>
                <c:formatCode>General</c:formatCode>
                <c:ptCount val="5"/>
                <c:pt idx="0">
                  <c:v>24.25</c:v>
                </c:pt>
                <c:pt idx="1">
                  <c:v>32.08</c:v>
                </c:pt>
                <c:pt idx="2">
                  <c:v>33.96</c:v>
                </c:pt>
                <c:pt idx="3">
                  <c:v>37.130000000000003</c:v>
                </c:pt>
                <c:pt idx="4">
                  <c:v>27.23</c:v>
                </c:pt>
              </c:numCache>
            </c:numRef>
          </c:val>
          <c:extLst>
            <c:ext xmlns:c16="http://schemas.microsoft.com/office/drawing/2014/chart" uri="{C3380CC4-5D6E-409C-BE32-E72D297353CC}">
              <c16:uniqueId val="{00000007-E081-4487-8957-B8E74374841F}"/>
            </c:ext>
          </c:extLst>
        </c:ser>
        <c:ser>
          <c:idx val="8"/>
          <c:order val="8"/>
          <c:tx>
            <c:strRef>
              <c:f>'ALOS by Age'!$J$22</c:f>
              <c:strCache>
                <c:ptCount val="1"/>
                <c:pt idx="0">
                  <c:v>2020</c:v>
                </c:pt>
              </c:strCache>
            </c:strRef>
          </c:tx>
          <c:spPr>
            <a:solidFill>
              <a:schemeClr val="accent3">
                <a:lumMod val="60000"/>
              </a:schemeClr>
            </a:solidFill>
            <a:ln>
              <a:noFill/>
            </a:ln>
            <a:effectLst/>
          </c:spPr>
          <c:invertIfNegative val="0"/>
          <c:cat>
            <c:strRef>
              <c:f>'ALOS by Age'!$A$23:$A$27</c:f>
              <c:strCache>
                <c:ptCount val="5"/>
                <c:pt idx="0">
                  <c:v>18-24</c:v>
                </c:pt>
                <c:pt idx="1">
                  <c:v>25-29</c:v>
                </c:pt>
                <c:pt idx="2">
                  <c:v>30-39</c:v>
                </c:pt>
                <c:pt idx="3">
                  <c:v>40-49</c:v>
                </c:pt>
                <c:pt idx="4">
                  <c:v>50+</c:v>
                </c:pt>
              </c:strCache>
            </c:strRef>
          </c:cat>
          <c:val>
            <c:numRef>
              <c:f>'ALOS by Age'!$J$23:$J$27</c:f>
              <c:numCache>
                <c:formatCode>General</c:formatCode>
                <c:ptCount val="5"/>
                <c:pt idx="0">
                  <c:v>23.12</c:v>
                </c:pt>
                <c:pt idx="1">
                  <c:v>31.99</c:v>
                </c:pt>
                <c:pt idx="2">
                  <c:v>33.67</c:v>
                </c:pt>
                <c:pt idx="3">
                  <c:v>28.36</c:v>
                </c:pt>
                <c:pt idx="4">
                  <c:v>29.62</c:v>
                </c:pt>
              </c:numCache>
            </c:numRef>
          </c:val>
          <c:extLst>
            <c:ext xmlns:c16="http://schemas.microsoft.com/office/drawing/2014/chart" uri="{C3380CC4-5D6E-409C-BE32-E72D297353CC}">
              <c16:uniqueId val="{00000008-E081-4487-8957-B8E74374841F}"/>
            </c:ext>
          </c:extLst>
        </c:ser>
        <c:ser>
          <c:idx val="9"/>
          <c:order val="9"/>
          <c:tx>
            <c:strRef>
              <c:f>'ALOS by Age'!$K$22</c:f>
              <c:strCache>
                <c:ptCount val="1"/>
                <c:pt idx="0">
                  <c:v>2021</c:v>
                </c:pt>
              </c:strCache>
            </c:strRef>
          </c:tx>
          <c:spPr>
            <a:solidFill>
              <a:schemeClr val="accent4">
                <a:lumMod val="60000"/>
              </a:schemeClr>
            </a:solidFill>
            <a:ln>
              <a:noFill/>
            </a:ln>
            <a:effectLst/>
          </c:spPr>
          <c:invertIfNegative val="0"/>
          <c:cat>
            <c:strRef>
              <c:f>'ALOS by Age'!$A$23:$A$27</c:f>
              <c:strCache>
                <c:ptCount val="5"/>
                <c:pt idx="0">
                  <c:v>18-24</c:v>
                </c:pt>
                <c:pt idx="1">
                  <c:v>25-29</c:v>
                </c:pt>
                <c:pt idx="2">
                  <c:v>30-39</c:v>
                </c:pt>
                <c:pt idx="3">
                  <c:v>40-49</c:v>
                </c:pt>
                <c:pt idx="4">
                  <c:v>50+</c:v>
                </c:pt>
              </c:strCache>
            </c:strRef>
          </c:cat>
          <c:val>
            <c:numRef>
              <c:f>'ALOS by Age'!$K$23:$K$27</c:f>
              <c:numCache>
                <c:formatCode>General</c:formatCode>
                <c:ptCount val="5"/>
                <c:pt idx="0">
                  <c:v>19.329999999999998</c:v>
                </c:pt>
                <c:pt idx="1">
                  <c:v>28.25</c:v>
                </c:pt>
                <c:pt idx="2">
                  <c:v>30.92</c:v>
                </c:pt>
                <c:pt idx="3">
                  <c:v>23.28</c:v>
                </c:pt>
                <c:pt idx="4">
                  <c:v>27.63</c:v>
                </c:pt>
              </c:numCache>
            </c:numRef>
          </c:val>
          <c:extLst>
            <c:ext xmlns:c16="http://schemas.microsoft.com/office/drawing/2014/chart" uri="{C3380CC4-5D6E-409C-BE32-E72D297353CC}">
              <c16:uniqueId val="{00000009-E081-4487-8957-B8E74374841F}"/>
            </c:ext>
          </c:extLst>
        </c:ser>
        <c:dLbls>
          <c:showLegendKey val="0"/>
          <c:showVal val="0"/>
          <c:showCatName val="0"/>
          <c:showSerName val="0"/>
          <c:showPercent val="0"/>
          <c:showBubbleSize val="0"/>
        </c:dLbls>
        <c:gapWidth val="219"/>
        <c:overlap val="-27"/>
        <c:axId val="493381432"/>
        <c:axId val="493373200"/>
      </c:barChart>
      <c:catAx>
        <c:axId val="493381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3373200"/>
        <c:crosses val="autoZero"/>
        <c:auto val="1"/>
        <c:lblAlgn val="ctr"/>
        <c:lblOffset val="100"/>
        <c:noMultiLvlLbl val="0"/>
      </c:catAx>
      <c:valAx>
        <c:axId val="4933732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33814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 Change in Louisa Average Length of Stay by Age Group (2012-2021)</a:t>
            </a:r>
          </a:p>
        </c:rich>
      </c:tx>
      <c:layout>
        <c:manualLayout>
          <c:xMode val="edge"/>
          <c:yMode val="edge"/>
          <c:x val="0.11081933508311462"/>
          <c:y val="3.2407407407407406E-2"/>
        </c:manualLayout>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'ALOS by Age'!$A$66</c:f>
              <c:strCache>
                <c:ptCount val="1"/>
                <c:pt idx="0">
                  <c:v>18-24</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'ALOS by Age'!$B$65</c:f>
              <c:strCache>
                <c:ptCount val="1"/>
                <c:pt idx="0">
                  <c:v>% Change 2011-2021</c:v>
                </c:pt>
              </c:strCache>
            </c:strRef>
          </c:cat>
          <c:val>
            <c:numRef>
              <c:f>'ALOS by Age'!$B$66</c:f>
              <c:numCache>
                <c:formatCode>0%</c:formatCode>
                <c:ptCount val="1"/>
                <c:pt idx="0">
                  <c:v>-0.27</c:v>
                </c:pt>
              </c:numCache>
            </c:numRef>
          </c:val>
          <c:extLst>
            <c:ext xmlns:c16="http://schemas.microsoft.com/office/drawing/2014/chart" uri="{C3380CC4-5D6E-409C-BE32-E72D297353CC}">
              <c16:uniqueId val="{00000000-9026-4725-8876-42691DC69444}"/>
            </c:ext>
          </c:extLst>
        </c:ser>
        <c:ser>
          <c:idx val="1"/>
          <c:order val="1"/>
          <c:tx>
            <c:strRef>
              <c:f>'ALOS by Age'!$A$67</c:f>
              <c:strCache>
                <c:ptCount val="1"/>
                <c:pt idx="0">
                  <c:v>25-29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'ALOS by Age'!$B$65</c:f>
              <c:strCache>
                <c:ptCount val="1"/>
                <c:pt idx="0">
                  <c:v>% Change 2011-2021</c:v>
                </c:pt>
              </c:strCache>
            </c:strRef>
          </c:cat>
          <c:val>
            <c:numRef>
              <c:f>'ALOS by Age'!$B$67</c:f>
              <c:numCache>
                <c:formatCode>0%</c:formatCode>
                <c:ptCount val="1"/>
                <c:pt idx="0">
                  <c:v>0.15</c:v>
                </c:pt>
              </c:numCache>
            </c:numRef>
          </c:val>
          <c:extLst>
            <c:ext xmlns:c16="http://schemas.microsoft.com/office/drawing/2014/chart" uri="{C3380CC4-5D6E-409C-BE32-E72D297353CC}">
              <c16:uniqueId val="{00000001-9026-4725-8876-42691DC69444}"/>
            </c:ext>
          </c:extLst>
        </c:ser>
        <c:ser>
          <c:idx val="2"/>
          <c:order val="2"/>
          <c:tx>
            <c:strRef>
              <c:f>'ALOS by Age'!$A$68</c:f>
              <c:strCache>
                <c:ptCount val="1"/>
                <c:pt idx="0">
                  <c:v>30-39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'ALOS by Age'!$B$65</c:f>
              <c:strCache>
                <c:ptCount val="1"/>
                <c:pt idx="0">
                  <c:v>% Change 2011-2021</c:v>
                </c:pt>
              </c:strCache>
            </c:strRef>
          </c:cat>
          <c:val>
            <c:numRef>
              <c:f>'ALOS by Age'!$B$68</c:f>
              <c:numCache>
                <c:formatCode>0%</c:formatCode>
                <c:ptCount val="1"/>
                <c:pt idx="0">
                  <c:v>0.16</c:v>
                </c:pt>
              </c:numCache>
            </c:numRef>
          </c:val>
          <c:extLst>
            <c:ext xmlns:c16="http://schemas.microsoft.com/office/drawing/2014/chart" uri="{C3380CC4-5D6E-409C-BE32-E72D297353CC}">
              <c16:uniqueId val="{00000002-9026-4725-8876-42691DC69444}"/>
            </c:ext>
          </c:extLst>
        </c:ser>
        <c:ser>
          <c:idx val="3"/>
          <c:order val="3"/>
          <c:tx>
            <c:strRef>
              <c:f>'ALOS by Age'!$A$69</c:f>
              <c:strCache>
                <c:ptCount val="1"/>
                <c:pt idx="0">
                  <c:v>40-49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'ALOS by Age'!$B$65</c:f>
              <c:strCache>
                <c:ptCount val="1"/>
                <c:pt idx="0">
                  <c:v>% Change 2011-2021</c:v>
                </c:pt>
              </c:strCache>
            </c:strRef>
          </c:cat>
          <c:val>
            <c:numRef>
              <c:f>'ALOS by Age'!$B$69</c:f>
              <c:numCache>
                <c:formatCode>0%</c:formatCode>
                <c:ptCount val="1"/>
                <c:pt idx="0">
                  <c:v>0.13</c:v>
                </c:pt>
              </c:numCache>
            </c:numRef>
          </c:val>
          <c:extLst>
            <c:ext xmlns:c16="http://schemas.microsoft.com/office/drawing/2014/chart" uri="{C3380CC4-5D6E-409C-BE32-E72D297353CC}">
              <c16:uniqueId val="{00000003-9026-4725-8876-42691DC69444}"/>
            </c:ext>
          </c:extLst>
        </c:ser>
        <c:ser>
          <c:idx val="4"/>
          <c:order val="4"/>
          <c:tx>
            <c:strRef>
              <c:f>'ALOS by Age'!$A$70</c:f>
              <c:strCache>
                <c:ptCount val="1"/>
                <c:pt idx="0">
                  <c:v>50+</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'ALOS by Age'!$B$65</c:f>
              <c:strCache>
                <c:ptCount val="1"/>
                <c:pt idx="0">
                  <c:v>% Change 2011-2021</c:v>
                </c:pt>
              </c:strCache>
            </c:strRef>
          </c:cat>
          <c:val>
            <c:numRef>
              <c:f>'ALOS by Age'!$B$70</c:f>
              <c:numCache>
                <c:formatCode>0%</c:formatCode>
                <c:ptCount val="1"/>
                <c:pt idx="0">
                  <c:v>0.49</c:v>
                </c:pt>
              </c:numCache>
            </c:numRef>
          </c:val>
          <c:extLst>
            <c:ext xmlns:c16="http://schemas.microsoft.com/office/drawing/2014/chart" uri="{C3380CC4-5D6E-409C-BE32-E72D297353CC}">
              <c16:uniqueId val="{00000004-9026-4725-8876-42691DC69444}"/>
            </c:ext>
          </c:extLst>
        </c:ser>
        <c:dLbls>
          <c:showLegendKey val="0"/>
          <c:showVal val="0"/>
          <c:showCatName val="0"/>
          <c:showSerName val="0"/>
          <c:showPercent val="0"/>
          <c:showBubbleSize val="0"/>
        </c:dLbls>
        <c:gapWidth val="219"/>
        <c:overlap val="-27"/>
        <c:axId val="493370064"/>
        <c:axId val="493379864"/>
      </c:barChart>
      <c:catAx>
        <c:axId val="493370064"/>
        <c:scaling>
          <c:orientation val="minMax"/>
        </c:scaling>
        <c:delete val="1"/>
        <c:axPos val="b"/>
        <c:numFmt formatCode="General" sourceLinked="1"/>
        <c:majorTickMark val="none"/>
        <c:minorTickMark val="none"/>
        <c:tickLblPos val="nextTo"/>
        <c:crossAx val="493379864"/>
        <c:crosses val="autoZero"/>
        <c:auto val="1"/>
        <c:lblAlgn val="ctr"/>
        <c:lblOffset val="100"/>
        <c:noMultiLvlLbl val="0"/>
      </c:catAx>
      <c:valAx>
        <c:axId val="493379864"/>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4933700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Louisa Bed Day Expenditures (2012-2021)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'CVRJ ALOS &amp; BDE 2011-2020'!$A$51</c:f>
              <c:strCache>
                <c:ptCount val="1"/>
                <c:pt idx="0">
                  <c:v>Louisa</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'CVRJ ALOS &amp; BDE 2011-2020'!$B$50:$K$50</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'CVRJ ALOS &amp; BDE 2011-2020'!$B$51:$K$51</c:f>
              <c:numCache>
                <c:formatCode>General</c:formatCode>
                <c:ptCount val="10"/>
                <c:pt idx="0">
                  <c:v>23866</c:v>
                </c:pt>
                <c:pt idx="1">
                  <c:v>23823</c:v>
                </c:pt>
                <c:pt idx="2">
                  <c:v>22017</c:v>
                </c:pt>
                <c:pt idx="3">
                  <c:v>27718</c:v>
                </c:pt>
                <c:pt idx="4">
                  <c:v>25984</c:v>
                </c:pt>
                <c:pt idx="5">
                  <c:v>19974</c:v>
                </c:pt>
                <c:pt idx="6">
                  <c:v>25137</c:v>
                </c:pt>
                <c:pt idx="7">
                  <c:v>26909</c:v>
                </c:pt>
                <c:pt idx="8">
                  <c:v>19182</c:v>
                </c:pt>
                <c:pt idx="9">
                  <c:v>20483</c:v>
                </c:pt>
              </c:numCache>
            </c:numRef>
          </c:val>
          <c:smooth val="0"/>
          <c:extLst>
            <c:ext xmlns:c16="http://schemas.microsoft.com/office/drawing/2014/chart" uri="{C3380CC4-5D6E-409C-BE32-E72D297353CC}">
              <c16:uniqueId val="{00000000-AE99-4CA9-9267-5123447BF91B}"/>
            </c:ext>
          </c:extLst>
        </c:ser>
        <c:dLbls>
          <c:showLegendKey val="0"/>
          <c:showVal val="0"/>
          <c:showCatName val="0"/>
          <c:showSerName val="0"/>
          <c:showPercent val="0"/>
          <c:showBubbleSize val="0"/>
        </c:dLbls>
        <c:smooth val="0"/>
        <c:axId val="490423432"/>
        <c:axId val="490425392"/>
      </c:lineChart>
      <c:catAx>
        <c:axId val="490423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0425392"/>
        <c:crosses val="autoZero"/>
        <c:auto val="1"/>
        <c:lblAlgn val="ctr"/>
        <c:lblOffset val="100"/>
        <c:noMultiLvlLbl val="0"/>
      </c:catAx>
      <c:valAx>
        <c:axId val="4904253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0423432"/>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Louisa Bed Day Expenditures per 1000 Residents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'BDE per 1000'!$A$38</c:f>
              <c:strCache>
                <c:ptCount val="1"/>
                <c:pt idx="0">
                  <c:v>Louisa</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'BDE per 1000'!$B$37:$K$37</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'BDE per 1000'!$B$38:$K$38</c:f>
              <c:numCache>
                <c:formatCode>General</c:formatCode>
                <c:ptCount val="10"/>
                <c:pt idx="0">
                  <c:v>713.90966198025728</c:v>
                </c:pt>
                <c:pt idx="1">
                  <c:v>701.81175430844007</c:v>
                </c:pt>
                <c:pt idx="2">
                  <c:v>648.60804242156428</c:v>
                </c:pt>
                <c:pt idx="3">
                  <c:v>801.05196231431705</c:v>
                </c:pt>
                <c:pt idx="4">
                  <c:v>737.42763083210355</c:v>
                </c:pt>
                <c:pt idx="5">
                  <c:v>556.99944227551589</c:v>
                </c:pt>
                <c:pt idx="6">
                  <c:v>683.47925390178909</c:v>
                </c:pt>
                <c:pt idx="7">
                  <c:v>715.83623739724931</c:v>
                </c:pt>
                <c:pt idx="8">
                  <c:v>510.21385253750395</c:v>
                </c:pt>
                <c:pt idx="9">
                  <c:v>527.26009060955516</c:v>
                </c:pt>
              </c:numCache>
            </c:numRef>
          </c:val>
          <c:smooth val="0"/>
          <c:extLst>
            <c:ext xmlns:c16="http://schemas.microsoft.com/office/drawing/2014/chart" uri="{C3380CC4-5D6E-409C-BE32-E72D297353CC}">
              <c16:uniqueId val="{00000000-6381-49E7-9AC6-10AB78319D72}"/>
            </c:ext>
          </c:extLst>
        </c:ser>
        <c:dLbls>
          <c:showLegendKey val="0"/>
          <c:showVal val="0"/>
          <c:showCatName val="0"/>
          <c:showSerName val="0"/>
          <c:showPercent val="0"/>
          <c:showBubbleSize val="0"/>
        </c:dLbls>
        <c:smooth val="0"/>
        <c:axId val="783874351"/>
        <c:axId val="783883503"/>
      </c:lineChart>
      <c:catAx>
        <c:axId val="7838743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83883503"/>
        <c:crosses val="autoZero"/>
        <c:auto val="1"/>
        <c:lblAlgn val="ctr"/>
        <c:lblOffset val="100"/>
        <c:noMultiLvlLbl val="0"/>
      </c:catAx>
      <c:valAx>
        <c:axId val="783883503"/>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83874351"/>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Percentage of CVRJ Bed Day Expenditures per Jurisdiction</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'CVRJ ALOS &amp; BDE 2011-2020'!$B$76</c:f>
              <c:strCache>
                <c:ptCount val="1"/>
                <c:pt idx="0">
                  <c:v>2012</c:v>
                </c:pt>
              </c:strCache>
            </c:strRef>
          </c:tx>
          <c:spPr>
            <a:solidFill>
              <a:schemeClr val="accent1"/>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2011-2020'!$B$77:$B$83</c:f>
              <c:numCache>
                <c:formatCode>0.00%</c:formatCode>
                <c:ptCount val="7"/>
                <c:pt idx="0">
                  <c:v>0.1058984724439764</c:v>
                </c:pt>
                <c:pt idx="1">
                  <c:v>0.12009828900137015</c:v>
                </c:pt>
                <c:pt idx="2">
                  <c:v>0.2702494592972563</c:v>
                </c:pt>
                <c:pt idx="3">
                  <c:v>7.7079865475422088E-2</c:v>
                </c:pt>
                <c:pt idx="4">
                  <c:v>0.19237694058497809</c:v>
                </c:pt>
                <c:pt idx="5">
                  <c:v>0.21647359898540386</c:v>
                </c:pt>
                <c:pt idx="6">
                  <c:v>1.7823374211593121E-2</c:v>
                </c:pt>
              </c:numCache>
            </c:numRef>
          </c:val>
          <c:extLst>
            <c:ext xmlns:c16="http://schemas.microsoft.com/office/drawing/2014/chart" uri="{C3380CC4-5D6E-409C-BE32-E72D297353CC}">
              <c16:uniqueId val="{00000000-971D-4FDE-B150-BCA749048C94}"/>
            </c:ext>
          </c:extLst>
        </c:ser>
        <c:ser>
          <c:idx val="1"/>
          <c:order val="1"/>
          <c:tx>
            <c:strRef>
              <c:f>'CVRJ ALOS &amp; BDE 2011-2020'!$C$76</c:f>
              <c:strCache>
                <c:ptCount val="1"/>
                <c:pt idx="0">
                  <c:v>2013</c:v>
                </c:pt>
              </c:strCache>
            </c:strRef>
          </c:tx>
          <c:spPr>
            <a:solidFill>
              <a:schemeClr val="accent2"/>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2011-2020'!$C$77:$C$83</c:f>
              <c:numCache>
                <c:formatCode>0.00%</c:formatCode>
                <c:ptCount val="7"/>
                <c:pt idx="0">
                  <c:v>0.12120103674595543</c:v>
                </c:pt>
                <c:pt idx="1">
                  <c:v>0.12636386438694033</c:v>
                </c:pt>
                <c:pt idx="2">
                  <c:v>0.24897579532628233</c:v>
                </c:pt>
                <c:pt idx="3">
                  <c:v>9.7069520504995607E-2</c:v>
                </c:pt>
                <c:pt idx="4">
                  <c:v>0.15314995192508674</c:v>
                </c:pt>
                <c:pt idx="5">
                  <c:v>0.19227875088834079</c:v>
                </c:pt>
                <c:pt idx="6">
                  <c:v>6.0961080222398732E-2</c:v>
                </c:pt>
              </c:numCache>
            </c:numRef>
          </c:val>
          <c:extLst>
            <c:ext xmlns:c16="http://schemas.microsoft.com/office/drawing/2014/chart" uri="{C3380CC4-5D6E-409C-BE32-E72D297353CC}">
              <c16:uniqueId val="{00000001-971D-4FDE-B150-BCA749048C94}"/>
            </c:ext>
          </c:extLst>
        </c:ser>
        <c:ser>
          <c:idx val="2"/>
          <c:order val="2"/>
          <c:tx>
            <c:strRef>
              <c:f>'CVRJ ALOS &amp; BDE 2011-2020'!$D$76</c:f>
              <c:strCache>
                <c:ptCount val="1"/>
                <c:pt idx="0">
                  <c:v>2014</c:v>
                </c:pt>
              </c:strCache>
            </c:strRef>
          </c:tx>
          <c:spPr>
            <a:solidFill>
              <a:schemeClr val="accent3"/>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2011-2020'!$D$77:$D$83</c:f>
              <c:numCache>
                <c:formatCode>0.00%</c:formatCode>
                <c:ptCount val="7"/>
                <c:pt idx="0">
                  <c:v>0.12399887037560012</c:v>
                </c:pt>
                <c:pt idx="1">
                  <c:v>0.13776899181022309</c:v>
                </c:pt>
                <c:pt idx="2">
                  <c:v>0.24870940412312906</c:v>
                </c:pt>
                <c:pt idx="3">
                  <c:v>8.520756848347924E-2</c:v>
                </c:pt>
                <c:pt idx="4">
                  <c:v>0.15821519344817847</c:v>
                </c:pt>
                <c:pt idx="5">
                  <c:v>0.19724371646427563</c:v>
                </c:pt>
                <c:pt idx="6">
                  <c:v>4.8856255295114372E-2</c:v>
                </c:pt>
              </c:numCache>
            </c:numRef>
          </c:val>
          <c:extLst>
            <c:ext xmlns:c16="http://schemas.microsoft.com/office/drawing/2014/chart" uri="{C3380CC4-5D6E-409C-BE32-E72D297353CC}">
              <c16:uniqueId val="{00000002-971D-4FDE-B150-BCA749048C94}"/>
            </c:ext>
          </c:extLst>
        </c:ser>
        <c:ser>
          <c:idx val="3"/>
          <c:order val="3"/>
          <c:tx>
            <c:strRef>
              <c:f>'CVRJ ALOS &amp; BDE 2011-2020'!$E$76</c:f>
              <c:strCache>
                <c:ptCount val="1"/>
                <c:pt idx="0">
                  <c:v>2015</c:v>
                </c:pt>
              </c:strCache>
            </c:strRef>
          </c:tx>
          <c:spPr>
            <a:solidFill>
              <a:schemeClr val="accent4"/>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2011-2020'!$E$77:$E$83</c:f>
              <c:numCache>
                <c:formatCode>0.00%</c:formatCode>
                <c:ptCount val="7"/>
                <c:pt idx="0">
                  <c:v>0.10255847391585902</c:v>
                </c:pt>
                <c:pt idx="1">
                  <c:v>0.12571754711389654</c:v>
                </c:pt>
                <c:pt idx="2">
                  <c:v>0.30422900042805867</c:v>
                </c:pt>
                <c:pt idx="3">
                  <c:v>9.4842441471204825E-2</c:v>
                </c:pt>
                <c:pt idx="4">
                  <c:v>0.22542229637028174</c:v>
                </c:pt>
                <c:pt idx="5">
                  <c:v>0.12735295086105652</c:v>
                </c:pt>
                <c:pt idx="6">
                  <c:v>1.9877289839642626E-2</c:v>
                </c:pt>
              </c:numCache>
            </c:numRef>
          </c:val>
          <c:extLst>
            <c:ext xmlns:c16="http://schemas.microsoft.com/office/drawing/2014/chart" uri="{C3380CC4-5D6E-409C-BE32-E72D297353CC}">
              <c16:uniqueId val="{00000003-971D-4FDE-B150-BCA749048C94}"/>
            </c:ext>
          </c:extLst>
        </c:ser>
        <c:ser>
          <c:idx val="4"/>
          <c:order val="4"/>
          <c:tx>
            <c:strRef>
              <c:f>'CVRJ ALOS &amp; BDE 2011-2020'!$F$76</c:f>
              <c:strCache>
                <c:ptCount val="1"/>
                <c:pt idx="0">
                  <c:v>2016</c:v>
                </c:pt>
              </c:strCache>
            </c:strRef>
          </c:tx>
          <c:spPr>
            <a:solidFill>
              <a:schemeClr val="accent5"/>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2011-2020'!$F$77:$F$83</c:f>
              <c:numCache>
                <c:formatCode>0.00%</c:formatCode>
                <c:ptCount val="7"/>
                <c:pt idx="0">
                  <c:v>0.11553135405105439</c:v>
                </c:pt>
                <c:pt idx="1">
                  <c:v>0.14034174990751017</c:v>
                </c:pt>
                <c:pt idx="2">
                  <c:v>0.30040695523492417</c:v>
                </c:pt>
                <c:pt idx="3">
                  <c:v>7.496300406955235E-2</c:v>
                </c:pt>
                <c:pt idx="4">
                  <c:v>0.24276267110617833</c:v>
                </c:pt>
                <c:pt idx="5">
                  <c:v>8.2789955604883461E-2</c:v>
                </c:pt>
                <c:pt idx="6">
                  <c:v>4.3192748797632262E-2</c:v>
                </c:pt>
              </c:numCache>
            </c:numRef>
          </c:val>
          <c:extLst>
            <c:ext xmlns:c16="http://schemas.microsoft.com/office/drawing/2014/chart" uri="{C3380CC4-5D6E-409C-BE32-E72D297353CC}">
              <c16:uniqueId val="{00000004-971D-4FDE-B150-BCA749048C94}"/>
            </c:ext>
          </c:extLst>
        </c:ser>
        <c:ser>
          <c:idx val="5"/>
          <c:order val="5"/>
          <c:tx>
            <c:strRef>
              <c:f>'CVRJ ALOS &amp; BDE 2011-2020'!$G$76</c:f>
              <c:strCache>
                <c:ptCount val="1"/>
                <c:pt idx="0">
                  <c:v>2017</c:v>
                </c:pt>
              </c:strCache>
            </c:strRef>
          </c:tx>
          <c:spPr>
            <a:solidFill>
              <a:schemeClr val="accent6"/>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2011-2020'!$G$77:$G$83</c:f>
              <c:numCache>
                <c:formatCode>0.00%</c:formatCode>
                <c:ptCount val="7"/>
                <c:pt idx="0">
                  <c:v>0.15020576131687244</c:v>
                </c:pt>
                <c:pt idx="1">
                  <c:v>0.14409965521076631</c:v>
                </c:pt>
                <c:pt idx="2">
                  <c:v>0.22215548882215549</c:v>
                </c:pt>
                <c:pt idx="3">
                  <c:v>0.1034812590368146</c:v>
                </c:pt>
                <c:pt idx="4">
                  <c:v>0.26770103436770104</c:v>
                </c:pt>
                <c:pt idx="5">
                  <c:v>6.2017573128684236E-2</c:v>
                </c:pt>
                <c:pt idx="6">
                  <c:v>5.0316983650316983E-2</c:v>
                </c:pt>
              </c:numCache>
            </c:numRef>
          </c:val>
          <c:extLst>
            <c:ext xmlns:c16="http://schemas.microsoft.com/office/drawing/2014/chart" uri="{C3380CC4-5D6E-409C-BE32-E72D297353CC}">
              <c16:uniqueId val="{00000005-971D-4FDE-B150-BCA749048C94}"/>
            </c:ext>
          </c:extLst>
        </c:ser>
        <c:ser>
          <c:idx val="6"/>
          <c:order val="6"/>
          <c:tx>
            <c:strRef>
              <c:f>'CVRJ ALOS &amp; BDE 2011-2020'!$H$76</c:f>
              <c:strCache>
                <c:ptCount val="1"/>
                <c:pt idx="0">
                  <c:v>2018</c:v>
                </c:pt>
              </c:strCache>
            </c:strRef>
          </c:tx>
          <c:spPr>
            <a:solidFill>
              <a:schemeClr val="accent1">
                <a:lumMod val="60000"/>
              </a:schemeClr>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2011-2020'!$H$77:$H$83</c:f>
              <c:numCache>
                <c:formatCode>0.00%</c:formatCode>
                <c:ptCount val="7"/>
                <c:pt idx="0">
                  <c:v>0.12216305640283306</c:v>
                </c:pt>
                <c:pt idx="1">
                  <c:v>0.15339916248772165</c:v>
                </c:pt>
                <c:pt idx="2">
                  <c:v>0.2599079770459598</c:v>
                </c:pt>
                <c:pt idx="3">
                  <c:v>9.3791035516724394E-2</c:v>
                </c:pt>
                <c:pt idx="4">
                  <c:v>0.23342811352944218</c:v>
                </c:pt>
                <c:pt idx="5">
                  <c:v>0.10591945406607041</c:v>
                </c:pt>
                <c:pt idx="6">
                  <c:v>3.137052163573386E-2</c:v>
                </c:pt>
              </c:numCache>
            </c:numRef>
          </c:val>
          <c:extLst>
            <c:ext xmlns:c16="http://schemas.microsoft.com/office/drawing/2014/chart" uri="{C3380CC4-5D6E-409C-BE32-E72D297353CC}">
              <c16:uniqueId val="{00000006-971D-4FDE-B150-BCA749048C94}"/>
            </c:ext>
          </c:extLst>
        </c:ser>
        <c:ser>
          <c:idx val="7"/>
          <c:order val="7"/>
          <c:tx>
            <c:strRef>
              <c:f>'CVRJ ALOS &amp; BDE 2011-2020'!$I$76</c:f>
              <c:strCache>
                <c:ptCount val="1"/>
                <c:pt idx="0">
                  <c:v>2019</c:v>
                </c:pt>
              </c:strCache>
            </c:strRef>
          </c:tx>
          <c:spPr>
            <a:solidFill>
              <a:schemeClr val="accent2">
                <a:lumMod val="60000"/>
              </a:schemeClr>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2011-2020'!$I$77:$I$83</c:f>
              <c:numCache>
                <c:formatCode>0.00%</c:formatCode>
                <c:ptCount val="7"/>
                <c:pt idx="0">
                  <c:v>8.0921115436426702E-2</c:v>
                </c:pt>
                <c:pt idx="1">
                  <c:v>0.16579865714861525</c:v>
                </c:pt>
                <c:pt idx="2">
                  <c:v>0.28542486502540387</c:v>
                </c:pt>
                <c:pt idx="3">
                  <c:v>8.7327768172512921E-2</c:v>
                </c:pt>
                <c:pt idx="4">
                  <c:v>0.20179895414576196</c:v>
                </c:pt>
                <c:pt idx="5">
                  <c:v>0.13947198150132056</c:v>
                </c:pt>
                <c:pt idx="6">
                  <c:v>3.9246051529004955E-2</c:v>
                </c:pt>
              </c:numCache>
            </c:numRef>
          </c:val>
          <c:extLst>
            <c:ext xmlns:c16="http://schemas.microsoft.com/office/drawing/2014/chart" uri="{C3380CC4-5D6E-409C-BE32-E72D297353CC}">
              <c16:uniqueId val="{00000007-971D-4FDE-B150-BCA749048C94}"/>
            </c:ext>
          </c:extLst>
        </c:ser>
        <c:ser>
          <c:idx val="8"/>
          <c:order val="8"/>
          <c:tx>
            <c:strRef>
              <c:f>'CVRJ ALOS &amp; BDE 2011-2020'!$J$76</c:f>
              <c:strCache>
                <c:ptCount val="1"/>
                <c:pt idx="0">
                  <c:v>2020</c:v>
                </c:pt>
              </c:strCache>
            </c:strRef>
          </c:tx>
          <c:spPr>
            <a:solidFill>
              <a:schemeClr val="accent3">
                <a:lumMod val="60000"/>
              </a:schemeClr>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2011-2020'!$J$77:$J$83</c:f>
              <c:numCache>
                <c:formatCode>0.00%</c:formatCode>
                <c:ptCount val="7"/>
                <c:pt idx="0">
                  <c:v>0.10123686557326199</c:v>
                </c:pt>
                <c:pt idx="1">
                  <c:v>0.11939565481498714</c:v>
                </c:pt>
                <c:pt idx="2">
                  <c:v>0.24791593966887673</c:v>
                </c:pt>
                <c:pt idx="3">
                  <c:v>5.825029403021726E-2</c:v>
                </c:pt>
                <c:pt idx="4">
                  <c:v>0.25493389166763597</c:v>
                </c:pt>
                <c:pt idx="5">
                  <c:v>0.1790159357915552</c:v>
                </c:pt>
                <c:pt idx="6">
                  <c:v>3.9251418453465678E-2</c:v>
                </c:pt>
              </c:numCache>
            </c:numRef>
          </c:val>
          <c:extLst>
            <c:ext xmlns:c16="http://schemas.microsoft.com/office/drawing/2014/chart" uri="{C3380CC4-5D6E-409C-BE32-E72D297353CC}">
              <c16:uniqueId val="{00000008-971D-4FDE-B150-BCA749048C94}"/>
            </c:ext>
          </c:extLst>
        </c:ser>
        <c:ser>
          <c:idx val="9"/>
          <c:order val="9"/>
          <c:tx>
            <c:strRef>
              <c:f>'CVRJ ALOS &amp; BDE 2011-2020'!$K$76</c:f>
              <c:strCache>
                <c:ptCount val="1"/>
                <c:pt idx="0">
                  <c:v>2021</c:v>
                </c:pt>
              </c:strCache>
            </c:strRef>
          </c:tx>
          <c:spPr>
            <a:solidFill>
              <a:schemeClr val="accent4">
                <a:lumMod val="60000"/>
              </a:schemeClr>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2011-2020'!$K$77:$K$83</c:f>
              <c:numCache>
                <c:formatCode>0.00%</c:formatCode>
                <c:ptCount val="7"/>
                <c:pt idx="0">
                  <c:v>0.11817160703523094</c:v>
                </c:pt>
                <c:pt idx="1">
                  <c:v>0.13241740178620351</c:v>
                </c:pt>
                <c:pt idx="2">
                  <c:v>0.28057366719631799</c:v>
                </c:pt>
                <c:pt idx="3">
                  <c:v>4.5750917757931074E-2</c:v>
                </c:pt>
                <c:pt idx="4">
                  <c:v>0.23705550380801052</c:v>
                </c:pt>
                <c:pt idx="5">
                  <c:v>0.13338995123554873</c:v>
                </c:pt>
                <c:pt idx="6">
                  <c:v>5.1805380527094408E-2</c:v>
                </c:pt>
              </c:numCache>
            </c:numRef>
          </c:val>
          <c:extLst>
            <c:ext xmlns:c16="http://schemas.microsoft.com/office/drawing/2014/chart" uri="{C3380CC4-5D6E-409C-BE32-E72D297353CC}">
              <c16:uniqueId val="{00000009-971D-4FDE-B150-BCA749048C94}"/>
            </c:ext>
          </c:extLst>
        </c:ser>
        <c:dLbls>
          <c:showLegendKey val="0"/>
          <c:showVal val="0"/>
          <c:showCatName val="0"/>
          <c:showSerName val="0"/>
          <c:showPercent val="0"/>
          <c:showBubbleSize val="0"/>
        </c:dLbls>
        <c:gapWidth val="219"/>
        <c:overlap val="-27"/>
        <c:axId val="378745583"/>
        <c:axId val="378748079"/>
      </c:barChart>
      <c:catAx>
        <c:axId val="378745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78748079"/>
        <c:crosses val="autoZero"/>
        <c:auto val="1"/>
        <c:lblAlgn val="ctr"/>
        <c:lblOffset val="100"/>
        <c:noMultiLvlLbl val="0"/>
      </c:catAx>
      <c:valAx>
        <c:axId val="378748079"/>
        <c:scaling>
          <c:orientation val="minMax"/>
          <c:max val="0.4"/>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78745583"/>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 Change in Share of CVRJ Bed Day Expenditures per Jurisdiction (2012-2021)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'CVRJ ALOS &amp; BDE 2011-2020'!$A$86</c:f>
              <c:strCache>
                <c:ptCount val="1"/>
                <c:pt idx="0">
                  <c:v>Fluvanna</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2011-2020'!$B$86</c:f>
              <c:numCache>
                <c:formatCode>0%</c:formatCode>
                <c:ptCount val="1"/>
                <c:pt idx="0">
                  <c:v>-7.0000000000000007E-2</c:v>
                </c:pt>
              </c:numCache>
            </c:numRef>
          </c:val>
          <c:extLst>
            <c:ext xmlns:c16="http://schemas.microsoft.com/office/drawing/2014/chart" uri="{C3380CC4-5D6E-409C-BE32-E72D297353CC}">
              <c16:uniqueId val="{00000000-A5C0-4674-AB54-56D5AB8C9761}"/>
            </c:ext>
          </c:extLst>
        </c:ser>
        <c:ser>
          <c:idx val="1"/>
          <c:order val="1"/>
          <c:tx>
            <c:strRef>
              <c:f>'CVRJ ALOS &amp; BDE 2011-2020'!$A$87</c:f>
              <c:strCache>
                <c:ptCount val="1"/>
                <c:pt idx="0">
                  <c:v>Greene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2011-2020'!$B$87</c:f>
              <c:numCache>
                <c:formatCode>0%</c:formatCode>
                <c:ptCount val="1"/>
                <c:pt idx="0">
                  <c:v>0.11</c:v>
                </c:pt>
              </c:numCache>
            </c:numRef>
          </c:val>
          <c:extLst>
            <c:ext xmlns:c16="http://schemas.microsoft.com/office/drawing/2014/chart" uri="{C3380CC4-5D6E-409C-BE32-E72D297353CC}">
              <c16:uniqueId val="{00000001-A5C0-4674-AB54-56D5AB8C9761}"/>
            </c:ext>
          </c:extLst>
        </c:ser>
        <c:ser>
          <c:idx val="2"/>
          <c:order val="2"/>
          <c:tx>
            <c:strRef>
              <c:f>'CVRJ ALOS &amp; BDE 2011-2020'!$A$88</c:f>
              <c:strCache>
                <c:ptCount val="1"/>
                <c:pt idx="0">
                  <c:v>Louisa</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2011-2020'!$B$88</c:f>
              <c:numCache>
                <c:formatCode>0%</c:formatCode>
                <c:ptCount val="1"/>
                <c:pt idx="0">
                  <c:v>0.02</c:v>
                </c:pt>
              </c:numCache>
            </c:numRef>
          </c:val>
          <c:extLst>
            <c:ext xmlns:c16="http://schemas.microsoft.com/office/drawing/2014/chart" uri="{C3380CC4-5D6E-409C-BE32-E72D297353CC}">
              <c16:uniqueId val="{00000002-A5C0-4674-AB54-56D5AB8C9761}"/>
            </c:ext>
          </c:extLst>
        </c:ser>
        <c:ser>
          <c:idx val="3"/>
          <c:order val="3"/>
          <c:tx>
            <c:strRef>
              <c:f>'CVRJ ALOS &amp; BDE 2011-2020'!$A$89</c:f>
              <c:strCache>
                <c:ptCount val="1"/>
                <c:pt idx="0">
                  <c:v>Madison</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2011-2020'!$B$89</c:f>
              <c:numCache>
                <c:formatCode>0%</c:formatCode>
                <c:ptCount val="1"/>
                <c:pt idx="0">
                  <c:v>-0.28999999999999998</c:v>
                </c:pt>
              </c:numCache>
            </c:numRef>
          </c:val>
          <c:extLst>
            <c:ext xmlns:c16="http://schemas.microsoft.com/office/drawing/2014/chart" uri="{C3380CC4-5D6E-409C-BE32-E72D297353CC}">
              <c16:uniqueId val="{00000003-A5C0-4674-AB54-56D5AB8C9761}"/>
            </c:ext>
          </c:extLst>
        </c:ser>
        <c:ser>
          <c:idx val="4"/>
          <c:order val="4"/>
          <c:tx>
            <c:strRef>
              <c:f>'CVRJ ALOS &amp; BDE 2011-2020'!$A$90</c:f>
              <c:strCache>
                <c:ptCount val="1"/>
                <c:pt idx="0">
                  <c:v>Orange</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2011-2020'!$B$90</c:f>
              <c:numCache>
                <c:formatCode>0%</c:formatCode>
                <c:ptCount val="1"/>
                <c:pt idx="0">
                  <c:v>0.45</c:v>
                </c:pt>
              </c:numCache>
            </c:numRef>
          </c:val>
          <c:extLst>
            <c:ext xmlns:c16="http://schemas.microsoft.com/office/drawing/2014/chart" uri="{C3380CC4-5D6E-409C-BE32-E72D297353CC}">
              <c16:uniqueId val="{00000004-A5C0-4674-AB54-56D5AB8C9761}"/>
            </c:ext>
          </c:extLst>
        </c:ser>
        <c:ser>
          <c:idx val="5"/>
          <c:order val="5"/>
          <c:tx>
            <c:strRef>
              <c:f>'CVRJ ALOS &amp; BDE 2011-2020'!$A$91</c:f>
              <c:strCache>
                <c:ptCount val="1"/>
                <c:pt idx="0">
                  <c:v>Federal</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2011-2020'!$B$91</c:f>
              <c:numCache>
                <c:formatCode>0%</c:formatCode>
                <c:ptCount val="1"/>
                <c:pt idx="0">
                  <c:v>-0.37</c:v>
                </c:pt>
              </c:numCache>
            </c:numRef>
          </c:val>
          <c:extLst>
            <c:ext xmlns:c16="http://schemas.microsoft.com/office/drawing/2014/chart" uri="{C3380CC4-5D6E-409C-BE32-E72D297353CC}">
              <c16:uniqueId val="{00000005-A5C0-4674-AB54-56D5AB8C9761}"/>
            </c:ext>
          </c:extLst>
        </c:ser>
        <c:ser>
          <c:idx val="6"/>
          <c:order val="6"/>
          <c:tx>
            <c:strRef>
              <c:f>'CVRJ ALOS &amp; BDE 2011-2020'!$A$92</c:f>
              <c:strCache>
                <c:ptCount val="1"/>
                <c:pt idx="0">
                  <c:v>Other Jurisdictions</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2011-2020'!$B$92</c:f>
              <c:numCache>
                <c:formatCode>0%</c:formatCode>
                <c:ptCount val="1"/>
                <c:pt idx="0">
                  <c:v>0.16</c:v>
                </c:pt>
              </c:numCache>
            </c:numRef>
          </c:val>
          <c:extLst>
            <c:ext xmlns:c16="http://schemas.microsoft.com/office/drawing/2014/chart" uri="{C3380CC4-5D6E-409C-BE32-E72D297353CC}">
              <c16:uniqueId val="{00000006-A5C0-4674-AB54-56D5AB8C9761}"/>
            </c:ext>
          </c:extLst>
        </c:ser>
        <c:dLbls>
          <c:showLegendKey val="0"/>
          <c:showVal val="0"/>
          <c:showCatName val="0"/>
          <c:showSerName val="0"/>
          <c:showPercent val="0"/>
          <c:showBubbleSize val="0"/>
        </c:dLbls>
        <c:gapWidth val="219"/>
        <c:overlap val="-27"/>
        <c:axId val="1530680784"/>
        <c:axId val="1530679536"/>
      </c:barChart>
      <c:catAx>
        <c:axId val="1530680784"/>
        <c:scaling>
          <c:orientation val="minMax"/>
        </c:scaling>
        <c:delete val="1"/>
        <c:axPos val="b"/>
        <c:numFmt formatCode="General" sourceLinked="1"/>
        <c:majorTickMark val="none"/>
        <c:minorTickMark val="none"/>
        <c:tickLblPos val="nextTo"/>
        <c:crossAx val="1530679536"/>
        <c:crosses val="autoZero"/>
        <c:auto val="1"/>
        <c:lblAlgn val="ctr"/>
        <c:lblOffset val="100"/>
        <c:noMultiLvlLbl val="0"/>
      </c:catAx>
      <c:valAx>
        <c:axId val="1530679536"/>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15306807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Share of CVRJ Intake Volume by Jurisdiction</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'CVRJ Intakes'!$B$33</c:f>
              <c:strCache>
                <c:ptCount val="1"/>
                <c:pt idx="0">
                  <c:v>2011</c:v>
                </c:pt>
              </c:strCache>
            </c:strRef>
          </c:tx>
          <c:spPr>
            <a:solidFill>
              <a:schemeClr val="accent1"/>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Intakes'!$B$34:$B$40</c:f>
              <c:numCache>
                <c:formatCode>0.00%</c:formatCode>
                <c:ptCount val="7"/>
                <c:pt idx="0">
                  <c:v>0.10376670716889429</c:v>
                </c:pt>
                <c:pt idx="1">
                  <c:v>9.6476306196840833E-2</c:v>
                </c:pt>
                <c:pt idx="2">
                  <c:v>0.25467800729040097</c:v>
                </c:pt>
                <c:pt idx="3">
                  <c:v>6.8043742405832316E-2</c:v>
                </c:pt>
                <c:pt idx="4">
                  <c:v>0.20753341433778857</c:v>
                </c:pt>
                <c:pt idx="5">
                  <c:v>0.23134872417982988</c:v>
                </c:pt>
                <c:pt idx="6">
                  <c:v>3.8153098420413124E-2</c:v>
                </c:pt>
              </c:numCache>
            </c:numRef>
          </c:val>
          <c:extLst>
            <c:ext xmlns:c16="http://schemas.microsoft.com/office/drawing/2014/chart" uri="{C3380CC4-5D6E-409C-BE32-E72D297353CC}">
              <c16:uniqueId val="{00000000-5819-4187-8C45-2ED34C3C7361}"/>
            </c:ext>
          </c:extLst>
        </c:ser>
        <c:ser>
          <c:idx val="1"/>
          <c:order val="1"/>
          <c:tx>
            <c:strRef>
              <c:f>'CVRJ Intakes'!$C$33</c:f>
              <c:strCache>
                <c:ptCount val="1"/>
                <c:pt idx="0">
                  <c:v>2012</c:v>
                </c:pt>
              </c:strCache>
            </c:strRef>
          </c:tx>
          <c:spPr>
            <a:solidFill>
              <a:schemeClr val="accent2"/>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Intakes'!$C$34:$C$40</c:f>
              <c:numCache>
                <c:formatCode>0.00%</c:formatCode>
                <c:ptCount val="7"/>
                <c:pt idx="0">
                  <c:v>0.10052493438320211</c:v>
                </c:pt>
                <c:pt idx="1">
                  <c:v>8.5564304461942256E-2</c:v>
                </c:pt>
                <c:pt idx="2">
                  <c:v>0.24750656167979002</c:v>
                </c:pt>
                <c:pt idx="3">
                  <c:v>8.0052493438320216E-2</c:v>
                </c:pt>
                <c:pt idx="4">
                  <c:v>0.20997375328083989</c:v>
                </c:pt>
                <c:pt idx="5">
                  <c:v>0.23858267716535433</c:v>
                </c:pt>
                <c:pt idx="6">
                  <c:v>3.7795275590551181E-2</c:v>
                </c:pt>
              </c:numCache>
            </c:numRef>
          </c:val>
          <c:extLst>
            <c:ext xmlns:c16="http://schemas.microsoft.com/office/drawing/2014/chart" uri="{C3380CC4-5D6E-409C-BE32-E72D297353CC}">
              <c16:uniqueId val="{00000001-5819-4187-8C45-2ED34C3C7361}"/>
            </c:ext>
          </c:extLst>
        </c:ser>
        <c:ser>
          <c:idx val="2"/>
          <c:order val="2"/>
          <c:tx>
            <c:strRef>
              <c:f>'CVRJ Intakes'!$D$33</c:f>
              <c:strCache>
                <c:ptCount val="1"/>
                <c:pt idx="0">
                  <c:v>2013</c:v>
                </c:pt>
              </c:strCache>
            </c:strRef>
          </c:tx>
          <c:spPr>
            <a:solidFill>
              <a:schemeClr val="accent3"/>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Intakes'!$D$34:$D$40</c:f>
              <c:numCache>
                <c:formatCode>0.00%</c:formatCode>
                <c:ptCount val="7"/>
                <c:pt idx="0">
                  <c:v>0.11102215105417668</c:v>
                </c:pt>
                <c:pt idx="1">
                  <c:v>9.8478783026421143E-2</c:v>
                </c:pt>
                <c:pt idx="2">
                  <c:v>0.2524686415799306</c:v>
                </c:pt>
                <c:pt idx="3">
                  <c:v>8.4867894315452358E-2</c:v>
                </c:pt>
                <c:pt idx="4">
                  <c:v>0.21964238057112356</c:v>
                </c:pt>
                <c:pt idx="5">
                  <c:v>0.17080330931411797</c:v>
                </c:pt>
                <c:pt idx="6">
                  <c:v>6.2716840138777694E-2</c:v>
                </c:pt>
              </c:numCache>
            </c:numRef>
          </c:val>
          <c:extLst>
            <c:ext xmlns:c16="http://schemas.microsoft.com/office/drawing/2014/chart" uri="{C3380CC4-5D6E-409C-BE32-E72D297353CC}">
              <c16:uniqueId val="{00000002-5819-4187-8C45-2ED34C3C7361}"/>
            </c:ext>
          </c:extLst>
        </c:ser>
        <c:ser>
          <c:idx val="3"/>
          <c:order val="3"/>
          <c:tx>
            <c:strRef>
              <c:f>'CVRJ Intakes'!$E$33</c:f>
              <c:strCache>
                <c:ptCount val="1"/>
                <c:pt idx="0">
                  <c:v>2014</c:v>
                </c:pt>
              </c:strCache>
            </c:strRef>
          </c:tx>
          <c:spPr>
            <a:solidFill>
              <a:schemeClr val="accent4"/>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Intakes'!$E$34:$E$40</c:f>
              <c:numCache>
                <c:formatCode>0.00%</c:formatCode>
                <c:ptCount val="7"/>
                <c:pt idx="0">
                  <c:v>0.1162981162981163</c:v>
                </c:pt>
                <c:pt idx="1">
                  <c:v>9.8007098007098004E-2</c:v>
                </c:pt>
                <c:pt idx="2">
                  <c:v>0.23641823641823642</c:v>
                </c:pt>
                <c:pt idx="3">
                  <c:v>9.6369096369096366E-2</c:v>
                </c:pt>
                <c:pt idx="4">
                  <c:v>0.27354627354627353</c:v>
                </c:pt>
                <c:pt idx="5">
                  <c:v>0.12093912093912094</c:v>
                </c:pt>
                <c:pt idx="6">
                  <c:v>5.8422058422058422E-2</c:v>
                </c:pt>
              </c:numCache>
            </c:numRef>
          </c:val>
          <c:extLst>
            <c:ext xmlns:c16="http://schemas.microsoft.com/office/drawing/2014/chart" uri="{C3380CC4-5D6E-409C-BE32-E72D297353CC}">
              <c16:uniqueId val="{00000003-5819-4187-8C45-2ED34C3C7361}"/>
            </c:ext>
          </c:extLst>
        </c:ser>
        <c:ser>
          <c:idx val="4"/>
          <c:order val="4"/>
          <c:tx>
            <c:strRef>
              <c:f>'CVRJ Intakes'!$F$33</c:f>
              <c:strCache>
                <c:ptCount val="1"/>
                <c:pt idx="0">
                  <c:v>2015</c:v>
                </c:pt>
              </c:strCache>
            </c:strRef>
          </c:tx>
          <c:spPr>
            <a:solidFill>
              <a:schemeClr val="accent5"/>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Intakes'!$F$34:$F$40</c:f>
              <c:numCache>
                <c:formatCode>0.00%</c:formatCode>
                <c:ptCount val="7"/>
                <c:pt idx="0">
                  <c:v>0.1000292483182217</c:v>
                </c:pt>
                <c:pt idx="1">
                  <c:v>0.10617139514477918</c:v>
                </c:pt>
                <c:pt idx="2">
                  <c:v>0.27610412401286927</c:v>
                </c:pt>
                <c:pt idx="3">
                  <c:v>9.7689382860485521E-2</c:v>
                </c:pt>
                <c:pt idx="4">
                  <c:v>0.28517110266159695</c:v>
                </c:pt>
                <c:pt idx="5">
                  <c:v>7.9555425563030122E-2</c:v>
                </c:pt>
                <c:pt idx="6">
                  <c:v>5.5279321439017259E-2</c:v>
                </c:pt>
              </c:numCache>
            </c:numRef>
          </c:val>
          <c:extLst>
            <c:ext xmlns:c16="http://schemas.microsoft.com/office/drawing/2014/chart" uri="{C3380CC4-5D6E-409C-BE32-E72D297353CC}">
              <c16:uniqueId val="{00000004-5819-4187-8C45-2ED34C3C7361}"/>
            </c:ext>
          </c:extLst>
        </c:ser>
        <c:ser>
          <c:idx val="5"/>
          <c:order val="5"/>
          <c:tx>
            <c:strRef>
              <c:f>'CVRJ Intakes'!$G$33</c:f>
              <c:strCache>
                <c:ptCount val="1"/>
                <c:pt idx="0">
                  <c:v>2016</c:v>
                </c:pt>
              </c:strCache>
            </c:strRef>
          </c:tx>
          <c:spPr>
            <a:solidFill>
              <a:schemeClr val="accent6"/>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Intakes'!$G$34:$G$40</c:f>
              <c:numCache>
                <c:formatCode>0.00%</c:formatCode>
                <c:ptCount val="7"/>
                <c:pt idx="0">
                  <c:v>0.11963007159904535</c:v>
                </c:pt>
                <c:pt idx="1">
                  <c:v>0.11575178997613365</c:v>
                </c:pt>
                <c:pt idx="2">
                  <c:v>0.25745823389021477</c:v>
                </c:pt>
                <c:pt idx="3">
                  <c:v>9.4272076372315036E-2</c:v>
                </c:pt>
                <c:pt idx="4">
                  <c:v>0.26223150357995229</c:v>
                </c:pt>
                <c:pt idx="5">
                  <c:v>7.040572792362769E-2</c:v>
                </c:pt>
                <c:pt idx="6">
                  <c:v>8.0250596658711218E-2</c:v>
                </c:pt>
              </c:numCache>
            </c:numRef>
          </c:val>
          <c:extLst>
            <c:ext xmlns:c16="http://schemas.microsoft.com/office/drawing/2014/chart" uri="{C3380CC4-5D6E-409C-BE32-E72D297353CC}">
              <c16:uniqueId val="{00000005-5819-4187-8C45-2ED34C3C7361}"/>
            </c:ext>
          </c:extLst>
        </c:ser>
        <c:ser>
          <c:idx val="6"/>
          <c:order val="6"/>
          <c:tx>
            <c:strRef>
              <c:f>'CVRJ Intakes'!$H$33</c:f>
              <c:strCache>
                <c:ptCount val="1"/>
                <c:pt idx="0">
                  <c:v>2017</c:v>
                </c:pt>
              </c:strCache>
            </c:strRef>
          </c:tx>
          <c:spPr>
            <a:solidFill>
              <a:schemeClr val="accent1">
                <a:lumMod val="60000"/>
              </a:schemeClr>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Intakes'!$H$34:$H$40</c:f>
              <c:numCache>
                <c:formatCode>0.00%</c:formatCode>
                <c:ptCount val="7"/>
                <c:pt idx="0">
                  <c:v>0.12784090909090909</c:v>
                </c:pt>
                <c:pt idx="1">
                  <c:v>0.13267045454545454</c:v>
                </c:pt>
                <c:pt idx="2">
                  <c:v>0.25596590909090911</c:v>
                </c:pt>
                <c:pt idx="3">
                  <c:v>9.9147727272727276E-2</c:v>
                </c:pt>
                <c:pt idx="4">
                  <c:v>0.25596590909090911</c:v>
                </c:pt>
                <c:pt idx="5">
                  <c:v>6.4204545454545459E-2</c:v>
                </c:pt>
                <c:pt idx="6">
                  <c:v>6.4204545454545459E-2</c:v>
                </c:pt>
              </c:numCache>
            </c:numRef>
          </c:val>
          <c:extLst>
            <c:ext xmlns:c16="http://schemas.microsoft.com/office/drawing/2014/chart" uri="{C3380CC4-5D6E-409C-BE32-E72D297353CC}">
              <c16:uniqueId val="{00000006-5819-4187-8C45-2ED34C3C7361}"/>
            </c:ext>
          </c:extLst>
        </c:ser>
        <c:ser>
          <c:idx val="7"/>
          <c:order val="7"/>
          <c:tx>
            <c:strRef>
              <c:f>'CVRJ Intakes'!$I$33</c:f>
              <c:strCache>
                <c:ptCount val="1"/>
                <c:pt idx="0">
                  <c:v>2018</c:v>
                </c:pt>
              </c:strCache>
            </c:strRef>
          </c:tx>
          <c:spPr>
            <a:solidFill>
              <a:schemeClr val="accent2">
                <a:lumMod val="60000"/>
              </a:schemeClr>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Intakes'!$I$34:$I$40</c:f>
              <c:numCache>
                <c:formatCode>0.00%</c:formatCode>
                <c:ptCount val="7"/>
                <c:pt idx="0">
                  <c:v>0.11354466858789625</c:v>
                </c:pt>
                <c:pt idx="1">
                  <c:v>0.12507204610951009</c:v>
                </c:pt>
                <c:pt idx="2">
                  <c:v>0.26138328530259364</c:v>
                </c:pt>
                <c:pt idx="3">
                  <c:v>8.5302593659942361E-2</c:v>
                </c:pt>
                <c:pt idx="4">
                  <c:v>0.25417867435158503</c:v>
                </c:pt>
                <c:pt idx="5">
                  <c:v>9.9135446685878967E-2</c:v>
                </c:pt>
                <c:pt idx="6">
                  <c:v>6.1383285302593661E-2</c:v>
                </c:pt>
              </c:numCache>
            </c:numRef>
          </c:val>
          <c:extLst>
            <c:ext xmlns:c16="http://schemas.microsoft.com/office/drawing/2014/chart" uri="{C3380CC4-5D6E-409C-BE32-E72D297353CC}">
              <c16:uniqueId val="{00000007-5819-4187-8C45-2ED34C3C7361}"/>
            </c:ext>
          </c:extLst>
        </c:ser>
        <c:ser>
          <c:idx val="8"/>
          <c:order val="8"/>
          <c:tx>
            <c:strRef>
              <c:f>'CVRJ Intakes'!$J$33</c:f>
              <c:strCache>
                <c:ptCount val="1"/>
                <c:pt idx="0">
                  <c:v>2019</c:v>
                </c:pt>
              </c:strCache>
            </c:strRef>
          </c:tx>
          <c:spPr>
            <a:solidFill>
              <a:schemeClr val="accent3">
                <a:lumMod val="60000"/>
              </a:schemeClr>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Intakes'!$J$34:$J$40</c:f>
              <c:numCache>
                <c:formatCode>0.00%</c:formatCode>
                <c:ptCount val="7"/>
                <c:pt idx="0">
                  <c:v>0.11407985589912939</c:v>
                </c:pt>
                <c:pt idx="1">
                  <c:v>0.12848994296007205</c:v>
                </c:pt>
                <c:pt idx="2">
                  <c:v>0.25277694386070249</c:v>
                </c:pt>
                <c:pt idx="3">
                  <c:v>8.5259681777244065E-2</c:v>
                </c:pt>
                <c:pt idx="4">
                  <c:v>0.22635845091564094</c:v>
                </c:pt>
                <c:pt idx="5">
                  <c:v>0.12278595016511558</c:v>
                </c:pt>
                <c:pt idx="6">
                  <c:v>7.0249174422095467E-2</c:v>
                </c:pt>
              </c:numCache>
            </c:numRef>
          </c:val>
          <c:extLst>
            <c:ext xmlns:c16="http://schemas.microsoft.com/office/drawing/2014/chart" uri="{C3380CC4-5D6E-409C-BE32-E72D297353CC}">
              <c16:uniqueId val="{00000008-5819-4187-8C45-2ED34C3C7361}"/>
            </c:ext>
          </c:extLst>
        </c:ser>
        <c:ser>
          <c:idx val="9"/>
          <c:order val="9"/>
          <c:tx>
            <c:strRef>
              <c:f>'CVRJ Intakes'!$K$33</c:f>
              <c:strCache>
                <c:ptCount val="1"/>
                <c:pt idx="0">
                  <c:v>2020</c:v>
                </c:pt>
              </c:strCache>
            </c:strRef>
          </c:tx>
          <c:spPr>
            <a:solidFill>
              <a:schemeClr val="accent4">
                <a:lumMod val="60000"/>
              </a:schemeClr>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Intakes'!$K$34:$K$40</c:f>
              <c:numCache>
                <c:formatCode>0.00%</c:formatCode>
                <c:ptCount val="7"/>
                <c:pt idx="0">
                  <c:v>0.10783055198973042</c:v>
                </c:pt>
                <c:pt idx="1">
                  <c:v>0.11852802738553701</c:v>
                </c:pt>
                <c:pt idx="2">
                  <c:v>0.27770646127513909</c:v>
                </c:pt>
                <c:pt idx="3">
                  <c:v>5.6910569105691054E-2</c:v>
                </c:pt>
                <c:pt idx="4">
                  <c:v>0.24604193410355157</c:v>
                </c:pt>
                <c:pt idx="5">
                  <c:v>0.11767222935387249</c:v>
                </c:pt>
                <c:pt idx="6">
                  <c:v>7.531022678647839E-2</c:v>
                </c:pt>
              </c:numCache>
            </c:numRef>
          </c:val>
          <c:extLst>
            <c:ext xmlns:c16="http://schemas.microsoft.com/office/drawing/2014/chart" uri="{C3380CC4-5D6E-409C-BE32-E72D297353CC}">
              <c16:uniqueId val="{00000009-5819-4187-8C45-2ED34C3C7361}"/>
            </c:ext>
          </c:extLst>
        </c:ser>
        <c:ser>
          <c:idx val="10"/>
          <c:order val="10"/>
          <c:tx>
            <c:strRef>
              <c:f>'CVRJ Intakes'!$L$33</c:f>
              <c:strCache>
                <c:ptCount val="1"/>
                <c:pt idx="0">
                  <c:v>2021</c:v>
                </c:pt>
              </c:strCache>
            </c:strRef>
          </c:tx>
          <c:spPr>
            <a:solidFill>
              <a:schemeClr val="accent5">
                <a:lumMod val="60000"/>
              </a:schemeClr>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Intakes'!$L$34:$L$40</c:f>
              <c:numCache>
                <c:formatCode>0.00%</c:formatCode>
                <c:ptCount val="7"/>
                <c:pt idx="0">
                  <c:v>0.11360000000000001</c:v>
                </c:pt>
                <c:pt idx="1">
                  <c:v>0.1144</c:v>
                </c:pt>
                <c:pt idx="2">
                  <c:v>0.31319999999999998</c:v>
                </c:pt>
                <c:pt idx="3">
                  <c:v>5.5199999999999999E-2</c:v>
                </c:pt>
                <c:pt idx="4">
                  <c:v>0.26640000000000003</c:v>
                </c:pt>
                <c:pt idx="5">
                  <c:v>6.6799999999999998E-2</c:v>
                </c:pt>
                <c:pt idx="6">
                  <c:v>7.0400000000000004E-2</c:v>
                </c:pt>
              </c:numCache>
            </c:numRef>
          </c:val>
          <c:extLst>
            <c:ext xmlns:c16="http://schemas.microsoft.com/office/drawing/2014/chart" uri="{C3380CC4-5D6E-409C-BE32-E72D297353CC}">
              <c16:uniqueId val="{0000000A-5819-4187-8C45-2ED34C3C7361}"/>
            </c:ext>
          </c:extLst>
        </c:ser>
        <c:dLbls>
          <c:showLegendKey val="0"/>
          <c:showVal val="0"/>
          <c:showCatName val="0"/>
          <c:showSerName val="0"/>
          <c:showPercent val="0"/>
          <c:showBubbleSize val="0"/>
        </c:dLbls>
        <c:gapWidth val="219"/>
        <c:overlap val="-27"/>
        <c:axId val="501289648"/>
        <c:axId val="501290896"/>
      </c:barChart>
      <c:catAx>
        <c:axId val="501289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01290896"/>
        <c:crosses val="autoZero"/>
        <c:auto val="1"/>
        <c:lblAlgn val="ctr"/>
        <c:lblOffset val="100"/>
        <c:noMultiLvlLbl val="0"/>
      </c:catAx>
      <c:valAx>
        <c:axId val="5012908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012896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2160" b="0" i="0" u="none" strike="noStrike" kern="1200" spc="0" baseline="0">
                <a:solidFill>
                  <a:schemeClr val="tx1">
                    <a:lumMod val="65000"/>
                    <a:lumOff val="35000"/>
                  </a:schemeClr>
                </a:solidFill>
                <a:latin typeface="+mn-lt"/>
                <a:ea typeface="+mn-ea"/>
                <a:cs typeface="+mn-cs"/>
              </a:defRPr>
            </a:pPr>
            <a:r>
              <a:rPr lang="en-US"/>
              <a:t>Louisa Bed Day Expenditures by Race </a:t>
            </a:r>
          </a:p>
        </c:rich>
      </c:tx>
      <c:layout/>
      <c:overlay val="0"/>
      <c:spPr>
        <a:noFill/>
        <a:ln>
          <a:noFill/>
        </a:ln>
        <a:effectLst/>
      </c:spPr>
      <c:txPr>
        <a:bodyPr rot="0" spcFirstLastPara="1" vertOverflow="ellipsis" vert="horz" wrap="square" anchor="ctr" anchorCtr="1"/>
        <a:lstStyle/>
        <a:p>
          <a:pPr algn="ct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'BDE by Race'!$A$14</c:f>
              <c:strCache>
                <c:ptCount val="1"/>
                <c:pt idx="0">
                  <c:v>Louisa - Black</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'BDE by Race'!$B$13:$K$13</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'BDE by Race'!$B$14:$K$14</c:f>
              <c:numCache>
                <c:formatCode>General</c:formatCode>
                <c:ptCount val="10"/>
                <c:pt idx="0">
                  <c:v>9389</c:v>
                </c:pt>
                <c:pt idx="1">
                  <c:v>8412</c:v>
                </c:pt>
                <c:pt idx="2">
                  <c:v>5153</c:v>
                </c:pt>
                <c:pt idx="3">
                  <c:v>9228</c:v>
                </c:pt>
                <c:pt idx="4">
                  <c:v>7784</c:v>
                </c:pt>
                <c:pt idx="5">
                  <c:v>7759</c:v>
                </c:pt>
                <c:pt idx="6">
                  <c:v>9365</c:v>
                </c:pt>
                <c:pt idx="7">
                  <c:v>8065</c:v>
                </c:pt>
                <c:pt idx="8">
                  <c:v>5468</c:v>
                </c:pt>
                <c:pt idx="9">
                  <c:v>6400</c:v>
                </c:pt>
              </c:numCache>
            </c:numRef>
          </c:val>
          <c:smooth val="0"/>
          <c:extLst>
            <c:ext xmlns:c16="http://schemas.microsoft.com/office/drawing/2014/chart" uri="{C3380CC4-5D6E-409C-BE32-E72D297353CC}">
              <c16:uniqueId val="{00000000-AB9F-46A8-BC39-283216D12CBD}"/>
            </c:ext>
          </c:extLst>
        </c:ser>
        <c:ser>
          <c:idx val="1"/>
          <c:order val="1"/>
          <c:tx>
            <c:strRef>
              <c:f>'BDE by Race'!$A$15</c:f>
              <c:strCache>
                <c:ptCount val="1"/>
                <c:pt idx="0">
                  <c:v>Louisa - White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'BDE by Race'!$B$13:$K$13</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'BDE by Race'!$B$15:$K$15</c:f>
              <c:numCache>
                <c:formatCode>General</c:formatCode>
                <c:ptCount val="10"/>
                <c:pt idx="0">
                  <c:v>14427</c:v>
                </c:pt>
                <c:pt idx="1">
                  <c:v>15409</c:v>
                </c:pt>
                <c:pt idx="2">
                  <c:v>16857</c:v>
                </c:pt>
                <c:pt idx="3">
                  <c:v>18486</c:v>
                </c:pt>
                <c:pt idx="4">
                  <c:v>18170</c:v>
                </c:pt>
                <c:pt idx="5">
                  <c:v>12214</c:v>
                </c:pt>
                <c:pt idx="6">
                  <c:v>15771</c:v>
                </c:pt>
                <c:pt idx="7">
                  <c:v>18844</c:v>
                </c:pt>
                <c:pt idx="8">
                  <c:v>13712</c:v>
                </c:pt>
                <c:pt idx="9">
                  <c:v>14083</c:v>
                </c:pt>
              </c:numCache>
            </c:numRef>
          </c:val>
          <c:smooth val="0"/>
          <c:extLst>
            <c:ext xmlns:c16="http://schemas.microsoft.com/office/drawing/2014/chart" uri="{C3380CC4-5D6E-409C-BE32-E72D297353CC}">
              <c16:uniqueId val="{00000001-AB9F-46A8-BC39-283216D12CBD}"/>
            </c:ext>
          </c:extLst>
        </c:ser>
        <c:dLbls>
          <c:showLegendKey val="0"/>
          <c:showVal val="0"/>
          <c:showCatName val="0"/>
          <c:showSerName val="0"/>
          <c:showPercent val="0"/>
          <c:showBubbleSize val="0"/>
        </c:dLbls>
        <c:smooth val="0"/>
        <c:axId val="491248192"/>
        <c:axId val="491247016"/>
      </c:lineChart>
      <c:catAx>
        <c:axId val="491248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1247016"/>
        <c:crosses val="autoZero"/>
        <c:auto val="1"/>
        <c:lblAlgn val="ctr"/>
        <c:lblOffset val="100"/>
        <c:noMultiLvlLbl val="0"/>
      </c:catAx>
      <c:valAx>
        <c:axId val="491247016"/>
        <c:scaling>
          <c:orientation val="minMax"/>
          <c:max val="220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12481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Louisa Bed Day Expenditures by Gender</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'BDE by Gender'!$A$14</c:f>
              <c:strCache>
                <c:ptCount val="1"/>
                <c:pt idx="0">
                  <c:v>Louisa - Female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'BDE by Gender'!$B$13:$K$13</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'BDE by Gender'!$B$14:$K$14</c:f>
              <c:numCache>
                <c:formatCode>General</c:formatCode>
                <c:ptCount val="10"/>
                <c:pt idx="0">
                  <c:v>3201</c:v>
                </c:pt>
                <c:pt idx="1">
                  <c:v>3376</c:v>
                </c:pt>
                <c:pt idx="2">
                  <c:v>3482</c:v>
                </c:pt>
                <c:pt idx="3">
                  <c:v>3351</c:v>
                </c:pt>
                <c:pt idx="4">
                  <c:v>3480</c:v>
                </c:pt>
                <c:pt idx="5">
                  <c:v>4248</c:v>
                </c:pt>
                <c:pt idx="6">
                  <c:v>3735</c:v>
                </c:pt>
                <c:pt idx="7">
                  <c:v>6525</c:v>
                </c:pt>
                <c:pt idx="8">
                  <c:v>3031</c:v>
                </c:pt>
                <c:pt idx="9">
                  <c:v>2515</c:v>
                </c:pt>
              </c:numCache>
            </c:numRef>
          </c:val>
          <c:smooth val="0"/>
          <c:extLst>
            <c:ext xmlns:c16="http://schemas.microsoft.com/office/drawing/2014/chart" uri="{C3380CC4-5D6E-409C-BE32-E72D297353CC}">
              <c16:uniqueId val="{00000000-4D05-484B-B8D9-3B0805A31D18}"/>
            </c:ext>
          </c:extLst>
        </c:ser>
        <c:ser>
          <c:idx val="1"/>
          <c:order val="1"/>
          <c:tx>
            <c:strRef>
              <c:f>'BDE by Gender'!$A$15</c:f>
              <c:strCache>
                <c:ptCount val="1"/>
                <c:pt idx="0">
                  <c:v>Louisa - Male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'BDE by Gender'!$B$13:$K$13</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'BDE by Gender'!$B$15:$K$15</c:f>
              <c:numCache>
                <c:formatCode>General</c:formatCode>
                <c:ptCount val="10"/>
                <c:pt idx="0">
                  <c:v>20665</c:v>
                </c:pt>
                <c:pt idx="1">
                  <c:v>20447</c:v>
                </c:pt>
                <c:pt idx="2">
                  <c:v>18535</c:v>
                </c:pt>
                <c:pt idx="3">
                  <c:v>24367</c:v>
                </c:pt>
                <c:pt idx="4">
                  <c:v>22505</c:v>
                </c:pt>
                <c:pt idx="5">
                  <c:v>15727</c:v>
                </c:pt>
                <c:pt idx="6">
                  <c:v>21403</c:v>
                </c:pt>
                <c:pt idx="7">
                  <c:v>20385</c:v>
                </c:pt>
                <c:pt idx="8">
                  <c:v>16151</c:v>
                </c:pt>
                <c:pt idx="9">
                  <c:v>17968</c:v>
                </c:pt>
              </c:numCache>
            </c:numRef>
          </c:val>
          <c:smooth val="0"/>
          <c:extLst>
            <c:ext xmlns:c16="http://schemas.microsoft.com/office/drawing/2014/chart" uri="{C3380CC4-5D6E-409C-BE32-E72D297353CC}">
              <c16:uniqueId val="{00000001-4D05-484B-B8D9-3B0805A31D18}"/>
            </c:ext>
          </c:extLst>
        </c:ser>
        <c:dLbls>
          <c:showLegendKey val="0"/>
          <c:showVal val="0"/>
          <c:showCatName val="0"/>
          <c:showSerName val="0"/>
          <c:showPercent val="0"/>
          <c:showBubbleSize val="0"/>
        </c:dLbls>
        <c:smooth val="0"/>
        <c:axId val="492217520"/>
        <c:axId val="492224184"/>
      </c:lineChart>
      <c:catAx>
        <c:axId val="492217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2224184"/>
        <c:crosses val="autoZero"/>
        <c:auto val="1"/>
        <c:lblAlgn val="ctr"/>
        <c:lblOffset val="100"/>
        <c:noMultiLvlLbl val="0"/>
      </c:catAx>
      <c:valAx>
        <c:axId val="4922241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22175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Louisa Bed Day Expenditures by Age Group</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'BDE by Age'!$B$22</c:f>
              <c:strCache>
                <c:ptCount val="1"/>
                <c:pt idx="0">
                  <c:v>2012</c:v>
                </c:pt>
              </c:strCache>
            </c:strRef>
          </c:tx>
          <c:spPr>
            <a:solidFill>
              <a:schemeClr val="accent1"/>
            </a:solidFill>
            <a:ln>
              <a:noFill/>
            </a:ln>
            <a:effectLst/>
          </c:spPr>
          <c:invertIfNegative val="0"/>
          <c:cat>
            <c:strRef>
              <c:f>'BDE by Age'!$A$23:$A$27</c:f>
              <c:strCache>
                <c:ptCount val="5"/>
                <c:pt idx="0">
                  <c:v>18-24</c:v>
                </c:pt>
                <c:pt idx="1">
                  <c:v>25-29</c:v>
                </c:pt>
                <c:pt idx="2">
                  <c:v>30-39</c:v>
                </c:pt>
                <c:pt idx="3">
                  <c:v>40-49</c:v>
                </c:pt>
                <c:pt idx="4">
                  <c:v>50+</c:v>
                </c:pt>
              </c:strCache>
            </c:strRef>
          </c:cat>
          <c:val>
            <c:numRef>
              <c:f>'BDE by Age'!$B$23:$B$27</c:f>
              <c:numCache>
                <c:formatCode>General</c:formatCode>
                <c:ptCount val="5"/>
                <c:pt idx="0">
                  <c:v>6043</c:v>
                </c:pt>
                <c:pt idx="1">
                  <c:v>2779</c:v>
                </c:pt>
                <c:pt idx="2">
                  <c:v>6520</c:v>
                </c:pt>
                <c:pt idx="3">
                  <c:v>5273</c:v>
                </c:pt>
                <c:pt idx="4">
                  <c:v>3251</c:v>
                </c:pt>
              </c:numCache>
            </c:numRef>
          </c:val>
          <c:extLst>
            <c:ext xmlns:c16="http://schemas.microsoft.com/office/drawing/2014/chart" uri="{C3380CC4-5D6E-409C-BE32-E72D297353CC}">
              <c16:uniqueId val="{00000000-1255-4D4E-A895-F3667E8FBB72}"/>
            </c:ext>
          </c:extLst>
        </c:ser>
        <c:ser>
          <c:idx val="1"/>
          <c:order val="1"/>
          <c:tx>
            <c:strRef>
              <c:f>'BDE by Age'!$C$22</c:f>
              <c:strCache>
                <c:ptCount val="1"/>
                <c:pt idx="0">
                  <c:v>2013</c:v>
                </c:pt>
              </c:strCache>
            </c:strRef>
          </c:tx>
          <c:spPr>
            <a:solidFill>
              <a:schemeClr val="accent2"/>
            </a:solidFill>
            <a:ln>
              <a:noFill/>
            </a:ln>
            <a:effectLst/>
          </c:spPr>
          <c:invertIfNegative val="0"/>
          <c:cat>
            <c:strRef>
              <c:f>'BDE by Age'!$A$23:$A$27</c:f>
              <c:strCache>
                <c:ptCount val="5"/>
                <c:pt idx="0">
                  <c:v>18-24</c:v>
                </c:pt>
                <c:pt idx="1">
                  <c:v>25-29</c:v>
                </c:pt>
                <c:pt idx="2">
                  <c:v>30-39</c:v>
                </c:pt>
                <c:pt idx="3">
                  <c:v>40-49</c:v>
                </c:pt>
                <c:pt idx="4">
                  <c:v>50+</c:v>
                </c:pt>
              </c:strCache>
            </c:strRef>
          </c:cat>
          <c:val>
            <c:numRef>
              <c:f>'BDE by Age'!$C$23:$C$27</c:f>
              <c:numCache>
                <c:formatCode>General</c:formatCode>
                <c:ptCount val="5"/>
                <c:pt idx="0">
                  <c:v>4830</c:v>
                </c:pt>
                <c:pt idx="1">
                  <c:v>4947</c:v>
                </c:pt>
                <c:pt idx="2">
                  <c:v>6518</c:v>
                </c:pt>
                <c:pt idx="3">
                  <c:v>4939</c:v>
                </c:pt>
                <c:pt idx="4">
                  <c:v>2557</c:v>
                </c:pt>
              </c:numCache>
            </c:numRef>
          </c:val>
          <c:extLst>
            <c:ext xmlns:c16="http://schemas.microsoft.com/office/drawing/2014/chart" uri="{C3380CC4-5D6E-409C-BE32-E72D297353CC}">
              <c16:uniqueId val="{00000001-1255-4D4E-A895-F3667E8FBB72}"/>
            </c:ext>
          </c:extLst>
        </c:ser>
        <c:ser>
          <c:idx val="2"/>
          <c:order val="2"/>
          <c:tx>
            <c:strRef>
              <c:f>'BDE by Age'!$D$22</c:f>
              <c:strCache>
                <c:ptCount val="1"/>
                <c:pt idx="0">
                  <c:v>2014</c:v>
                </c:pt>
              </c:strCache>
            </c:strRef>
          </c:tx>
          <c:spPr>
            <a:solidFill>
              <a:schemeClr val="accent3"/>
            </a:solidFill>
            <a:ln>
              <a:noFill/>
            </a:ln>
            <a:effectLst/>
          </c:spPr>
          <c:invertIfNegative val="0"/>
          <c:cat>
            <c:strRef>
              <c:f>'BDE by Age'!$A$23:$A$27</c:f>
              <c:strCache>
                <c:ptCount val="5"/>
                <c:pt idx="0">
                  <c:v>18-24</c:v>
                </c:pt>
                <c:pt idx="1">
                  <c:v>25-29</c:v>
                </c:pt>
                <c:pt idx="2">
                  <c:v>30-39</c:v>
                </c:pt>
                <c:pt idx="3">
                  <c:v>40-49</c:v>
                </c:pt>
                <c:pt idx="4">
                  <c:v>50+</c:v>
                </c:pt>
              </c:strCache>
            </c:strRef>
          </c:cat>
          <c:val>
            <c:numRef>
              <c:f>'BDE by Age'!$D$23:$D$27</c:f>
              <c:numCache>
                <c:formatCode>General</c:formatCode>
                <c:ptCount val="5"/>
                <c:pt idx="0">
                  <c:v>4355</c:v>
                </c:pt>
                <c:pt idx="1">
                  <c:v>4655</c:v>
                </c:pt>
                <c:pt idx="2">
                  <c:v>5627</c:v>
                </c:pt>
                <c:pt idx="3">
                  <c:v>4509</c:v>
                </c:pt>
                <c:pt idx="4">
                  <c:v>2871</c:v>
                </c:pt>
              </c:numCache>
            </c:numRef>
          </c:val>
          <c:extLst>
            <c:ext xmlns:c16="http://schemas.microsoft.com/office/drawing/2014/chart" uri="{C3380CC4-5D6E-409C-BE32-E72D297353CC}">
              <c16:uniqueId val="{00000002-1255-4D4E-A895-F3667E8FBB72}"/>
            </c:ext>
          </c:extLst>
        </c:ser>
        <c:ser>
          <c:idx val="3"/>
          <c:order val="3"/>
          <c:tx>
            <c:strRef>
              <c:f>'BDE by Age'!$E$22</c:f>
              <c:strCache>
                <c:ptCount val="1"/>
                <c:pt idx="0">
                  <c:v>2015</c:v>
                </c:pt>
              </c:strCache>
            </c:strRef>
          </c:tx>
          <c:spPr>
            <a:solidFill>
              <a:schemeClr val="accent4"/>
            </a:solidFill>
            <a:ln>
              <a:noFill/>
            </a:ln>
            <a:effectLst/>
          </c:spPr>
          <c:invertIfNegative val="0"/>
          <c:cat>
            <c:strRef>
              <c:f>'BDE by Age'!$A$23:$A$27</c:f>
              <c:strCache>
                <c:ptCount val="5"/>
                <c:pt idx="0">
                  <c:v>18-24</c:v>
                </c:pt>
                <c:pt idx="1">
                  <c:v>25-29</c:v>
                </c:pt>
                <c:pt idx="2">
                  <c:v>30-39</c:v>
                </c:pt>
                <c:pt idx="3">
                  <c:v>40-49</c:v>
                </c:pt>
                <c:pt idx="4">
                  <c:v>50+</c:v>
                </c:pt>
              </c:strCache>
            </c:strRef>
          </c:cat>
          <c:val>
            <c:numRef>
              <c:f>'BDE by Age'!$E$23:$E$27</c:f>
              <c:numCache>
                <c:formatCode>General</c:formatCode>
                <c:ptCount val="5"/>
                <c:pt idx="0">
                  <c:v>5791</c:v>
                </c:pt>
                <c:pt idx="1">
                  <c:v>5519</c:v>
                </c:pt>
                <c:pt idx="2">
                  <c:v>6824</c:v>
                </c:pt>
                <c:pt idx="3">
                  <c:v>4950</c:v>
                </c:pt>
                <c:pt idx="4">
                  <c:v>4633</c:v>
                </c:pt>
              </c:numCache>
            </c:numRef>
          </c:val>
          <c:extLst>
            <c:ext xmlns:c16="http://schemas.microsoft.com/office/drawing/2014/chart" uri="{C3380CC4-5D6E-409C-BE32-E72D297353CC}">
              <c16:uniqueId val="{00000003-1255-4D4E-A895-F3667E8FBB72}"/>
            </c:ext>
          </c:extLst>
        </c:ser>
        <c:ser>
          <c:idx val="4"/>
          <c:order val="4"/>
          <c:tx>
            <c:strRef>
              <c:f>'BDE by Age'!$F$22</c:f>
              <c:strCache>
                <c:ptCount val="1"/>
                <c:pt idx="0">
                  <c:v>2016</c:v>
                </c:pt>
              </c:strCache>
            </c:strRef>
          </c:tx>
          <c:spPr>
            <a:solidFill>
              <a:schemeClr val="accent5"/>
            </a:solidFill>
            <a:ln>
              <a:noFill/>
            </a:ln>
            <a:effectLst/>
          </c:spPr>
          <c:invertIfNegative val="0"/>
          <c:cat>
            <c:strRef>
              <c:f>'BDE by Age'!$A$23:$A$27</c:f>
              <c:strCache>
                <c:ptCount val="5"/>
                <c:pt idx="0">
                  <c:v>18-24</c:v>
                </c:pt>
                <c:pt idx="1">
                  <c:v>25-29</c:v>
                </c:pt>
                <c:pt idx="2">
                  <c:v>30-39</c:v>
                </c:pt>
                <c:pt idx="3">
                  <c:v>40-49</c:v>
                </c:pt>
                <c:pt idx="4">
                  <c:v>50+</c:v>
                </c:pt>
              </c:strCache>
            </c:strRef>
          </c:cat>
          <c:val>
            <c:numRef>
              <c:f>'BDE by Age'!$F$23:$F$27</c:f>
              <c:numCache>
                <c:formatCode>General</c:formatCode>
                <c:ptCount val="5"/>
                <c:pt idx="0">
                  <c:v>5039</c:v>
                </c:pt>
                <c:pt idx="1">
                  <c:v>4957</c:v>
                </c:pt>
                <c:pt idx="2">
                  <c:v>6933</c:v>
                </c:pt>
                <c:pt idx="3">
                  <c:v>5280</c:v>
                </c:pt>
                <c:pt idx="4">
                  <c:v>3776</c:v>
                </c:pt>
              </c:numCache>
            </c:numRef>
          </c:val>
          <c:extLst>
            <c:ext xmlns:c16="http://schemas.microsoft.com/office/drawing/2014/chart" uri="{C3380CC4-5D6E-409C-BE32-E72D297353CC}">
              <c16:uniqueId val="{00000004-1255-4D4E-A895-F3667E8FBB72}"/>
            </c:ext>
          </c:extLst>
        </c:ser>
        <c:ser>
          <c:idx val="5"/>
          <c:order val="5"/>
          <c:tx>
            <c:strRef>
              <c:f>'BDE by Age'!$G$22</c:f>
              <c:strCache>
                <c:ptCount val="1"/>
                <c:pt idx="0">
                  <c:v>2017</c:v>
                </c:pt>
              </c:strCache>
            </c:strRef>
          </c:tx>
          <c:spPr>
            <a:solidFill>
              <a:schemeClr val="accent6"/>
            </a:solidFill>
            <a:ln>
              <a:noFill/>
            </a:ln>
            <a:effectLst/>
          </c:spPr>
          <c:invertIfNegative val="0"/>
          <c:cat>
            <c:strRef>
              <c:f>'BDE by Age'!$A$23:$A$27</c:f>
              <c:strCache>
                <c:ptCount val="5"/>
                <c:pt idx="0">
                  <c:v>18-24</c:v>
                </c:pt>
                <c:pt idx="1">
                  <c:v>25-29</c:v>
                </c:pt>
                <c:pt idx="2">
                  <c:v>30-39</c:v>
                </c:pt>
                <c:pt idx="3">
                  <c:v>40-49</c:v>
                </c:pt>
                <c:pt idx="4">
                  <c:v>50+</c:v>
                </c:pt>
              </c:strCache>
            </c:strRef>
          </c:cat>
          <c:val>
            <c:numRef>
              <c:f>'BDE by Age'!$G$23:$G$27</c:f>
              <c:numCache>
                <c:formatCode>General</c:formatCode>
                <c:ptCount val="5"/>
                <c:pt idx="0">
                  <c:v>2654</c:v>
                </c:pt>
                <c:pt idx="1">
                  <c:v>2833</c:v>
                </c:pt>
                <c:pt idx="2">
                  <c:v>6106</c:v>
                </c:pt>
                <c:pt idx="3">
                  <c:v>5464</c:v>
                </c:pt>
                <c:pt idx="4">
                  <c:v>2918</c:v>
                </c:pt>
              </c:numCache>
            </c:numRef>
          </c:val>
          <c:extLst>
            <c:ext xmlns:c16="http://schemas.microsoft.com/office/drawing/2014/chart" uri="{C3380CC4-5D6E-409C-BE32-E72D297353CC}">
              <c16:uniqueId val="{00000005-1255-4D4E-A895-F3667E8FBB72}"/>
            </c:ext>
          </c:extLst>
        </c:ser>
        <c:ser>
          <c:idx val="6"/>
          <c:order val="6"/>
          <c:tx>
            <c:strRef>
              <c:f>'BDE by Age'!$H$22</c:f>
              <c:strCache>
                <c:ptCount val="1"/>
                <c:pt idx="0">
                  <c:v>2018</c:v>
                </c:pt>
              </c:strCache>
            </c:strRef>
          </c:tx>
          <c:spPr>
            <a:solidFill>
              <a:schemeClr val="accent1">
                <a:lumMod val="60000"/>
              </a:schemeClr>
            </a:solidFill>
            <a:ln>
              <a:noFill/>
            </a:ln>
            <a:effectLst/>
          </c:spPr>
          <c:invertIfNegative val="0"/>
          <c:cat>
            <c:strRef>
              <c:f>'BDE by Age'!$A$23:$A$27</c:f>
              <c:strCache>
                <c:ptCount val="5"/>
                <c:pt idx="0">
                  <c:v>18-24</c:v>
                </c:pt>
                <c:pt idx="1">
                  <c:v>25-29</c:v>
                </c:pt>
                <c:pt idx="2">
                  <c:v>30-39</c:v>
                </c:pt>
                <c:pt idx="3">
                  <c:v>40-49</c:v>
                </c:pt>
                <c:pt idx="4">
                  <c:v>50+</c:v>
                </c:pt>
              </c:strCache>
            </c:strRef>
          </c:cat>
          <c:val>
            <c:numRef>
              <c:f>'BDE by Age'!$H$23:$H$27</c:f>
              <c:numCache>
                <c:formatCode>General</c:formatCode>
                <c:ptCount val="5"/>
                <c:pt idx="0">
                  <c:v>3387</c:v>
                </c:pt>
                <c:pt idx="1">
                  <c:v>5352</c:v>
                </c:pt>
                <c:pt idx="2">
                  <c:v>8316</c:v>
                </c:pt>
                <c:pt idx="3">
                  <c:v>4404</c:v>
                </c:pt>
                <c:pt idx="4">
                  <c:v>3679</c:v>
                </c:pt>
              </c:numCache>
            </c:numRef>
          </c:val>
          <c:extLst>
            <c:ext xmlns:c16="http://schemas.microsoft.com/office/drawing/2014/chart" uri="{C3380CC4-5D6E-409C-BE32-E72D297353CC}">
              <c16:uniqueId val="{00000006-1255-4D4E-A895-F3667E8FBB72}"/>
            </c:ext>
          </c:extLst>
        </c:ser>
        <c:ser>
          <c:idx val="7"/>
          <c:order val="7"/>
          <c:tx>
            <c:strRef>
              <c:f>'BDE by Age'!$I$22</c:f>
              <c:strCache>
                <c:ptCount val="1"/>
                <c:pt idx="0">
                  <c:v>2019</c:v>
                </c:pt>
              </c:strCache>
            </c:strRef>
          </c:tx>
          <c:spPr>
            <a:solidFill>
              <a:schemeClr val="accent2">
                <a:lumMod val="60000"/>
              </a:schemeClr>
            </a:solidFill>
            <a:ln>
              <a:noFill/>
            </a:ln>
            <a:effectLst/>
          </c:spPr>
          <c:invertIfNegative val="0"/>
          <c:cat>
            <c:strRef>
              <c:f>'BDE by Age'!$A$23:$A$27</c:f>
              <c:strCache>
                <c:ptCount val="5"/>
                <c:pt idx="0">
                  <c:v>18-24</c:v>
                </c:pt>
                <c:pt idx="1">
                  <c:v>25-29</c:v>
                </c:pt>
                <c:pt idx="2">
                  <c:v>30-39</c:v>
                </c:pt>
                <c:pt idx="3">
                  <c:v>40-49</c:v>
                </c:pt>
                <c:pt idx="4">
                  <c:v>50+</c:v>
                </c:pt>
              </c:strCache>
            </c:strRef>
          </c:cat>
          <c:val>
            <c:numRef>
              <c:f>'BDE by Age'!$I$23:$I$27</c:f>
              <c:numCache>
                <c:formatCode>General</c:formatCode>
                <c:ptCount val="5"/>
                <c:pt idx="0">
                  <c:v>3516</c:v>
                </c:pt>
                <c:pt idx="1">
                  <c:v>5037</c:v>
                </c:pt>
                <c:pt idx="2">
                  <c:v>9408</c:v>
                </c:pt>
                <c:pt idx="3">
                  <c:v>5681</c:v>
                </c:pt>
                <c:pt idx="4">
                  <c:v>3268</c:v>
                </c:pt>
              </c:numCache>
            </c:numRef>
          </c:val>
          <c:extLst>
            <c:ext xmlns:c16="http://schemas.microsoft.com/office/drawing/2014/chart" uri="{C3380CC4-5D6E-409C-BE32-E72D297353CC}">
              <c16:uniqueId val="{00000007-1255-4D4E-A895-F3667E8FBB72}"/>
            </c:ext>
          </c:extLst>
        </c:ser>
        <c:ser>
          <c:idx val="8"/>
          <c:order val="8"/>
          <c:tx>
            <c:strRef>
              <c:f>'BDE by Age'!$J$22</c:f>
              <c:strCache>
                <c:ptCount val="1"/>
                <c:pt idx="0">
                  <c:v>2020</c:v>
                </c:pt>
              </c:strCache>
            </c:strRef>
          </c:tx>
          <c:spPr>
            <a:solidFill>
              <a:schemeClr val="accent3">
                <a:lumMod val="60000"/>
              </a:schemeClr>
            </a:solidFill>
            <a:ln>
              <a:noFill/>
            </a:ln>
            <a:effectLst/>
          </c:spPr>
          <c:invertIfNegative val="0"/>
          <c:cat>
            <c:strRef>
              <c:f>'BDE by Age'!$A$23:$A$27</c:f>
              <c:strCache>
                <c:ptCount val="5"/>
                <c:pt idx="0">
                  <c:v>18-24</c:v>
                </c:pt>
                <c:pt idx="1">
                  <c:v>25-29</c:v>
                </c:pt>
                <c:pt idx="2">
                  <c:v>30-39</c:v>
                </c:pt>
                <c:pt idx="3">
                  <c:v>40-49</c:v>
                </c:pt>
                <c:pt idx="4">
                  <c:v>50+</c:v>
                </c:pt>
              </c:strCache>
            </c:strRef>
          </c:cat>
          <c:val>
            <c:numRef>
              <c:f>'BDE by Age'!$J$23:$J$27</c:f>
              <c:numCache>
                <c:formatCode>General</c:formatCode>
                <c:ptCount val="5"/>
                <c:pt idx="0">
                  <c:v>2612</c:v>
                </c:pt>
                <c:pt idx="1">
                  <c:v>4064</c:v>
                </c:pt>
                <c:pt idx="2">
                  <c:v>6398</c:v>
                </c:pt>
                <c:pt idx="3">
                  <c:v>3205</c:v>
                </c:pt>
                <c:pt idx="4">
                  <c:v>2903</c:v>
                </c:pt>
              </c:numCache>
            </c:numRef>
          </c:val>
          <c:extLst>
            <c:ext xmlns:c16="http://schemas.microsoft.com/office/drawing/2014/chart" uri="{C3380CC4-5D6E-409C-BE32-E72D297353CC}">
              <c16:uniqueId val="{00000008-1255-4D4E-A895-F3667E8FBB72}"/>
            </c:ext>
          </c:extLst>
        </c:ser>
        <c:ser>
          <c:idx val="9"/>
          <c:order val="9"/>
          <c:tx>
            <c:strRef>
              <c:f>'BDE by Age'!$K$22</c:f>
              <c:strCache>
                <c:ptCount val="1"/>
                <c:pt idx="0">
                  <c:v>2021</c:v>
                </c:pt>
              </c:strCache>
            </c:strRef>
          </c:tx>
          <c:spPr>
            <a:solidFill>
              <a:schemeClr val="accent4">
                <a:lumMod val="60000"/>
              </a:schemeClr>
            </a:solidFill>
            <a:ln>
              <a:noFill/>
            </a:ln>
            <a:effectLst/>
          </c:spPr>
          <c:invertIfNegative val="0"/>
          <c:cat>
            <c:strRef>
              <c:f>'BDE by Age'!$A$23:$A$27</c:f>
              <c:strCache>
                <c:ptCount val="5"/>
                <c:pt idx="0">
                  <c:v>18-24</c:v>
                </c:pt>
                <c:pt idx="1">
                  <c:v>25-29</c:v>
                </c:pt>
                <c:pt idx="2">
                  <c:v>30-39</c:v>
                </c:pt>
                <c:pt idx="3">
                  <c:v>40-49</c:v>
                </c:pt>
                <c:pt idx="4">
                  <c:v>50+</c:v>
                </c:pt>
              </c:strCache>
            </c:strRef>
          </c:cat>
          <c:val>
            <c:numRef>
              <c:f>'BDE by Age'!$K$23:$K$27</c:f>
              <c:numCache>
                <c:formatCode>General</c:formatCode>
                <c:ptCount val="5"/>
                <c:pt idx="0">
                  <c:v>2010</c:v>
                </c:pt>
                <c:pt idx="1">
                  <c:v>2559</c:v>
                </c:pt>
                <c:pt idx="2">
                  <c:v>8226</c:v>
                </c:pt>
                <c:pt idx="3">
                  <c:v>3096</c:v>
                </c:pt>
                <c:pt idx="4">
                  <c:v>3592</c:v>
                </c:pt>
              </c:numCache>
            </c:numRef>
          </c:val>
          <c:extLst>
            <c:ext xmlns:c16="http://schemas.microsoft.com/office/drawing/2014/chart" uri="{C3380CC4-5D6E-409C-BE32-E72D297353CC}">
              <c16:uniqueId val="{00000009-1255-4D4E-A895-F3667E8FBB72}"/>
            </c:ext>
          </c:extLst>
        </c:ser>
        <c:dLbls>
          <c:showLegendKey val="0"/>
          <c:showVal val="0"/>
          <c:showCatName val="0"/>
          <c:showSerName val="0"/>
          <c:showPercent val="0"/>
          <c:showBubbleSize val="0"/>
        </c:dLbls>
        <c:gapWidth val="219"/>
        <c:overlap val="-27"/>
        <c:axId val="493382216"/>
        <c:axId val="493385352"/>
      </c:barChart>
      <c:catAx>
        <c:axId val="493382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3385352"/>
        <c:crosses val="autoZero"/>
        <c:auto val="1"/>
        <c:lblAlgn val="ctr"/>
        <c:lblOffset val="100"/>
        <c:noMultiLvlLbl val="0"/>
      </c:catAx>
      <c:valAx>
        <c:axId val="4933853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33822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 Change in Louisa Bed Day Expenditures by Age Group (2012-2021)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'BDE by Age'!$A$66</c:f>
              <c:strCache>
                <c:ptCount val="1"/>
                <c:pt idx="0">
                  <c:v>18-24</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'BDE by Age'!$B$65</c:f>
              <c:strCache>
                <c:ptCount val="1"/>
                <c:pt idx="0">
                  <c:v>% Change 2011-2021</c:v>
                </c:pt>
              </c:strCache>
            </c:strRef>
          </c:cat>
          <c:val>
            <c:numRef>
              <c:f>'BDE by Age'!$B$66</c:f>
              <c:numCache>
                <c:formatCode>0%</c:formatCode>
                <c:ptCount val="1"/>
                <c:pt idx="0">
                  <c:v>-0.62</c:v>
                </c:pt>
              </c:numCache>
            </c:numRef>
          </c:val>
          <c:extLst>
            <c:ext xmlns:c16="http://schemas.microsoft.com/office/drawing/2014/chart" uri="{C3380CC4-5D6E-409C-BE32-E72D297353CC}">
              <c16:uniqueId val="{00000000-E7FB-43A0-AD0C-0E13A3A85210}"/>
            </c:ext>
          </c:extLst>
        </c:ser>
        <c:ser>
          <c:idx val="1"/>
          <c:order val="1"/>
          <c:tx>
            <c:strRef>
              <c:f>'BDE by Age'!$A$67</c:f>
              <c:strCache>
                <c:ptCount val="1"/>
                <c:pt idx="0">
                  <c:v>25-29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'BDE by Age'!$B$65</c:f>
              <c:strCache>
                <c:ptCount val="1"/>
                <c:pt idx="0">
                  <c:v>% Change 2011-2021</c:v>
                </c:pt>
              </c:strCache>
            </c:strRef>
          </c:cat>
          <c:val>
            <c:numRef>
              <c:f>'BDE by Age'!$B$67</c:f>
              <c:numCache>
                <c:formatCode>0%</c:formatCode>
                <c:ptCount val="1"/>
                <c:pt idx="0">
                  <c:v>-0.11</c:v>
                </c:pt>
              </c:numCache>
            </c:numRef>
          </c:val>
          <c:extLst>
            <c:ext xmlns:c16="http://schemas.microsoft.com/office/drawing/2014/chart" uri="{C3380CC4-5D6E-409C-BE32-E72D297353CC}">
              <c16:uniqueId val="{00000001-E7FB-43A0-AD0C-0E13A3A85210}"/>
            </c:ext>
          </c:extLst>
        </c:ser>
        <c:ser>
          <c:idx val="2"/>
          <c:order val="2"/>
          <c:tx>
            <c:strRef>
              <c:f>'BDE by Age'!$A$68</c:f>
              <c:strCache>
                <c:ptCount val="1"/>
                <c:pt idx="0">
                  <c:v>30-39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'BDE by Age'!$B$65</c:f>
              <c:strCache>
                <c:ptCount val="1"/>
                <c:pt idx="0">
                  <c:v>% Change 2011-2021</c:v>
                </c:pt>
              </c:strCache>
            </c:strRef>
          </c:cat>
          <c:val>
            <c:numRef>
              <c:f>'BDE by Age'!$B$68</c:f>
              <c:numCache>
                <c:formatCode>0%</c:formatCode>
                <c:ptCount val="1"/>
                <c:pt idx="0">
                  <c:v>0.33</c:v>
                </c:pt>
              </c:numCache>
            </c:numRef>
          </c:val>
          <c:extLst>
            <c:ext xmlns:c16="http://schemas.microsoft.com/office/drawing/2014/chart" uri="{C3380CC4-5D6E-409C-BE32-E72D297353CC}">
              <c16:uniqueId val="{00000002-E7FB-43A0-AD0C-0E13A3A85210}"/>
            </c:ext>
          </c:extLst>
        </c:ser>
        <c:ser>
          <c:idx val="3"/>
          <c:order val="3"/>
          <c:tx>
            <c:strRef>
              <c:f>'BDE by Age'!$A$69</c:f>
              <c:strCache>
                <c:ptCount val="1"/>
                <c:pt idx="0">
                  <c:v>40-49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'BDE by Age'!$B$65</c:f>
              <c:strCache>
                <c:ptCount val="1"/>
                <c:pt idx="0">
                  <c:v>% Change 2011-2021</c:v>
                </c:pt>
              </c:strCache>
            </c:strRef>
          </c:cat>
          <c:val>
            <c:numRef>
              <c:f>'BDE by Age'!$B$69</c:f>
              <c:numCache>
                <c:formatCode>0%</c:formatCode>
                <c:ptCount val="1"/>
                <c:pt idx="0">
                  <c:v>-0.27</c:v>
                </c:pt>
              </c:numCache>
            </c:numRef>
          </c:val>
          <c:extLst>
            <c:ext xmlns:c16="http://schemas.microsoft.com/office/drawing/2014/chart" uri="{C3380CC4-5D6E-409C-BE32-E72D297353CC}">
              <c16:uniqueId val="{00000003-E7FB-43A0-AD0C-0E13A3A85210}"/>
            </c:ext>
          </c:extLst>
        </c:ser>
        <c:ser>
          <c:idx val="4"/>
          <c:order val="4"/>
          <c:tx>
            <c:strRef>
              <c:f>'BDE by Age'!$A$70</c:f>
              <c:strCache>
                <c:ptCount val="1"/>
                <c:pt idx="0">
                  <c:v>50+</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'BDE by Age'!$B$65</c:f>
              <c:strCache>
                <c:ptCount val="1"/>
                <c:pt idx="0">
                  <c:v>% Change 2011-2021</c:v>
                </c:pt>
              </c:strCache>
            </c:strRef>
          </c:cat>
          <c:val>
            <c:numRef>
              <c:f>'BDE by Age'!$B$70</c:f>
              <c:numCache>
                <c:formatCode>0%</c:formatCode>
                <c:ptCount val="1"/>
                <c:pt idx="0">
                  <c:v>0.06</c:v>
                </c:pt>
              </c:numCache>
            </c:numRef>
          </c:val>
          <c:extLst>
            <c:ext xmlns:c16="http://schemas.microsoft.com/office/drawing/2014/chart" uri="{C3380CC4-5D6E-409C-BE32-E72D297353CC}">
              <c16:uniqueId val="{00000004-E7FB-43A0-AD0C-0E13A3A85210}"/>
            </c:ext>
          </c:extLst>
        </c:ser>
        <c:dLbls>
          <c:showLegendKey val="0"/>
          <c:showVal val="0"/>
          <c:showCatName val="0"/>
          <c:showSerName val="0"/>
          <c:showPercent val="0"/>
          <c:showBubbleSize val="0"/>
        </c:dLbls>
        <c:gapWidth val="219"/>
        <c:overlap val="-27"/>
        <c:axId val="493383392"/>
        <c:axId val="493384568"/>
      </c:barChart>
      <c:catAx>
        <c:axId val="493383392"/>
        <c:scaling>
          <c:orientation val="minMax"/>
        </c:scaling>
        <c:delete val="1"/>
        <c:axPos val="b"/>
        <c:numFmt formatCode="General" sourceLinked="1"/>
        <c:majorTickMark val="none"/>
        <c:minorTickMark val="none"/>
        <c:tickLblPos val="nextTo"/>
        <c:crossAx val="493384568"/>
        <c:crosses val="autoZero"/>
        <c:auto val="1"/>
        <c:lblAlgn val="ctr"/>
        <c:lblOffset val="100"/>
        <c:noMultiLvlLbl val="0"/>
      </c:catAx>
      <c:valAx>
        <c:axId val="493384568"/>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4933833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Louisa Releases by Length of Stay</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'Leavers vs Stayers'!$A$23</c:f>
              <c:strCache>
                <c:ptCount val="1"/>
                <c:pt idx="0">
                  <c:v>Louisa Releases 30 Days or Less LOS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'Leavers vs Stayers'!$B$22:$K$22</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Stayers'!$B$23:$K$23</c:f>
              <c:numCache>
                <c:formatCode>General</c:formatCode>
                <c:ptCount val="10"/>
                <c:pt idx="0">
                  <c:v>772</c:v>
                </c:pt>
                <c:pt idx="1">
                  <c:v>733</c:v>
                </c:pt>
                <c:pt idx="2">
                  <c:v>683</c:v>
                </c:pt>
                <c:pt idx="3">
                  <c:v>730</c:v>
                </c:pt>
                <c:pt idx="4">
                  <c:v>672</c:v>
                </c:pt>
                <c:pt idx="5">
                  <c:v>713</c:v>
                </c:pt>
                <c:pt idx="6">
                  <c:v>702</c:v>
                </c:pt>
                <c:pt idx="7">
                  <c:v>629</c:v>
                </c:pt>
                <c:pt idx="8">
                  <c:v>485</c:v>
                </c:pt>
                <c:pt idx="9">
                  <c:v>603</c:v>
                </c:pt>
              </c:numCache>
            </c:numRef>
          </c:val>
          <c:smooth val="0"/>
          <c:extLst>
            <c:ext xmlns:c16="http://schemas.microsoft.com/office/drawing/2014/chart" uri="{C3380CC4-5D6E-409C-BE32-E72D297353CC}">
              <c16:uniqueId val="{00000000-718B-4B94-A2CB-4DAEA0D8BDE2}"/>
            </c:ext>
          </c:extLst>
        </c:ser>
        <c:ser>
          <c:idx val="1"/>
          <c:order val="1"/>
          <c:tx>
            <c:strRef>
              <c:f>'Leavers vs Stayers'!$A$24</c:f>
              <c:strCache>
                <c:ptCount val="1"/>
                <c:pt idx="0">
                  <c:v>Louisa Releases LOS +30 Days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'Leavers vs Stayers'!$B$22:$K$22</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Stayers'!$B$24:$K$24</c:f>
              <c:numCache>
                <c:formatCode>General</c:formatCode>
                <c:ptCount val="10"/>
                <c:pt idx="0">
                  <c:v>182</c:v>
                </c:pt>
                <c:pt idx="1">
                  <c:v>198</c:v>
                </c:pt>
                <c:pt idx="2">
                  <c:v>177</c:v>
                </c:pt>
                <c:pt idx="3">
                  <c:v>224</c:v>
                </c:pt>
                <c:pt idx="4">
                  <c:v>204</c:v>
                </c:pt>
                <c:pt idx="5">
                  <c:v>173</c:v>
                </c:pt>
                <c:pt idx="6">
                  <c:v>197</c:v>
                </c:pt>
                <c:pt idx="7">
                  <c:v>223</c:v>
                </c:pt>
                <c:pt idx="8">
                  <c:v>156</c:v>
                </c:pt>
                <c:pt idx="9">
                  <c:v>156</c:v>
                </c:pt>
              </c:numCache>
            </c:numRef>
          </c:val>
          <c:smooth val="0"/>
          <c:extLst>
            <c:ext xmlns:c16="http://schemas.microsoft.com/office/drawing/2014/chart" uri="{C3380CC4-5D6E-409C-BE32-E72D297353CC}">
              <c16:uniqueId val="{00000001-718B-4B94-A2CB-4DAEA0D8BDE2}"/>
            </c:ext>
          </c:extLst>
        </c:ser>
        <c:dLbls>
          <c:showLegendKey val="0"/>
          <c:showVal val="0"/>
          <c:showCatName val="0"/>
          <c:showSerName val="0"/>
          <c:showPercent val="0"/>
          <c:showBubbleSize val="0"/>
        </c:dLbls>
        <c:smooth val="0"/>
        <c:axId val="770072927"/>
        <c:axId val="770073759"/>
      </c:lineChart>
      <c:catAx>
        <c:axId val="7700729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70073759"/>
        <c:crosses val="autoZero"/>
        <c:auto val="1"/>
        <c:lblAlgn val="ctr"/>
        <c:lblOffset val="100"/>
        <c:noMultiLvlLbl val="0"/>
      </c:catAx>
      <c:valAx>
        <c:axId val="77007375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70072927"/>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Percentage of Louisa Inmates serving +30 Day Lengths of Stay</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'Leavers vs Stayers'!$A$27</c:f>
              <c:strCache>
                <c:ptCount val="1"/>
                <c:pt idx="0">
                  <c:v>% 30+ Day LOS of All Releases</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'Leavers vs Stayers'!$B$26:$K$26</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Stayers'!$B$27:$K$27</c:f>
              <c:numCache>
                <c:formatCode>0.00%</c:formatCode>
                <c:ptCount val="10"/>
                <c:pt idx="0">
                  <c:v>0.19077568134171907</c:v>
                </c:pt>
                <c:pt idx="1">
                  <c:v>0.21267454350161116</c:v>
                </c:pt>
                <c:pt idx="2">
                  <c:v>0.20581395348837209</c:v>
                </c:pt>
                <c:pt idx="3">
                  <c:v>0.23480083857442349</c:v>
                </c:pt>
                <c:pt idx="4">
                  <c:v>0.23287671232876711</c:v>
                </c:pt>
                <c:pt idx="5">
                  <c:v>0.19525959367945825</c:v>
                </c:pt>
                <c:pt idx="6">
                  <c:v>0.21913236929922136</c:v>
                </c:pt>
                <c:pt idx="7">
                  <c:v>0.26173708920187794</c:v>
                </c:pt>
                <c:pt idx="8">
                  <c:v>0.24336973478939158</c:v>
                </c:pt>
                <c:pt idx="9">
                  <c:v>0.20553359683794467</c:v>
                </c:pt>
              </c:numCache>
            </c:numRef>
          </c:val>
          <c:extLst>
            <c:ext xmlns:c16="http://schemas.microsoft.com/office/drawing/2014/chart" uri="{C3380CC4-5D6E-409C-BE32-E72D297353CC}">
              <c16:uniqueId val="{00000000-697A-49E1-9B5E-1945CBC32707}"/>
            </c:ext>
          </c:extLst>
        </c:ser>
        <c:dLbls>
          <c:showLegendKey val="0"/>
          <c:showVal val="0"/>
          <c:showCatName val="0"/>
          <c:showSerName val="0"/>
          <c:showPercent val="0"/>
          <c:showBubbleSize val="0"/>
        </c:dLbls>
        <c:gapWidth val="219"/>
        <c:overlap val="-27"/>
        <c:axId val="685907839"/>
        <c:axId val="685901183"/>
      </c:barChart>
      <c:catAx>
        <c:axId val="6859078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85901183"/>
        <c:crosses val="autoZero"/>
        <c:auto val="1"/>
        <c:lblAlgn val="ctr"/>
        <c:lblOffset val="100"/>
        <c:noMultiLvlLbl val="0"/>
      </c:catAx>
      <c:valAx>
        <c:axId val="68590118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85907839"/>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Louisa Average Length of Stay</a:t>
            </a:r>
          </a:p>
          <a:p>
            <a:pPr>
              <a:defRPr/>
            </a:pPr>
            <a:r>
              <a:rPr lang="en-US"/>
              <a:t>(0-30 Day LOS vs. +30 Day LOS)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'Leavers vs Stayers'!$A$56</c:f>
              <c:strCache>
                <c:ptCount val="1"/>
                <c:pt idx="0">
                  <c:v>Louisa ALOS 30 Days or Less</c:v>
                </c:pt>
              </c:strCache>
            </c:strRef>
          </c:tx>
          <c:spPr>
            <a:ln w="28575" cap="rnd">
              <a:solidFill>
                <a:schemeClr val="accent1"/>
              </a:solidFill>
              <a:round/>
            </a:ln>
            <a:effectLst/>
          </c:spPr>
          <c:marker>
            <c:symbol val="none"/>
          </c:marker>
          <c:cat>
            <c:numRef>
              <c:f>'Leavers vs Stayers'!$B$55:$K$55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Stayers'!$B$56:$K$56</c:f>
              <c:numCache>
                <c:formatCode>General</c:formatCode>
                <c:ptCount val="10"/>
                <c:pt idx="0">
                  <c:v>4.76</c:v>
                </c:pt>
                <c:pt idx="1">
                  <c:v>4.62</c:v>
                </c:pt>
                <c:pt idx="2">
                  <c:v>5.35</c:v>
                </c:pt>
                <c:pt idx="3">
                  <c:v>4.6900000000000004</c:v>
                </c:pt>
                <c:pt idx="4">
                  <c:v>5.33</c:v>
                </c:pt>
                <c:pt idx="5">
                  <c:v>5.04</c:v>
                </c:pt>
                <c:pt idx="6">
                  <c:v>5.62</c:v>
                </c:pt>
                <c:pt idx="7">
                  <c:v>5.24</c:v>
                </c:pt>
                <c:pt idx="8">
                  <c:v>4.92</c:v>
                </c:pt>
                <c:pt idx="9">
                  <c:v>5.56</c:v>
                </c:pt>
              </c:numCache>
            </c:numRef>
          </c:val>
          <c:smooth val="0"/>
          <c:extLst>
            <c:ext xmlns:c16="http://schemas.microsoft.com/office/drawing/2014/chart" uri="{C3380CC4-5D6E-409C-BE32-E72D297353CC}">
              <c16:uniqueId val="{00000000-9DDF-4590-8AE9-52FF24316E23}"/>
            </c:ext>
          </c:extLst>
        </c:ser>
        <c:ser>
          <c:idx val="1"/>
          <c:order val="1"/>
          <c:tx>
            <c:strRef>
              <c:f>'Leavers vs Stayers'!$A$57</c:f>
              <c:strCache>
                <c:ptCount val="1"/>
                <c:pt idx="0">
                  <c:v>Louisa ALOS +30 Days</c:v>
                </c:pt>
              </c:strCache>
            </c:strRef>
          </c:tx>
          <c:spPr>
            <a:ln w="28575" cap="rnd">
              <a:solidFill>
                <a:schemeClr val="accent2"/>
              </a:solidFill>
              <a:round/>
            </a:ln>
            <a:effectLst/>
          </c:spPr>
          <c:marker>
            <c:symbol val="none"/>
          </c:marker>
          <c:cat>
            <c:numRef>
              <c:f>'Leavers vs Stayers'!$B$55:$K$55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Stayers'!$B$57:$K$57</c:f>
              <c:numCache>
                <c:formatCode>General</c:formatCode>
                <c:ptCount val="10"/>
                <c:pt idx="0">
                  <c:v>111</c:v>
                </c:pt>
                <c:pt idx="1">
                  <c:v>103</c:v>
                </c:pt>
                <c:pt idx="2">
                  <c:v>104</c:v>
                </c:pt>
                <c:pt idx="3">
                  <c:v>108</c:v>
                </c:pt>
                <c:pt idx="4">
                  <c:v>110</c:v>
                </c:pt>
                <c:pt idx="5">
                  <c:v>95</c:v>
                </c:pt>
                <c:pt idx="6">
                  <c:v>108</c:v>
                </c:pt>
                <c:pt idx="7">
                  <c:v>106</c:v>
                </c:pt>
                <c:pt idx="8">
                  <c:v>108</c:v>
                </c:pt>
                <c:pt idx="9">
                  <c:v>110</c:v>
                </c:pt>
              </c:numCache>
            </c:numRef>
          </c:val>
          <c:smooth val="0"/>
          <c:extLst>
            <c:ext xmlns:c16="http://schemas.microsoft.com/office/drawing/2014/chart" uri="{C3380CC4-5D6E-409C-BE32-E72D297353CC}">
              <c16:uniqueId val="{00000001-9DDF-4590-8AE9-52FF24316E23}"/>
            </c:ext>
          </c:extLst>
        </c:ser>
        <c:dLbls>
          <c:showLegendKey val="0"/>
          <c:showVal val="0"/>
          <c:showCatName val="0"/>
          <c:showSerName val="0"/>
          <c:showPercent val="0"/>
          <c:showBubbleSize val="0"/>
        </c:dLbls>
        <c:smooth val="0"/>
        <c:axId val="166494383"/>
        <c:axId val="166449871"/>
      </c:lineChart>
      <c:catAx>
        <c:axId val="1664943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66449871"/>
        <c:crosses val="autoZero"/>
        <c:auto val="1"/>
        <c:lblAlgn val="ctr"/>
        <c:lblOffset val="100"/>
        <c:noMultiLvlLbl val="0"/>
      </c:catAx>
      <c:valAx>
        <c:axId val="16644987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66494383"/>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Louisa Bed Day Expenditures by Length of </a:t>
            </a:r>
            <a:r>
              <a:rPr lang="en-US" dirty="0" smtClean="0"/>
              <a:t>Stay Category</a:t>
            </a:r>
            <a:endParaRPr lang="en-US" dirty="0"/>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'Leavers vs Stayers'!$A$89</c:f>
              <c:strCache>
                <c:ptCount val="1"/>
                <c:pt idx="0">
                  <c:v>Louisa BDE 30 Days or Less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'Leavers vs Stayers'!$B$88:$K$88</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Stayers'!$B$89:$K$89</c:f>
              <c:numCache>
                <c:formatCode>General</c:formatCode>
                <c:ptCount val="10"/>
                <c:pt idx="0">
                  <c:v>3674</c:v>
                </c:pt>
                <c:pt idx="1">
                  <c:v>3387</c:v>
                </c:pt>
                <c:pt idx="2">
                  <c:v>3657</c:v>
                </c:pt>
                <c:pt idx="3">
                  <c:v>3426</c:v>
                </c:pt>
                <c:pt idx="4">
                  <c:v>3581</c:v>
                </c:pt>
                <c:pt idx="5">
                  <c:v>3590</c:v>
                </c:pt>
                <c:pt idx="6">
                  <c:v>3944</c:v>
                </c:pt>
                <c:pt idx="7">
                  <c:v>3294</c:v>
                </c:pt>
                <c:pt idx="8">
                  <c:v>2386</c:v>
                </c:pt>
                <c:pt idx="9">
                  <c:v>3354</c:v>
                </c:pt>
              </c:numCache>
            </c:numRef>
          </c:val>
          <c:smooth val="0"/>
          <c:extLst>
            <c:ext xmlns:c16="http://schemas.microsoft.com/office/drawing/2014/chart" uri="{C3380CC4-5D6E-409C-BE32-E72D297353CC}">
              <c16:uniqueId val="{00000000-0FEA-4F50-A67D-3F4459FDC582}"/>
            </c:ext>
          </c:extLst>
        </c:ser>
        <c:ser>
          <c:idx val="1"/>
          <c:order val="1"/>
          <c:tx>
            <c:strRef>
              <c:f>'Leavers vs Stayers'!$A$90</c:f>
              <c:strCache>
                <c:ptCount val="1"/>
                <c:pt idx="0">
                  <c:v>Louisa BDE +30 Days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'Leavers vs Stayers'!$B$88:$K$88</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Stayers'!$B$90:$K$90</c:f>
              <c:numCache>
                <c:formatCode>General</c:formatCode>
                <c:ptCount val="10"/>
                <c:pt idx="0">
                  <c:v>20193</c:v>
                </c:pt>
                <c:pt idx="1">
                  <c:v>20436</c:v>
                </c:pt>
                <c:pt idx="2">
                  <c:v>18360</c:v>
                </c:pt>
                <c:pt idx="3">
                  <c:v>24292</c:v>
                </c:pt>
                <c:pt idx="4">
                  <c:v>22403</c:v>
                </c:pt>
                <c:pt idx="5">
                  <c:v>16384</c:v>
                </c:pt>
                <c:pt idx="6">
                  <c:v>21193</c:v>
                </c:pt>
                <c:pt idx="7">
                  <c:v>23615</c:v>
                </c:pt>
                <c:pt idx="8">
                  <c:v>16796</c:v>
                </c:pt>
                <c:pt idx="9">
                  <c:v>17129</c:v>
                </c:pt>
              </c:numCache>
            </c:numRef>
          </c:val>
          <c:smooth val="0"/>
          <c:extLst>
            <c:ext xmlns:c16="http://schemas.microsoft.com/office/drawing/2014/chart" uri="{C3380CC4-5D6E-409C-BE32-E72D297353CC}">
              <c16:uniqueId val="{00000001-0FEA-4F50-A67D-3F4459FDC582}"/>
            </c:ext>
          </c:extLst>
        </c:ser>
        <c:dLbls>
          <c:showLegendKey val="0"/>
          <c:showVal val="0"/>
          <c:showCatName val="0"/>
          <c:showSerName val="0"/>
          <c:showPercent val="0"/>
          <c:showBubbleSize val="0"/>
        </c:dLbls>
        <c:smooth val="0"/>
        <c:axId val="843707839"/>
        <c:axId val="843698687"/>
      </c:lineChart>
      <c:catAx>
        <c:axId val="8437078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43698687"/>
        <c:crosses val="autoZero"/>
        <c:auto val="1"/>
        <c:lblAlgn val="ctr"/>
        <c:lblOffset val="100"/>
        <c:noMultiLvlLbl val="0"/>
      </c:catAx>
      <c:valAx>
        <c:axId val="84369868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43707839"/>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r>
              <a:rPr lang="en-US"/>
              <a:t>Percentage of Louisa Bed Days Expended on Inmates Serving Longer than 30 Days</a:t>
            </a:r>
          </a:p>
        </c:rich>
      </c:tx>
      <c:layout/>
      <c:overlay val="0"/>
      <c:spPr>
        <a:noFill/>
        <a:ln>
          <a:noFill/>
        </a:ln>
        <a:effectLst/>
      </c:spPr>
      <c:txPr>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'Leavers vs Stayers'!$A$93</c:f>
              <c:strCache>
                <c:ptCount val="1"/>
                <c:pt idx="0">
                  <c:v>Percent +30 Day LOS of All Releases</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'Leavers vs Stayers'!$B$92:$K$92</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Stayers'!$B$93:$K$93</c:f>
              <c:numCache>
                <c:formatCode>0.00%</c:formatCode>
                <c:ptCount val="10"/>
                <c:pt idx="0">
                  <c:v>0.84606360246365275</c:v>
                </c:pt>
                <c:pt idx="1">
                  <c:v>0.85782647021785674</c:v>
                </c:pt>
                <c:pt idx="2">
                  <c:v>0.83390107644093203</c:v>
                </c:pt>
                <c:pt idx="3">
                  <c:v>0.87639800851432281</c:v>
                </c:pt>
                <c:pt idx="4">
                  <c:v>0.86218442118226601</c:v>
                </c:pt>
                <c:pt idx="5">
                  <c:v>0.82026634625012518</c:v>
                </c:pt>
                <c:pt idx="6">
                  <c:v>0.843099813024625</c:v>
                </c:pt>
                <c:pt idx="7">
                  <c:v>0.87758742428183878</c:v>
                </c:pt>
                <c:pt idx="8">
                  <c:v>0.87561255343551248</c:v>
                </c:pt>
                <c:pt idx="9">
                  <c:v>0.83625445491383099</c:v>
                </c:pt>
              </c:numCache>
            </c:numRef>
          </c:val>
          <c:extLst>
            <c:ext xmlns:c16="http://schemas.microsoft.com/office/drawing/2014/chart" uri="{C3380CC4-5D6E-409C-BE32-E72D297353CC}">
              <c16:uniqueId val="{00000000-5F55-4A7A-BC1F-ACBBABFCDF87}"/>
            </c:ext>
          </c:extLst>
        </c:ser>
        <c:dLbls>
          <c:showLegendKey val="0"/>
          <c:showVal val="0"/>
          <c:showCatName val="0"/>
          <c:showSerName val="0"/>
          <c:showPercent val="0"/>
          <c:showBubbleSize val="0"/>
        </c:dLbls>
        <c:gapWidth val="219"/>
        <c:overlap val="-27"/>
        <c:axId val="744051136"/>
        <c:axId val="744056544"/>
      </c:barChart>
      <c:catAx>
        <c:axId val="744051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44056544"/>
        <c:crosses val="autoZero"/>
        <c:auto val="1"/>
        <c:lblAlgn val="ctr"/>
        <c:lblOffset val="100"/>
        <c:noMultiLvlLbl val="0"/>
      </c:catAx>
      <c:valAx>
        <c:axId val="744056544"/>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44051136"/>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 Change in CVRJ Intakes by Jurisdiction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'CVRJ Intakes'!$A$52</c:f>
              <c:strCache>
                <c:ptCount val="1"/>
                <c:pt idx="0">
                  <c:v>Fluvanna</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Intakes'!$B$52</c:f>
              <c:numCache>
                <c:formatCode>0%</c:formatCode>
                <c:ptCount val="1"/>
                <c:pt idx="0">
                  <c:v>0.09</c:v>
                </c:pt>
              </c:numCache>
            </c:numRef>
          </c:val>
          <c:extLst>
            <c:ext xmlns:c16="http://schemas.microsoft.com/office/drawing/2014/chart" uri="{C3380CC4-5D6E-409C-BE32-E72D297353CC}">
              <c16:uniqueId val="{00000000-250E-44D1-88BF-AB808E15708C}"/>
            </c:ext>
          </c:extLst>
        </c:ser>
        <c:ser>
          <c:idx val="1"/>
          <c:order val="1"/>
          <c:tx>
            <c:strRef>
              <c:f>'CVRJ Intakes'!$A$53</c:f>
              <c:strCache>
                <c:ptCount val="1"/>
                <c:pt idx="0">
                  <c:v>Greene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Intakes'!$B$53</c:f>
              <c:numCache>
                <c:formatCode>0%</c:formatCode>
                <c:ptCount val="1"/>
                <c:pt idx="0">
                  <c:v>0.4</c:v>
                </c:pt>
              </c:numCache>
            </c:numRef>
          </c:val>
          <c:extLst>
            <c:ext xmlns:c16="http://schemas.microsoft.com/office/drawing/2014/chart" uri="{C3380CC4-5D6E-409C-BE32-E72D297353CC}">
              <c16:uniqueId val="{00000001-250E-44D1-88BF-AB808E15708C}"/>
            </c:ext>
          </c:extLst>
        </c:ser>
        <c:ser>
          <c:idx val="2"/>
          <c:order val="2"/>
          <c:tx>
            <c:strRef>
              <c:f>'CVRJ Intakes'!$A$54</c:f>
              <c:strCache>
                <c:ptCount val="1"/>
                <c:pt idx="0">
                  <c:v>Louisa</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Intakes'!$B$54</c:f>
              <c:numCache>
                <c:formatCode>0%</c:formatCode>
                <c:ptCount val="1"/>
                <c:pt idx="0">
                  <c:v>0.16</c:v>
                </c:pt>
              </c:numCache>
            </c:numRef>
          </c:val>
          <c:extLst>
            <c:ext xmlns:c16="http://schemas.microsoft.com/office/drawing/2014/chart" uri="{C3380CC4-5D6E-409C-BE32-E72D297353CC}">
              <c16:uniqueId val="{00000002-250E-44D1-88BF-AB808E15708C}"/>
            </c:ext>
          </c:extLst>
        </c:ser>
        <c:ser>
          <c:idx val="3"/>
          <c:order val="3"/>
          <c:tx>
            <c:strRef>
              <c:f>'CVRJ Intakes'!$A$55</c:f>
              <c:strCache>
                <c:ptCount val="1"/>
                <c:pt idx="0">
                  <c:v>Madison</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Intakes'!$B$55</c:f>
              <c:numCache>
                <c:formatCode>0%</c:formatCode>
                <c:ptCount val="1"/>
                <c:pt idx="0">
                  <c:v>-0.17</c:v>
                </c:pt>
              </c:numCache>
            </c:numRef>
          </c:val>
          <c:extLst>
            <c:ext xmlns:c16="http://schemas.microsoft.com/office/drawing/2014/chart" uri="{C3380CC4-5D6E-409C-BE32-E72D297353CC}">
              <c16:uniqueId val="{00000003-250E-44D1-88BF-AB808E15708C}"/>
            </c:ext>
          </c:extLst>
        </c:ser>
        <c:ser>
          <c:idx val="4"/>
          <c:order val="4"/>
          <c:tx>
            <c:strRef>
              <c:f>'CVRJ Intakes'!$A$56</c:f>
              <c:strCache>
                <c:ptCount val="1"/>
                <c:pt idx="0">
                  <c:v>Orange</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Intakes'!$B$56</c:f>
              <c:numCache>
                <c:formatCode>0%</c:formatCode>
                <c:ptCount val="1"/>
                <c:pt idx="0">
                  <c:v>0.15</c:v>
                </c:pt>
              </c:numCache>
            </c:numRef>
          </c:val>
          <c:extLst>
            <c:ext xmlns:c16="http://schemas.microsoft.com/office/drawing/2014/chart" uri="{C3380CC4-5D6E-409C-BE32-E72D297353CC}">
              <c16:uniqueId val="{00000004-250E-44D1-88BF-AB808E15708C}"/>
            </c:ext>
          </c:extLst>
        </c:ser>
        <c:ser>
          <c:idx val="5"/>
          <c:order val="5"/>
          <c:tx>
            <c:strRef>
              <c:f>'CVRJ Intakes'!$A$57</c:f>
              <c:strCache>
                <c:ptCount val="1"/>
                <c:pt idx="0">
                  <c:v>Federal</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Intakes'!$B$57</c:f>
              <c:numCache>
                <c:formatCode>0%</c:formatCode>
                <c:ptCount val="1"/>
                <c:pt idx="0">
                  <c:v>-0.71</c:v>
                </c:pt>
              </c:numCache>
            </c:numRef>
          </c:val>
          <c:extLst>
            <c:ext xmlns:c16="http://schemas.microsoft.com/office/drawing/2014/chart" uri="{C3380CC4-5D6E-409C-BE32-E72D297353CC}">
              <c16:uniqueId val="{00000005-250E-44D1-88BF-AB808E15708C}"/>
            </c:ext>
          </c:extLst>
        </c:ser>
        <c:ser>
          <c:idx val="6"/>
          <c:order val="6"/>
          <c:tx>
            <c:strRef>
              <c:f>'CVRJ Intakes'!$A$58</c:f>
              <c:strCache>
                <c:ptCount val="1"/>
                <c:pt idx="0">
                  <c:v>Other Jurisdictions</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Intakes'!$B$58</c:f>
              <c:numCache>
                <c:formatCode>0%</c:formatCode>
                <c:ptCount val="1"/>
                <c:pt idx="0">
                  <c:v>0.69</c:v>
                </c:pt>
              </c:numCache>
            </c:numRef>
          </c:val>
          <c:extLst>
            <c:ext xmlns:c16="http://schemas.microsoft.com/office/drawing/2014/chart" uri="{C3380CC4-5D6E-409C-BE32-E72D297353CC}">
              <c16:uniqueId val="{00000006-250E-44D1-88BF-AB808E15708C}"/>
            </c:ext>
          </c:extLst>
        </c:ser>
        <c:dLbls>
          <c:showLegendKey val="0"/>
          <c:showVal val="0"/>
          <c:showCatName val="0"/>
          <c:showSerName val="0"/>
          <c:showPercent val="0"/>
          <c:showBubbleSize val="0"/>
        </c:dLbls>
        <c:gapWidth val="219"/>
        <c:overlap val="-27"/>
        <c:axId val="1532181040"/>
        <c:axId val="1532181872"/>
      </c:barChart>
      <c:catAx>
        <c:axId val="1532181040"/>
        <c:scaling>
          <c:orientation val="minMax"/>
        </c:scaling>
        <c:delete val="1"/>
        <c:axPos val="b"/>
        <c:numFmt formatCode="General" sourceLinked="1"/>
        <c:majorTickMark val="none"/>
        <c:minorTickMark val="none"/>
        <c:tickLblPos val="nextTo"/>
        <c:crossAx val="1532181872"/>
        <c:crosses val="autoZero"/>
        <c:auto val="1"/>
        <c:lblAlgn val="ctr"/>
        <c:lblOffset val="100"/>
        <c:noMultiLvlLbl val="0"/>
      </c:catAx>
      <c:valAx>
        <c:axId val="1532181872"/>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15321810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Louisa Intakes by Race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'Intakes by Race'!$A$17</c:f>
              <c:strCache>
                <c:ptCount val="1"/>
                <c:pt idx="0">
                  <c:v>Louisa - Black</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'Intakes by Race'!$B$16:$L$16</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'Intakes by Race'!$B$17:$L$17</c:f>
              <c:numCache>
                <c:formatCode>General</c:formatCode>
                <c:ptCount val="11"/>
                <c:pt idx="0">
                  <c:v>330</c:v>
                </c:pt>
                <c:pt idx="1">
                  <c:v>274</c:v>
                </c:pt>
                <c:pt idx="2">
                  <c:v>260</c:v>
                </c:pt>
                <c:pt idx="3">
                  <c:v>239</c:v>
                </c:pt>
                <c:pt idx="4">
                  <c:v>269</c:v>
                </c:pt>
                <c:pt idx="5">
                  <c:v>252</c:v>
                </c:pt>
                <c:pt idx="6">
                  <c:v>276</c:v>
                </c:pt>
                <c:pt idx="7">
                  <c:v>256</c:v>
                </c:pt>
                <c:pt idx="8">
                  <c:v>208</c:v>
                </c:pt>
                <c:pt idx="9">
                  <c:v>186</c:v>
                </c:pt>
                <c:pt idx="10">
                  <c:v>190</c:v>
                </c:pt>
              </c:numCache>
            </c:numRef>
          </c:val>
          <c:smooth val="0"/>
          <c:extLst>
            <c:ext xmlns:c16="http://schemas.microsoft.com/office/drawing/2014/chart" uri="{C3380CC4-5D6E-409C-BE32-E72D297353CC}">
              <c16:uniqueId val="{00000000-0A9B-4F66-B149-1D8B52AE1716}"/>
            </c:ext>
          </c:extLst>
        </c:ser>
        <c:ser>
          <c:idx val="1"/>
          <c:order val="1"/>
          <c:tx>
            <c:strRef>
              <c:f>'Intakes by Race'!$A$18</c:f>
              <c:strCache>
                <c:ptCount val="1"/>
                <c:pt idx="0">
                  <c:v>Louisa - White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'Intakes by Race'!$B$16:$L$16</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'Intakes by Race'!$B$18:$L$18</c:f>
              <c:numCache>
                <c:formatCode>General</c:formatCode>
                <c:ptCount val="11"/>
                <c:pt idx="0">
                  <c:v>702</c:v>
                </c:pt>
                <c:pt idx="1">
                  <c:v>645</c:v>
                </c:pt>
                <c:pt idx="2">
                  <c:v>680</c:v>
                </c:pt>
                <c:pt idx="3">
                  <c:v>624</c:v>
                </c:pt>
                <c:pt idx="4">
                  <c:v>677</c:v>
                </c:pt>
                <c:pt idx="5">
                  <c:v>608</c:v>
                </c:pt>
                <c:pt idx="6">
                  <c:v>624</c:v>
                </c:pt>
                <c:pt idx="7">
                  <c:v>650</c:v>
                </c:pt>
                <c:pt idx="8">
                  <c:v>634</c:v>
                </c:pt>
                <c:pt idx="9">
                  <c:v>463</c:v>
                </c:pt>
                <c:pt idx="10">
                  <c:v>593</c:v>
                </c:pt>
              </c:numCache>
            </c:numRef>
          </c:val>
          <c:smooth val="0"/>
          <c:extLst>
            <c:ext xmlns:c16="http://schemas.microsoft.com/office/drawing/2014/chart" uri="{C3380CC4-5D6E-409C-BE32-E72D297353CC}">
              <c16:uniqueId val="{00000001-0A9B-4F66-B149-1D8B52AE1716}"/>
            </c:ext>
          </c:extLst>
        </c:ser>
        <c:dLbls>
          <c:showLegendKey val="0"/>
          <c:showVal val="0"/>
          <c:showCatName val="0"/>
          <c:showSerName val="0"/>
          <c:showPercent val="0"/>
          <c:showBubbleSize val="0"/>
        </c:dLbls>
        <c:smooth val="0"/>
        <c:axId val="621137552"/>
        <c:axId val="621130104"/>
      </c:lineChart>
      <c:catAx>
        <c:axId val="621137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1130104"/>
        <c:crosses val="autoZero"/>
        <c:auto val="1"/>
        <c:lblAlgn val="ctr"/>
        <c:lblOffset val="100"/>
        <c:noMultiLvlLbl val="0"/>
      </c:catAx>
      <c:valAx>
        <c:axId val="6211301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11375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Louisa Intakes by Gender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'Intakes by Gender'!$A$14</c:f>
              <c:strCache>
                <c:ptCount val="1"/>
                <c:pt idx="0">
                  <c:v>Louisa - Female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'Intakes by Gender'!$B$13:$L$13</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'Intakes by Gender'!$B$14:$L$14</c:f>
              <c:numCache>
                <c:formatCode>General</c:formatCode>
                <c:ptCount val="11"/>
                <c:pt idx="0">
                  <c:v>200</c:v>
                </c:pt>
                <c:pt idx="1">
                  <c:v>193</c:v>
                </c:pt>
                <c:pt idx="2">
                  <c:v>181</c:v>
                </c:pt>
                <c:pt idx="3">
                  <c:v>179</c:v>
                </c:pt>
                <c:pt idx="4">
                  <c:v>219</c:v>
                </c:pt>
                <c:pt idx="5">
                  <c:v>148</c:v>
                </c:pt>
                <c:pt idx="6">
                  <c:v>198</c:v>
                </c:pt>
                <c:pt idx="7">
                  <c:v>215</c:v>
                </c:pt>
                <c:pt idx="8">
                  <c:v>208</c:v>
                </c:pt>
                <c:pt idx="9">
                  <c:v>129</c:v>
                </c:pt>
                <c:pt idx="10">
                  <c:v>164</c:v>
                </c:pt>
              </c:numCache>
            </c:numRef>
          </c:val>
          <c:smooth val="0"/>
          <c:extLst>
            <c:ext xmlns:c16="http://schemas.microsoft.com/office/drawing/2014/chart" uri="{C3380CC4-5D6E-409C-BE32-E72D297353CC}">
              <c16:uniqueId val="{00000000-4B54-4F7D-8FD0-E172F47DFFE2}"/>
            </c:ext>
          </c:extLst>
        </c:ser>
        <c:ser>
          <c:idx val="1"/>
          <c:order val="1"/>
          <c:tx>
            <c:strRef>
              <c:f>'Intakes by Gender'!$A$15</c:f>
              <c:strCache>
                <c:ptCount val="1"/>
                <c:pt idx="0">
                  <c:v>Louisa - Male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'Intakes by Gender'!$B$13:$L$13</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'Intakes by Gender'!$B$15:$L$15</c:f>
              <c:numCache>
                <c:formatCode>General</c:formatCode>
                <c:ptCount val="11"/>
                <c:pt idx="0">
                  <c:v>848</c:v>
                </c:pt>
                <c:pt idx="1">
                  <c:v>750</c:v>
                </c:pt>
                <c:pt idx="2">
                  <c:v>765</c:v>
                </c:pt>
                <c:pt idx="3">
                  <c:v>687</c:v>
                </c:pt>
                <c:pt idx="4">
                  <c:v>728</c:v>
                </c:pt>
                <c:pt idx="5">
                  <c:v>715</c:v>
                </c:pt>
                <c:pt idx="6">
                  <c:v>703</c:v>
                </c:pt>
                <c:pt idx="7">
                  <c:v>692</c:v>
                </c:pt>
                <c:pt idx="8">
                  <c:v>634</c:v>
                </c:pt>
                <c:pt idx="9">
                  <c:v>521</c:v>
                </c:pt>
                <c:pt idx="10">
                  <c:v>619</c:v>
                </c:pt>
              </c:numCache>
            </c:numRef>
          </c:val>
          <c:smooth val="0"/>
          <c:extLst>
            <c:ext xmlns:c16="http://schemas.microsoft.com/office/drawing/2014/chart" uri="{C3380CC4-5D6E-409C-BE32-E72D297353CC}">
              <c16:uniqueId val="{00000001-4B54-4F7D-8FD0-E172F47DFFE2}"/>
            </c:ext>
          </c:extLst>
        </c:ser>
        <c:dLbls>
          <c:showLegendKey val="0"/>
          <c:showVal val="0"/>
          <c:showCatName val="0"/>
          <c:showSerName val="0"/>
          <c:showPercent val="0"/>
          <c:showBubbleSize val="0"/>
        </c:dLbls>
        <c:smooth val="0"/>
        <c:axId val="624548176"/>
        <c:axId val="624545824"/>
      </c:lineChart>
      <c:catAx>
        <c:axId val="624548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4545824"/>
        <c:crosses val="autoZero"/>
        <c:auto val="1"/>
        <c:lblAlgn val="ctr"/>
        <c:lblOffset val="100"/>
        <c:noMultiLvlLbl val="0"/>
      </c:catAx>
      <c:valAx>
        <c:axId val="624545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45481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Louisa Intakes by Age Group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'Intakes by Age'!$B$22</c:f>
              <c:strCache>
                <c:ptCount val="1"/>
                <c:pt idx="0">
                  <c:v>2011</c:v>
                </c:pt>
              </c:strCache>
            </c:strRef>
          </c:tx>
          <c:spPr>
            <a:solidFill>
              <a:schemeClr val="accent1"/>
            </a:solidFill>
            <a:ln>
              <a:noFill/>
            </a:ln>
            <a:effectLst/>
          </c:spPr>
          <c:invertIfNegative val="0"/>
          <c:cat>
            <c:strRef>
              <c:f>'Intakes by Age'!$A$23:$A$27</c:f>
              <c:strCache>
                <c:ptCount val="5"/>
                <c:pt idx="0">
                  <c:v>18-24</c:v>
                </c:pt>
                <c:pt idx="1">
                  <c:v>25-29</c:v>
                </c:pt>
                <c:pt idx="2">
                  <c:v>30-39</c:v>
                </c:pt>
                <c:pt idx="3">
                  <c:v>40-49</c:v>
                </c:pt>
                <c:pt idx="4">
                  <c:v>50+</c:v>
                </c:pt>
              </c:strCache>
            </c:strRef>
          </c:cat>
          <c:val>
            <c:numRef>
              <c:f>'Intakes by Age'!$B$23:$B$27</c:f>
              <c:numCache>
                <c:formatCode>General</c:formatCode>
                <c:ptCount val="5"/>
                <c:pt idx="0">
                  <c:v>254</c:v>
                </c:pt>
                <c:pt idx="1">
                  <c:v>189</c:v>
                </c:pt>
                <c:pt idx="2">
                  <c:v>216</c:v>
                </c:pt>
                <c:pt idx="3">
                  <c:v>248</c:v>
                </c:pt>
                <c:pt idx="4">
                  <c:v>141</c:v>
                </c:pt>
              </c:numCache>
            </c:numRef>
          </c:val>
          <c:extLst>
            <c:ext xmlns:c16="http://schemas.microsoft.com/office/drawing/2014/chart" uri="{C3380CC4-5D6E-409C-BE32-E72D297353CC}">
              <c16:uniqueId val="{00000000-6EBE-4968-A86F-1D14E610F7DF}"/>
            </c:ext>
          </c:extLst>
        </c:ser>
        <c:ser>
          <c:idx val="1"/>
          <c:order val="1"/>
          <c:tx>
            <c:strRef>
              <c:f>'Intakes by Age'!$C$22</c:f>
              <c:strCache>
                <c:ptCount val="1"/>
                <c:pt idx="0">
                  <c:v>2012</c:v>
                </c:pt>
              </c:strCache>
            </c:strRef>
          </c:tx>
          <c:spPr>
            <a:solidFill>
              <a:schemeClr val="accent2"/>
            </a:solidFill>
            <a:ln>
              <a:noFill/>
            </a:ln>
            <a:effectLst/>
          </c:spPr>
          <c:invertIfNegative val="0"/>
          <c:cat>
            <c:strRef>
              <c:f>'Intakes by Age'!$A$23:$A$27</c:f>
              <c:strCache>
                <c:ptCount val="5"/>
                <c:pt idx="0">
                  <c:v>18-24</c:v>
                </c:pt>
                <c:pt idx="1">
                  <c:v>25-29</c:v>
                </c:pt>
                <c:pt idx="2">
                  <c:v>30-39</c:v>
                </c:pt>
                <c:pt idx="3">
                  <c:v>40-49</c:v>
                </c:pt>
                <c:pt idx="4">
                  <c:v>50+</c:v>
                </c:pt>
              </c:strCache>
            </c:strRef>
          </c:cat>
          <c:val>
            <c:numRef>
              <c:f>'Intakes by Age'!$C$23:$C$27</c:f>
              <c:numCache>
                <c:formatCode>General</c:formatCode>
                <c:ptCount val="5"/>
                <c:pt idx="0">
                  <c:v>212</c:v>
                </c:pt>
                <c:pt idx="1">
                  <c:v>143</c:v>
                </c:pt>
                <c:pt idx="2">
                  <c:v>222</c:v>
                </c:pt>
                <c:pt idx="3">
                  <c:v>217</c:v>
                </c:pt>
                <c:pt idx="4">
                  <c:v>149</c:v>
                </c:pt>
              </c:numCache>
            </c:numRef>
          </c:val>
          <c:extLst>
            <c:ext xmlns:c16="http://schemas.microsoft.com/office/drawing/2014/chart" uri="{C3380CC4-5D6E-409C-BE32-E72D297353CC}">
              <c16:uniqueId val="{00000001-6EBE-4968-A86F-1D14E610F7DF}"/>
            </c:ext>
          </c:extLst>
        </c:ser>
        <c:ser>
          <c:idx val="2"/>
          <c:order val="2"/>
          <c:tx>
            <c:strRef>
              <c:f>'Intakes by Age'!$D$22</c:f>
              <c:strCache>
                <c:ptCount val="1"/>
                <c:pt idx="0">
                  <c:v>2013</c:v>
                </c:pt>
              </c:strCache>
            </c:strRef>
          </c:tx>
          <c:spPr>
            <a:solidFill>
              <a:schemeClr val="accent3"/>
            </a:solidFill>
            <a:ln>
              <a:noFill/>
            </a:ln>
            <a:effectLst/>
          </c:spPr>
          <c:invertIfNegative val="0"/>
          <c:cat>
            <c:strRef>
              <c:f>'Intakes by Age'!$A$23:$A$27</c:f>
              <c:strCache>
                <c:ptCount val="5"/>
                <c:pt idx="0">
                  <c:v>18-24</c:v>
                </c:pt>
                <c:pt idx="1">
                  <c:v>25-29</c:v>
                </c:pt>
                <c:pt idx="2">
                  <c:v>30-39</c:v>
                </c:pt>
                <c:pt idx="3">
                  <c:v>40-49</c:v>
                </c:pt>
                <c:pt idx="4">
                  <c:v>50+</c:v>
                </c:pt>
              </c:strCache>
            </c:strRef>
          </c:cat>
          <c:val>
            <c:numRef>
              <c:f>'Intakes by Age'!$D$23:$D$27</c:f>
              <c:numCache>
                <c:formatCode>General</c:formatCode>
                <c:ptCount val="5"/>
                <c:pt idx="0">
                  <c:v>188</c:v>
                </c:pt>
                <c:pt idx="1">
                  <c:v>173</c:v>
                </c:pt>
                <c:pt idx="2">
                  <c:v>230</c:v>
                </c:pt>
                <c:pt idx="3">
                  <c:v>207</c:v>
                </c:pt>
                <c:pt idx="4">
                  <c:v>148</c:v>
                </c:pt>
              </c:numCache>
            </c:numRef>
          </c:val>
          <c:extLst>
            <c:ext xmlns:c16="http://schemas.microsoft.com/office/drawing/2014/chart" uri="{C3380CC4-5D6E-409C-BE32-E72D297353CC}">
              <c16:uniqueId val="{00000002-6EBE-4968-A86F-1D14E610F7DF}"/>
            </c:ext>
          </c:extLst>
        </c:ser>
        <c:ser>
          <c:idx val="3"/>
          <c:order val="3"/>
          <c:tx>
            <c:strRef>
              <c:f>'Intakes by Age'!$E$22</c:f>
              <c:strCache>
                <c:ptCount val="1"/>
                <c:pt idx="0">
                  <c:v>2014</c:v>
                </c:pt>
              </c:strCache>
            </c:strRef>
          </c:tx>
          <c:spPr>
            <a:solidFill>
              <a:schemeClr val="accent4"/>
            </a:solidFill>
            <a:ln>
              <a:noFill/>
            </a:ln>
            <a:effectLst/>
          </c:spPr>
          <c:invertIfNegative val="0"/>
          <c:cat>
            <c:strRef>
              <c:f>'Intakes by Age'!$A$23:$A$27</c:f>
              <c:strCache>
                <c:ptCount val="5"/>
                <c:pt idx="0">
                  <c:v>18-24</c:v>
                </c:pt>
                <c:pt idx="1">
                  <c:v>25-29</c:v>
                </c:pt>
                <c:pt idx="2">
                  <c:v>30-39</c:v>
                </c:pt>
                <c:pt idx="3">
                  <c:v>40-49</c:v>
                </c:pt>
                <c:pt idx="4">
                  <c:v>50+</c:v>
                </c:pt>
              </c:strCache>
            </c:strRef>
          </c:cat>
          <c:val>
            <c:numRef>
              <c:f>'Intakes by Age'!$E$23:$E$27</c:f>
              <c:numCache>
                <c:formatCode>General</c:formatCode>
                <c:ptCount val="5"/>
                <c:pt idx="0">
                  <c:v>195</c:v>
                </c:pt>
                <c:pt idx="1">
                  <c:v>156</c:v>
                </c:pt>
                <c:pt idx="2">
                  <c:v>198</c:v>
                </c:pt>
                <c:pt idx="3">
                  <c:v>171</c:v>
                </c:pt>
                <c:pt idx="4">
                  <c:v>146</c:v>
                </c:pt>
              </c:numCache>
            </c:numRef>
          </c:val>
          <c:extLst>
            <c:ext xmlns:c16="http://schemas.microsoft.com/office/drawing/2014/chart" uri="{C3380CC4-5D6E-409C-BE32-E72D297353CC}">
              <c16:uniqueId val="{00000003-6EBE-4968-A86F-1D14E610F7DF}"/>
            </c:ext>
          </c:extLst>
        </c:ser>
        <c:ser>
          <c:idx val="4"/>
          <c:order val="4"/>
          <c:tx>
            <c:strRef>
              <c:f>'Intakes by Age'!$F$22</c:f>
              <c:strCache>
                <c:ptCount val="1"/>
                <c:pt idx="0">
                  <c:v>2015</c:v>
                </c:pt>
              </c:strCache>
            </c:strRef>
          </c:tx>
          <c:spPr>
            <a:solidFill>
              <a:schemeClr val="accent5"/>
            </a:solidFill>
            <a:ln>
              <a:noFill/>
            </a:ln>
            <a:effectLst/>
          </c:spPr>
          <c:invertIfNegative val="0"/>
          <c:cat>
            <c:strRef>
              <c:f>'Intakes by Age'!$A$23:$A$27</c:f>
              <c:strCache>
                <c:ptCount val="5"/>
                <c:pt idx="0">
                  <c:v>18-24</c:v>
                </c:pt>
                <c:pt idx="1">
                  <c:v>25-29</c:v>
                </c:pt>
                <c:pt idx="2">
                  <c:v>30-39</c:v>
                </c:pt>
                <c:pt idx="3">
                  <c:v>40-49</c:v>
                </c:pt>
                <c:pt idx="4">
                  <c:v>50+</c:v>
                </c:pt>
              </c:strCache>
            </c:strRef>
          </c:cat>
          <c:val>
            <c:numRef>
              <c:f>'Intakes by Age'!$F$23:$F$27</c:f>
              <c:numCache>
                <c:formatCode>General</c:formatCode>
                <c:ptCount val="5"/>
                <c:pt idx="0">
                  <c:v>210</c:v>
                </c:pt>
                <c:pt idx="1">
                  <c:v>145</c:v>
                </c:pt>
                <c:pt idx="2">
                  <c:v>221</c:v>
                </c:pt>
                <c:pt idx="3">
                  <c:v>188</c:v>
                </c:pt>
                <c:pt idx="4">
                  <c:v>183</c:v>
                </c:pt>
              </c:numCache>
            </c:numRef>
          </c:val>
          <c:extLst>
            <c:ext xmlns:c16="http://schemas.microsoft.com/office/drawing/2014/chart" uri="{C3380CC4-5D6E-409C-BE32-E72D297353CC}">
              <c16:uniqueId val="{00000004-6EBE-4968-A86F-1D14E610F7DF}"/>
            </c:ext>
          </c:extLst>
        </c:ser>
        <c:ser>
          <c:idx val="5"/>
          <c:order val="5"/>
          <c:tx>
            <c:strRef>
              <c:f>'Intakes by Age'!$G$22</c:f>
              <c:strCache>
                <c:ptCount val="1"/>
                <c:pt idx="0">
                  <c:v>2016</c:v>
                </c:pt>
              </c:strCache>
            </c:strRef>
          </c:tx>
          <c:spPr>
            <a:solidFill>
              <a:schemeClr val="accent6"/>
            </a:solidFill>
            <a:ln>
              <a:noFill/>
            </a:ln>
            <a:effectLst/>
          </c:spPr>
          <c:invertIfNegative val="0"/>
          <c:cat>
            <c:strRef>
              <c:f>'Intakes by Age'!$A$23:$A$27</c:f>
              <c:strCache>
                <c:ptCount val="5"/>
                <c:pt idx="0">
                  <c:v>18-24</c:v>
                </c:pt>
                <c:pt idx="1">
                  <c:v>25-29</c:v>
                </c:pt>
                <c:pt idx="2">
                  <c:v>30-39</c:v>
                </c:pt>
                <c:pt idx="3">
                  <c:v>40-49</c:v>
                </c:pt>
                <c:pt idx="4">
                  <c:v>50+</c:v>
                </c:pt>
              </c:strCache>
            </c:strRef>
          </c:cat>
          <c:val>
            <c:numRef>
              <c:f>'Intakes by Age'!$G$23:$G$27</c:f>
              <c:numCache>
                <c:formatCode>General</c:formatCode>
                <c:ptCount val="5"/>
                <c:pt idx="0">
                  <c:v>159</c:v>
                </c:pt>
                <c:pt idx="1">
                  <c:v>145</c:v>
                </c:pt>
                <c:pt idx="2">
                  <c:v>251</c:v>
                </c:pt>
                <c:pt idx="3">
                  <c:v>166</c:v>
                </c:pt>
                <c:pt idx="4">
                  <c:v>142</c:v>
                </c:pt>
              </c:numCache>
            </c:numRef>
          </c:val>
          <c:extLst>
            <c:ext xmlns:c16="http://schemas.microsoft.com/office/drawing/2014/chart" uri="{C3380CC4-5D6E-409C-BE32-E72D297353CC}">
              <c16:uniqueId val="{00000005-6EBE-4968-A86F-1D14E610F7DF}"/>
            </c:ext>
          </c:extLst>
        </c:ser>
        <c:ser>
          <c:idx val="6"/>
          <c:order val="6"/>
          <c:tx>
            <c:strRef>
              <c:f>'Intakes by Age'!$H$22</c:f>
              <c:strCache>
                <c:ptCount val="1"/>
                <c:pt idx="0">
                  <c:v>2017</c:v>
                </c:pt>
              </c:strCache>
            </c:strRef>
          </c:tx>
          <c:spPr>
            <a:solidFill>
              <a:schemeClr val="accent1">
                <a:lumMod val="60000"/>
              </a:schemeClr>
            </a:solidFill>
            <a:ln>
              <a:noFill/>
            </a:ln>
            <a:effectLst/>
          </c:spPr>
          <c:invertIfNegative val="0"/>
          <c:cat>
            <c:strRef>
              <c:f>'Intakes by Age'!$A$23:$A$27</c:f>
              <c:strCache>
                <c:ptCount val="5"/>
                <c:pt idx="0">
                  <c:v>18-24</c:v>
                </c:pt>
                <c:pt idx="1">
                  <c:v>25-29</c:v>
                </c:pt>
                <c:pt idx="2">
                  <c:v>30-39</c:v>
                </c:pt>
                <c:pt idx="3">
                  <c:v>40-49</c:v>
                </c:pt>
                <c:pt idx="4">
                  <c:v>50+</c:v>
                </c:pt>
              </c:strCache>
            </c:strRef>
          </c:cat>
          <c:val>
            <c:numRef>
              <c:f>'Intakes by Age'!$H$23:$H$27</c:f>
              <c:numCache>
                <c:formatCode>General</c:formatCode>
                <c:ptCount val="5"/>
                <c:pt idx="0">
                  <c:v>153</c:v>
                </c:pt>
                <c:pt idx="1">
                  <c:v>143</c:v>
                </c:pt>
                <c:pt idx="2">
                  <c:v>281</c:v>
                </c:pt>
                <c:pt idx="3">
                  <c:v>166</c:v>
                </c:pt>
                <c:pt idx="4">
                  <c:v>158</c:v>
                </c:pt>
              </c:numCache>
            </c:numRef>
          </c:val>
          <c:extLst>
            <c:ext xmlns:c16="http://schemas.microsoft.com/office/drawing/2014/chart" uri="{C3380CC4-5D6E-409C-BE32-E72D297353CC}">
              <c16:uniqueId val="{00000006-6EBE-4968-A86F-1D14E610F7DF}"/>
            </c:ext>
          </c:extLst>
        </c:ser>
        <c:ser>
          <c:idx val="7"/>
          <c:order val="7"/>
          <c:tx>
            <c:strRef>
              <c:f>'Intakes by Age'!$I$22</c:f>
              <c:strCache>
                <c:ptCount val="1"/>
                <c:pt idx="0">
                  <c:v>2018</c:v>
                </c:pt>
              </c:strCache>
            </c:strRef>
          </c:tx>
          <c:spPr>
            <a:solidFill>
              <a:schemeClr val="accent2">
                <a:lumMod val="60000"/>
              </a:schemeClr>
            </a:solidFill>
            <a:ln>
              <a:noFill/>
            </a:ln>
            <a:effectLst/>
          </c:spPr>
          <c:invertIfNegative val="0"/>
          <c:cat>
            <c:strRef>
              <c:f>'Intakes by Age'!$A$23:$A$27</c:f>
              <c:strCache>
                <c:ptCount val="5"/>
                <c:pt idx="0">
                  <c:v>18-24</c:v>
                </c:pt>
                <c:pt idx="1">
                  <c:v>25-29</c:v>
                </c:pt>
                <c:pt idx="2">
                  <c:v>30-39</c:v>
                </c:pt>
                <c:pt idx="3">
                  <c:v>40-49</c:v>
                </c:pt>
                <c:pt idx="4">
                  <c:v>50+</c:v>
                </c:pt>
              </c:strCache>
            </c:strRef>
          </c:cat>
          <c:val>
            <c:numRef>
              <c:f>'Intakes by Age'!$I$23:$I$27</c:f>
              <c:numCache>
                <c:formatCode>General</c:formatCode>
                <c:ptCount val="5"/>
                <c:pt idx="0">
                  <c:v>183</c:v>
                </c:pt>
                <c:pt idx="1">
                  <c:v>153</c:v>
                </c:pt>
                <c:pt idx="2">
                  <c:v>261</c:v>
                </c:pt>
                <c:pt idx="3">
                  <c:v>160</c:v>
                </c:pt>
                <c:pt idx="4">
                  <c:v>146</c:v>
                </c:pt>
              </c:numCache>
            </c:numRef>
          </c:val>
          <c:extLst>
            <c:ext xmlns:c16="http://schemas.microsoft.com/office/drawing/2014/chart" uri="{C3380CC4-5D6E-409C-BE32-E72D297353CC}">
              <c16:uniqueId val="{00000007-6EBE-4968-A86F-1D14E610F7DF}"/>
            </c:ext>
          </c:extLst>
        </c:ser>
        <c:ser>
          <c:idx val="8"/>
          <c:order val="8"/>
          <c:tx>
            <c:strRef>
              <c:f>'Intakes by Age'!$J$22</c:f>
              <c:strCache>
                <c:ptCount val="1"/>
                <c:pt idx="0">
                  <c:v>2019</c:v>
                </c:pt>
              </c:strCache>
            </c:strRef>
          </c:tx>
          <c:spPr>
            <a:solidFill>
              <a:schemeClr val="accent3">
                <a:lumMod val="60000"/>
              </a:schemeClr>
            </a:solidFill>
            <a:ln>
              <a:noFill/>
            </a:ln>
            <a:effectLst/>
          </c:spPr>
          <c:invertIfNegative val="0"/>
          <c:cat>
            <c:strRef>
              <c:f>'Intakes by Age'!$A$23:$A$27</c:f>
              <c:strCache>
                <c:ptCount val="5"/>
                <c:pt idx="0">
                  <c:v>18-24</c:v>
                </c:pt>
                <c:pt idx="1">
                  <c:v>25-29</c:v>
                </c:pt>
                <c:pt idx="2">
                  <c:v>30-39</c:v>
                </c:pt>
                <c:pt idx="3">
                  <c:v>40-49</c:v>
                </c:pt>
                <c:pt idx="4">
                  <c:v>50+</c:v>
                </c:pt>
              </c:strCache>
            </c:strRef>
          </c:cat>
          <c:val>
            <c:numRef>
              <c:f>'Intakes by Age'!$J$23:$J$27</c:f>
              <c:numCache>
                <c:formatCode>General</c:formatCode>
                <c:ptCount val="5"/>
                <c:pt idx="0">
                  <c:v>145</c:v>
                </c:pt>
                <c:pt idx="1">
                  <c:v>157</c:v>
                </c:pt>
                <c:pt idx="2">
                  <c:v>275</c:v>
                </c:pt>
                <c:pt idx="3">
                  <c:v>144</c:v>
                </c:pt>
                <c:pt idx="4">
                  <c:v>121</c:v>
                </c:pt>
              </c:numCache>
            </c:numRef>
          </c:val>
          <c:extLst>
            <c:ext xmlns:c16="http://schemas.microsoft.com/office/drawing/2014/chart" uri="{C3380CC4-5D6E-409C-BE32-E72D297353CC}">
              <c16:uniqueId val="{00000008-6EBE-4968-A86F-1D14E610F7DF}"/>
            </c:ext>
          </c:extLst>
        </c:ser>
        <c:ser>
          <c:idx val="9"/>
          <c:order val="9"/>
          <c:tx>
            <c:strRef>
              <c:f>'Intakes by Age'!$K$22</c:f>
              <c:strCache>
                <c:ptCount val="1"/>
                <c:pt idx="0">
                  <c:v>2020</c:v>
                </c:pt>
              </c:strCache>
            </c:strRef>
          </c:tx>
          <c:spPr>
            <a:solidFill>
              <a:schemeClr val="accent4">
                <a:lumMod val="60000"/>
              </a:schemeClr>
            </a:solidFill>
            <a:ln>
              <a:noFill/>
            </a:ln>
            <a:effectLst/>
          </c:spPr>
          <c:invertIfNegative val="0"/>
          <c:cat>
            <c:strRef>
              <c:f>'Intakes by Age'!$A$23:$A$27</c:f>
              <c:strCache>
                <c:ptCount val="5"/>
                <c:pt idx="0">
                  <c:v>18-24</c:v>
                </c:pt>
                <c:pt idx="1">
                  <c:v>25-29</c:v>
                </c:pt>
                <c:pt idx="2">
                  <c:v>30-39</c:v>
                </c:pt>
                <c:pt idx="3">
                  <c:v>40-49</c:v>
                </c:pt>
                <c:pt idx="4">
                  <c:v>50+</c:v>
                </c:pt>
              </c:strCache>
            </c:strRef>
          </c:cat>
          <c:val>
            <c:numRef>
              <c:f>'Intakes by Age'!$K$23:$K$27</c:f>
              <c:numCache>
                <c:formatCode>General</c:formatCode>
                <c:ptCount val="5"/>
                <c:pt idx="0">
                  <c:v>110</c:v>
                </c:pt>
                <c:pt idx="1">
                  <c:v>127</c:v>
                </c:pt>
                <c:pt idx="2">
                  <c:v>192</c:v>
                </c:pt>
                <c:pt idx="3">
                  <c:v>123</c:v>
                </c:pt>
                <c:pt idx="4">
                  <c:v>98</c:v>
                </c:pt>
              </c:numCache>
            </c:numRef>
          </c:val>
          <c:extLst>
            <c:ext xmlns:c16="http://schemas.microsoft.com/office/drawing/2014/chart" uri="{C3380CC4-5D6E-409C-BE32-E72D297353CC}">
              <c16:uniqueId val="{00000009-6EBE-4968-A86F-1D14E610F7DF}"/>
            </c:ext>
          </c:extLst>
        </c:ser>
        <c:ser>
          <c:idx val="10"/>
          <c:order val="10"/>
          <c:tx>
            <c:strRef>
              <c:f>'Intakes by Age'!$L$22</c:f>
              <c:strCache>
                <c:ptCount val="1"/>
                <c:pt idx="0">
                  <c:v>2021</c:v>
                </c:pt>
              </c:strCache>
            </c:strRef>
          </c:tx>
          <c:spPr>
            <a:solidFill>
              <a:schemeClr val="accent5">
                <a:lumMod val="60000"/>
              </a:schemeClr>
            </a:solidFill>
            <a:ln>
              <a:noFill/>
            </a:ln>
            <a:effectLst/>
          </c:spPr>
          <c:invertIfNegative val="0"/>
          <c:cat>
            <c:strRef>
              <c:f>'Intakes by Age'!$A$23:$A$27</c:f>
              <c:strCache>
                <c:ptCount val="5"/>
                <c:pt idx="0">
                  <c:v>18-24</c:v>
                </c:pt>
                <c:pt idx="1">
                  <c:v>25-29</c:v>
                </c:pt>
                <c:pt idx="2">
                  <c:v>30-39</c:v>
                </c:pt>
                <c:pt idx="3">
                  <c:v>40-49</c:v>
                </c:pt>
                <c:pt idx="4">
                  <c:v>50+</c:v>
                </c:pt>
              </c:strCache>
            </c:strRef>
          </c:cat>
          <c:val>
            <c:numRef>
              <c:f>'Intakes by Age'!$L$23:$L$27</c:f>
              <c:numCache>
                <c:formatCode>General</c:formatCode>
                <c:ptCount val="5"/>
                <c:pt idx="0">
                  <c:v>104</c:v>
                </c:pt>
                <c:pt idx="1">
                  <c:v>125</c:v>
                </c:pt>
                <c:pt idx="2">
                  <c:v>281</c:v>
                </c:pt>
                <c:pt idx="3">
                  <c:v>141</c:v>
                </c:pt>
                <c:pt idx="4">
                  <c:v>132</c:v>
                </c:pt>
              </c:numCache>
            </c:numRef>
          </c:val>
          <c:extLst>
            <c:ext xmlns:c16="http://schemas.microsoft.com/office/drawing/2014/chart" uri="{C3380CC4-5D6E-409C-BE32-E72D297353CC}">
              <c16:uniqueId val="{0000000A-6EBE-4968-A86F-1D14E610F7DF}"/>
            </c:ext>
          </c:extLst>
        </c:ser>
        <c:dLbls>
          <c:showLegendKey val="0"/>
          <c:showVal val="0"/>
          <c:showCatName val="0"/>
          <c:showSerName val="0"/>
          <c:showPercent val="0"/>
          <c:showBubbleSize val="0"/>
        </c:dLbls>
        <c:gapWidth val="219"/>
        <c:overlap val="-27"/>
        <c:axId val="624518776"/>
        <c:axId val="624526224"/>
      </c:barChart>
      <c:catAx>
        <c:axId val="624518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4526224"/>
        <c:crosses val="autoZero"/>
        <c:auto val="1"/>
        <c:lblAlgn val="ctr"/>
        <c:lblOffset val="100"/>
        <c:noMultiLvlLbl val="0"/>
      </c:catAx>
      <c:valAx>
        <c:axId val="6245262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45187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 Change in Louisa Intakes by Age Group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'Intakes by Age'!$A$66</c:f>
              <c:strCache>
                <c:ptCount val="1"/>
                <c:pt idx="0">
                  <c:v>18-24</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'Intakes by Age'!$B$65</c:f>
              <c:strCache>
                <c:ptCount val="1"/>
                <c:pt idx="0">
                  <c:v>% Change 2011-2021</c:v>
                </c:pt>
              </c:strCache>
            </c:strRef>
          </c:cat>
          <c:val>
            <c:numRef>
              <c:f>'Intakes by Age'!$B$66</c:f>
              <c:numCache>
                <c:formatCode>0%</c:formatCode>
                <c:ptCount val="1"/>
                <c:pt idx="0">
                  <c:v>-0.53</c:v>
                </c:pt>
              </c:numCache>
            </c:numRef>
          </c:val>
          <c:extLst>
            <c:ext xmlns:c16="http://schemas.microsoft.com/office/drawing/2014/chart" uri="{C3380CC4-5D6E-409C-BE32-E72D297353CC}">
              <c16:uniqueId val="{00000000-69F1-4684-B430-10145EF035C0}"/>
            </c:ext>
          </c:extLst>
        </c:ser>
        <c:ser>
          <c:idx val="1"/>
          <c:order val="1"/>
          <c:tx>
            <c:strRef>
              <c:f>'Intakes by Age'!$A$67</c:f>
              <c:strCache>
                <c:ptCount val="1"/>
                <c:pt idx="0">
                  <c:v>25-29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'Intakes by Age'!$B$65</c:f>
              <c:strCache>
                <c:ptCount val="1"/>
                <c:pt idx="0">
                  <c:v>% Change 2011-2021</c:v>
                </c:pt>
              </c:strCache>
            </c:strRef>
          </c:cat>
          <c:val>
            <c:numRef>
              <c:f>'Intakes by Age'!$B$67</c:f>
              <c:numCache>
                <c:formatCode>0%</c:formatCode>
                <c:ptCount val="1"/>
                <c:pt idx="0">
                  <c:v>-0.23</c:v>
                </c:pt>
              </c:numCache>
            </c:numRef>
          </c:val>
          <c:extLst>
            <c:ext xmlns:c16="http://schemas.microsoft.com/office/drawing/2014/chart" uri="{C3380CC4-5D6E-409C-BE32-E72D297353CC}">
              <c16:uniqueId val="{00000001-69F1-4684-B430-10145EF035C0}"/>
            </c:ext>
          </c:extLst>
        </c:ser>
        <c:ser>
          <c:idx val="2"/>
          <c:order val="2"/>
          <c:tx>
            <c:strRef>
              <c:f>'Intakes by Age'!$A$68</c:f>
              <c:strCache>
                <c:ptCount val="1"/>
                <c:pt idx="0">
                  <c:v>30-39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'Intakes by Age'!$B$65</c:f>
              <c:strCache>
                <c:ptCount val="1"/>
                <c:pt idx="0">
                  <c:v>% Change 2011-2021</c:v>
                </c:pt>
              </c:strCache>
            </c:strRef>
          </c:cat>
          <c:val>
            <c:numRef>
              <c:f>'Intakes by Age'!$B$68</c:f>
              <c:numCache>
                <c:formatCode>0%</c:formatCode>
                <c:ptCount val="1"/>
                <c:pt idx="0">
                  <c:v>0.22</c:v>
                </c:pt>
              </c:numCache>
            </c:numRef>
          </c:val>
          <c:extLst>
            <c:ext xmlns:c16="http://schemas.microsoft.com/office/drawing/2014/chart" uri="{C3380CC4-5D6E-409C-BE32-E72D297353CC}">
              <c16:uniqueId val="{00000002-69F1-4684-B430-10145EF035C0}"/>
            </c:ext>
          </c:extLst>
        </c:ser>
        <c:ser>
          <c:idx val="3"/>
          <c:order val="3"/>
          <c:tx>
            <c:strRef>
              <c:f>'Intakes by Age'!$A$69</c:f>
              <c:strCache>
                <c:ptCount val="1"/>
                <c:pt idx="0">
                  <c:v>40-49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'Intakes by Age'!$B$65</c:f>
              <c:strCache>
                <c:ptCount val="1"/>
                <c:pt idx="0">
                  <c:v>% Change 2011-2021</c:v>
                </c:pt>
              </c:strCache>
            </c:strRef>
          </c:cat>
          <c:val>
            <c:numRef>
              <c:f>'Intakes by Age'!$B$69</c:f>
              <c:numCache>
                <c:formatCode>0%</c:formatCode>
                <c:ptCount val="1"/>
                <c:pt idx="0">
                  <c:v>-0.46</c:v>
                </c:pt>
              </c:numCache>
            </c:numRef>
          </c:val>
          <c:extLst>
            <c:ext xmlns:c16="http://schemas.microsoft.com/office/drawing/2014/chart" uri="{C3380CC4-5D6E-409C-BE32-E72D297353CC}">
              <c16:uniqueId val="{00000003-69F1-4684-B430-10145EF035C0}"/>
            </c:ext>
          </c:extLst>
        </c:ser>
        <c:ser>
          <c:idx val="4"/>
          <c:order val="4"/>
          <c:tx>
            <c:strRef>
              <c:f>'Intakes by Age'!$A$70</c:f>
              <c:strCache>
                <c:ptCount val="1"/>
                <c:pt idx="0">
                  <c:v>50+</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'Intakes by Age'!$B$65</c:f>
              <c:strCache>
                <c:ptCount val="1"/>
                <c:pt idx="0">
                  <c:v>% Change 2011-2021</c:v>
                </c:pt>
              </c:strCache>
            </c:strRef>
          </c:cat>
          <c:val>
            <c:numRef>
              <c:f>'Intakes by Age'!$B$70</c:f>
              <c:numCache>
                <c:formatCode>0%</c:formatCode>
                <c:ptCount val="1"/>
                <c:pt idx="0">
                  <c:v>-0.2</c:v>
                </c:pt>
              </c:numCache>
            </c:numRef>
          </c:val>
          <c:extLst>
            <c:ext xmlns:c16="http://schemas.microsoft.com/office/drawing/2014/chart" uri="{C3380CC4-5D6E-409C-BE32-E72D297353CC}">
              <c16:uniqueId val="{00000004-69F1-4684-B430-10145EF035C0}"/>
            </c:ext>
          </c:extLst>
        </c:ser>
        <c:dLbls>
          <c:showLegendKey val="0"/>
          <c:showVal val="0"/>
          <c:showCatName val="0"/>
          <c:showSerName val="0"/>
          <c:showPercent val="0"/>
          <c:showBubbleSize val="0"/>
        </c:dLbls>
        <c:gapWidth val="219"/>
        <c:overlap val="-27"/>
        <c:axId val="624517600"/>
        <c:axId val="624523088"/>
      </c:barChart>
      <c:catAx>
        <c:axId val="624517600"/>
        <c:scaling>
          <c:orientation val="minMax"/>
        </c:scaling>
        <c:delete val="1"/>
        <c:axPos val="b"/>
        <c:numFmt formatCode="General" sourceLinked="1"/>
        <c:majorTickMark val="none"/>
        <c:minorTickMark val="none"/>
        <c:tickLblPos val="nextTo"/>
        <c:crossAx val="624523088"/>
        <c:crosses val="autoZero"/>
        <c:auto val="1"/>
        <c:lblAlgn val="ctr"/>
        <c:lblOffset val="100"/>
        <c:noMultiLvlLbl val="0"/>
      </c:catAx>
      <c:valAx>
        <c:axId val="624523088"/>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6245176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'Intakes by Age'!$A$102</c:f>
              <c:strCache>
                <c:ptCount val="1"/>
                <c:pt idx="0">
                  <c:v>Louisa Average Age at Intake</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'Intakes by Age'!$B$101:$L$101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'Intakes by Age'!$B$102:$L$102</c:f>
              <c:numCache>
                <c:formatCode>General</c:formatCode>
                <c:ptCount val="11"/>
                <c:pt idx="0">
                  <c:v>35.29</c:v>
                </c:pt>
                <c:pt idx="1">
                  <c:v>36.229999999999997</c:v>
                </c:pt>
                <c:pt idx="2">
                  <c:v>36.18</c:v>
                </c:pt>
                <c:pt idx="3">
                  <c:v>35.86</c:v>
                </c:pt>
                <c:pt idx="4">
                  <c:v>36.380000000000003</c:v>
                </c:pt>
                <c:pt idx="5">
                  <c:v>36.17</c:v>
                </c:pt>
                <c:pt idx="6">
                  <c:v>36.82</c:v>
                </c:pt>
                <c:pt idx="7">
                  <c:v>35.69</c:v>
                </c:pt>
                <c:pt idx="8">
                  <c:v>35.47</c:v>
                </c:pt>
                <c:pt idx="9">
                  <c:v>36.270000000000003</c:v>
                </c:pt>
                <c:pt idx="10">
                  <c:v>37.19</c:v>
                </c:pt>
              </c:numCache>
            </c:numRef>
          </c:val>
          <c:extLst>
            <c:ext xmlns:c16="http://schemas.microsoft.com/office/drawing/2014/chart" uri="{C3380CC4-5D6E-409C-BE32-E72D297353CC}">
              <c16:uniqueId val="{00000000-E785-43A7-AC5F-C4F2AA420CEB}"/>
            </c:ext>
          </c:extLst>
        </c:ser>
        <c:dLbls>
          <c:showLegendKey val="0"/>
          <c:showVal val="0"/>
          <c:showCatName val="0"/>
          <c:showSerName val="0"/>
          <c:showPercent val="0"/>
          <c:showBubbleSize val="0"/>
        </c:dLbls>
        <c:gapWidth val="219"/>
        <c:overlap val="-27"/>
        <c:axId val="234416672"/>
        <c:axId val="234424992"/>
      </c:barChart>
      <c:catAx>
        <c:axId val="234416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34424992"/>
        <c:crosses val="autoZero"/>
        <c:auto val="1"/>
        <c:lblAlgn val="ctr"/>
        <c:lblOffset val="100"/>
        <c:noMultiLvlLbl val="0"/>
      </c:catAx>
      <c:valAx>
        <c:axId val="234424992"/>
        <c:scaling>
          <c:orientation val="minMax"/>
          <c:max val="5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34416672"/>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0.69857</cdr:x>
      <cdr:y>0.14222</cdr:y>
    </cdr:from>
    <cdr:to>
      <cdr:x>0.77357</cdr:x>
      <cdr:y>0.27556</cdr:y>
    </cdr:to>
    <cdr:sp macro="" textlink="">
      <cdr:nvSpPr>
        <cdr:cNvPr id="2" name="TextBox 1"/>
        <cdr:cNvSpPr txBox="1"/>
      </cdr:nvSpPr>
      <cdr:spPr>
        <a:xfrm xmlns:a="http://schemas.openxmlformats.org/drawingml/2006/main">
          <a:off x="8516982" y="97535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Inmate intakes down 25%</a:t>
          </a:r>
          <a:endParaRPr lang="en-US" sz="1800" dirty="0"/>
        </a:p>
      </cdr:txBody>
    </cdr:sp>
  </cdr:relSizeAnchor>
  <cdr:relSizeAnchor xmlns:cdr="http://schemas.openxmlformats.org/drawingml/2006/chartDrawing">
    <cdr:from>
      <cdr:x>0.88929</cdr:x>
      <cdr:y>0.18413</cdr:y>
    </cdr:from>
    <cdr:to>
      <cdr:x>0.93286</cdr:x>
      <cdr:y>0.38349</cdr:y>
    </cdr:to>
    <cdr:cxnSp macro="">
      <cdr:nvCxnSpPr>
        <cdr:cNvPr id="4" name="Straight Arrow Connector 3"/>
        <cdr:cNvCxnSpPr/>
      </cdr:nvCxnSpPr>
      <cdr:spPr>
        <a:xfrm xmlns:a="http://schemas.openxmlformats.org/drawingml/2006/main">
          <a:off x="10842171" y="1262743"/>
          <a:ext cx="531223" cy="136724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0.xml><?xml version="1.0" encoding="utf-8"?>
<c:userShapes xmlns:c="http://schemas.openxmlformats.org/drawingml/2006/chart">
  <cdr:relSizeAnchor xmlns:cdr="http://schemas.openxmlformats.org/drawingml/2006/chartDrawing">
    <cdr:from>
      <cdr:x>0.79388</cdr:x>
      <cdr:y>0.1234</cdr:y>
    </cdr:from>
    <cdr:to>
      <cdr:x>0.86888</cdr:x>
      <cdr:y>0.25674</cdr:y>
    </cdr:to>
    <cdr:sp macro="" textlink="">
      <cdr:nvSpPr>
        <cdr:cNvPr id="2" name="TextBox 1"/>
        <cdr:cNvSpPr txBox="1"/>
      </cdr:nvSpPr>
      <cdr:spPr>
        <a:xfrm xmlns:a="http://schemas.openxmlformats.org/drawingml/2006/main">
          <a:off x="9679021" y="84630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ALOS up 14%</a:t>
          </a:r>
          <a:endParaRPr lang="en-US" sz="1800" dirty="0"/>
        </a:p>
      </cdr:txBody>
    </cdr:sp>
  </cdr:relSizeAnchor>
  <cdr:relSizeAnchor xmlns:cdr="http://schemas.openxmlformats.org/drawingml/2006/chartDrawing">
    <cdr:from>
      <cdr:x>0.88963</cdr:x>
      <cdr:y>0.17163</cdr:y>
    </cdr:from>
    <cdr:to>
      <cdr:x>0.9359</cdr:x>
      <cdr:y>0.31489</cdr:y>
    </cdr:to>
    <cdr:cxnSp macro="">
      <cdr:nvCxnSpPr>
        <cdr:cNvPr id="4" name="Straight Arrow Connector 3"/>
        <cdr:cNvCxnSpPr/>
      </cdr:nvCxnSpPr>
      <cdr:spPr>
        <a:xfrm xmlns:a="http://schemas.openxmlformats.org/drawingml/2006/main">
          <a:off x="10846340" y="1177047"/>
          <a:ext cx="564205" cy="982493"/>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1.xml><?xml version="1.0" encoding="utf-8"?>
<c:userShapes xmlns:c="http://schemas.openxmlformats.org/drawingml/2006/chart">
  <cdr:relSizeAnchor xmlns:cdr="http://schemas.openxmlformats.org/drawingml/2006/chartDrawing">
    <cdr:from>
      <cdr:x>0.69194</cdr:x>
      <cdr:y>0.10896</cdr:y>
    </cdr:from>
    <cdr:to>
      <cdr:x>0.76694</cdr:x>
      <cdr:y>0.24229</cdr:y>
    </cdr:to>
    <cdr:sp macro="" textlink="">
      <cdr:nvSpPr>
        <cdr:cNvPr id="2" name="TextBox 1"/>
        <cdr:cNvSpPr txBox="1"/>
      </cdr:nvSpPr>
      <cdr:spPr>
        <a:xfrm xmlns:a="http://schemas.openxmlformats.org/drawingml/2006/main">
          <a:off x="8436077" y="74725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Black inmate ALOS up 13%</a:t>
          </a:r>
          <a:endParaRPr lang="en-US" sz="1800" dirty="0"/>
        </a:p>
      </cdr:txBody>
    </cdr:sp>
  </cdr:relSizeAnchor>
  <cdr:relSizeAnchor xmlns:cdr="http://schemas.openxmlformats.org/drawingml/2006/chartDrawing">
    <cdr:from>
      <cdr:x>0.88871</cdr:x>
      <cdr:y>0.15484</cdr:y>
    </cdr:from>
    <cdr:to>
      <cdr:x>0.9371</cdr:x>
      <cdr:y>0.33118</cdr:y>
    </cdr:to>
    <cdr:cxnSp macro="">
      <cdr:nvCxnSpPr>
        <cdr:cNvPr id="4" name="Straight Arrow Connector 3"/>
        <cdr:cNvCxnSpPr/>
      </cdr:nvCxnSpPr>
      <cdr:spPr>
        <a:xfrm xmlns:a="http://schemas.openxmlformats.org/drawingml/2006/main">
          <a:off x="10835148" y="1061884"/>
          <a:ext cx="589936" cy="1209368"/>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0.69839</cdr:x>
      <cdr:y>0.64803</cdr:y>
    </cdr:from>
    <cdr:to>
      <cdr:x>0.77339</cdr:x>
      <cdr:y>0.78136</cdr:y>
    </cdr:to>
    <cdr:sp macro="" textlink="">
      <cdr:nvSpPr>
        <cdr:cNvPr id="6" name="TextBox 5"/>
        <cdr:cNvSpPr txBox="1"/>
      </cdr:nvSpPr>
      <cdr:spPr>
        <a:xfrm xmlns:a="http://schemas.openxmlformats.org/drawingml/2006/main">
          <a:off x="8514735" y="444418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White inmate ALOS up 17%</a:t>
          </a:r>
          <a:endParaRPr lang="en-US" sz="1800" dirty="0"/>
        </a:p>
      </cdr:txBody>
    </cdr:sp>
  </cdr:relSizeAnchor>
  <cdr:relSizeAnchor xmlns:cdr="http://schemas.openxmlformats.org/drawingml/2006/chartDrawing">
    <cdr:from>
      <cdr:x>0.89714</cdr:x>
      <cdr:y>0.44571</cdr:y>
    </cdr:from>
    <cdr:to>
      <cdr:x>0.93929</cdr:x>
      <cdr:y>0.65143</cdr:y>
    </cdr:to>
    <cdr:cxnSp macro="">
      <cdr:nvCxnSpPr>
        <cdr:cNvPr id="8" name="Straight Arrow Connector 7"/>
        <cdr:cNvCxnSpPr/>
      </cdr:nvCxnSpPr>
      <cdr:spPr>
        <a:xfrm xmlns:a="http://schemas.openxmlformats.org/drawingml/2006/main" flipV="1">
          <a:off x="10937966" y="3056709"/>
          <a:ext cx="513805" cy="1410788"/>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2.xml><?xml version="1.0" encoding="utf-8"?>
<c:userShapes xmlns:c="http://schemas.openxmlformats.org/drawingml/2006/chart">
  <cdr:relSizeAnchor xmlns:cdr="http://schemas.openxmlformats.org/drawingml/2006/chartDrawing">
    <cdr:from>
      <cdr:x>0.70403</cdr:x>
      <cdr:y>0.11183</cdr:y>
    </cdr:from>
    <cdr:to>
      <cdr:x>0.77903</cdr:x>
      <cdr:y>0.24516</cdr:y>
    </cdr:to>
    <cdr:sp macro="" textlink="">
      <cdr:nvSpPr>
        <cdr:cNvPr id="2" name="TextBox 1"/>
        <cdr:cNvSpPr txBox="1"/>
      </cdr:nvSpPr>
      <cdr:spPr>
        <a:xfrm xmlns:a="http://schemas.openxmlformats.org/drawingml/2006/main">
          <a:off x="8583561" y="76691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Male inmate ALOS up 13%</a:t>
          </a:r>
          <a:endParaRPr lang="en-US" sz="1800" dirty="0"/>
        </a:p>
      </cdr:txBody>
    </cdr:sp>
  </cdr:relSizeAnchor>
  <cdr:relSizeAnchor xmlns:cdr="http://schemas.openxmlformats.org/drawingml/2006/chartDrawing">
    <cdr:from>
      <cdr:x>0.9</cdr:x>
      <cdr:y>0.16201</cdr:y>
    </cdr:from>
    <cdr:to>
      <cdr:x>0.94113</cdr:x>
      <cdr:y>0.25806</cdr:y>
    </cdr:to>
    <cdr:cxnSp macro="">
      <cdr:nvCxnSpPr>
        <cdr:cNvPr id="4" name="Straight Arrow Connector 3"/>
        <cdr:cNvCxnSpPr/>
      </cdr:nvCxnSpPr>
      <cdr:spPr>
        <a:xfrm xmlns:a="http://schemas.openxmlformats.org/drawingml/2006/main">
          <a:off x="10972800" y="1111045"/>
          <a:ext cx="501445" cy="658761"/>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0.6871</cdr:x>
      <cdr:y>0.68817</cdr:y>
    </cdr:from>
    <cdr:to>
      <cdr:x>0.7621</cdr:x>
      <cdr:y>0.82151</cdr:y>
    </cdr:to>
    <cdr:sp macro="" textlink="">
      <cdr:nvSpPr>
        <cdr:cNvPr id="7" name="TextBox 6"/>
        <cdr:cNvSpPr txBox="1"/>
      </cdr:nvSpPr>
      <cdr:spPr>
        <a:xfrm xmlns:a="http://schemas.openxmlformats.org/drawingml/2006/main">
          <a:off x="8377084" y="471948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Female inmate ALOS up 27%</a:t>
          </a:r>
          <a:endParaRPr lang="en-US" sz="1800" dirty="0"/>
        </a:p>
      </cdr:txBody>
    </cdr:sp>
  </cdr:relSizeAnchor>
  <cdr:relSizeAnchor xmlns:cdr="http://schemas.openxmlformats.org/drawingml/2006/chartDrawing">
    <cdr:from>
      <cdr:x>0.89677</cdr:x>
      <cdr:y>0.44588</cdr:y>
    </cdr:from>
    <cdr:to>
      <cdr:x>0.93871</cdr:x>
      <cdr:y>0.6853</cdr:y>
    </cdr:to>
    <cdr:cxnSp macro="">
      <cdr:nvCxnSpPr>
        <cdr:cNvPr id="9" name="Straight Arrow Connector 8"/>
        <cdr:cNvCxnSpPr/>
      </cdr:nvCxnSpPr>
      <cdr:spPr>
        <a:xfrm xmlns:a="http://schemas.openxmlformats.org/drawingml/2006/main" flipV="1">
          <a:off x="10933471" y="3057832"/>
          <a:ext cx="511277" cy="164198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3.xml><?xml version="1.0" encoding="utf-8"?>
<c:userShapes xmlns:c="http://schemas.openxmlformats.org/drawingml/2006/chart">
  <cdr:relSizeAnchor xmlns:cdr="http://schemas.openxmlformats.org/drawingml/2006/chartDrawing">
    <cdr:from>
      <cdr:x>0.80081</cdr:x>
      <cdr:y>0.12043</cdr:y>
    </cdr:from>
    <cdr:to>
      <cdr:x>0.87581</cdr:x>
      <cdr:y>0.25376</cdr:y>
    </cdr:to>
    <cdr:sp macro="" textlink="">
      <cdr:nvSpPr>
        <cdr:cNvPr id="2" name="TextBox 1"/>
        <cdr:cNvSpPr txBox="1"/>
      </cdr:nvSpPr>
      <cdr:spPr>
        <a:xfrm xmlns:a="http://schemas.openxmlformats.org/drawingml/2006/main">
          <a:off x="9763432" y="82591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BDE down 12%</a:t>
          </a:r>
          <a:endParaRPr lang="en-US" sz="1800" dirty="0"/>
        </a:p>
      </cdr:txBody>
    </cdr:sp>
  </cdr:relSizeAnchor>
  <cdr:relSizeAnchor xmlns:cdr="http://schemas.openxmlformats.org/drawingml/2006/chartDrawing">
    <cdr:from>
      <cdr:x>0.90403</cdr:x>
      <cdr:y>0.16774</cdr:y>
    </cdr:from>
    <cdr:to>
      <cdr:x>0.94274</cdr:x>
      <cdr:y>0.30824</cdr:y>
    </cdr:to>
    <cdr:cxnSp macro="">
      <cdr:nvCxnSpPr>
        <cdr:cNvPr id="4" name="Straight Arrow Connector 3"/>
        <cdr:cNvCxnSpPr/>
      </cdr:nvCxnSpPr>
      <cdr:spPr>
        <a:xfrm xmlns:a="http://schemas.openxmlformats.org/drawingml/2006/main">
          <a:off x="11021961" y="1150374"/>
          <a:ext cx="471949" cy="963561"/>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4.xml><?xml version="1.0" encoding="utf-8"?>
<c:userShapes xmlns:c="http://schemas.openxmlformats.org/drawingml/2006/chart">
  <cdr:relSizeAnchor xmlns:cdr="http://schemas.openxmlformats.org/drawingml/2006/chartDrawing">
    <cdr:from>
      <cdr:x>0.07016</cdr:x>
      <cdr:y>0.14194</cdr:y>
    </cdr:from>
    <cdr:to>
      <cdr:x>0.14516</cdr:x>
      <cdr:y>0.27527</cdr:y>
    </cdr:to>
    <cdr:sp macro="" textlink="">
      <cdr:nvSpPr>
        <cdr:cNvPr id="2" name="TextBox 1"/>
        <cdr:cNvSpPr txBox="1"/>
      </cdr:nvSpPr>
      <cdr:spPr>
        <a:xfrm xmlns:a="http://schemas.openxmlformats.org/drawingml/2006/main">
          <a:off x="855406" y="97339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0.04516</cdr:x>
      <cdr:y>0.119</cdr:y>
    </cdr:from>
    <cdr:to>
      <cdr:x>0.12016</cdr:x>
      <cdr:y>0.25233</cdr:y>
    </cdr:to>
    <cdr:sp macro="" textlink="">
      <cdr:nvSpPr>
        <cdr:cNvPr id="3" name="TextBox 2"/>
        <cdr:cNvSpPr txBox="1"/>
      </cdr:nvSpPr>
      <cdr:spPr>
        <a:xfrm xmlns:a="http://schemas.openxmlformats.org/drawingml/2006/main">
          <a:off x="550608" y="81607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dr:relSizeAnchor xmlns:cdr="http://schemas.openxmlformats.org/drawingml/2006/chartDrawing">
    <cdr:from>
      <cdr:x>0.20161</cdr:x>
      <cdr:y>0.119</cdr:y>
    </cdr:from>
    <cdr:to>
      <cdr:x>0.27661</cdr:x>
      <cdr:y>0.25233</cdr:y>
    </cdr:to>
    <cdr:sp macro="" textlink="">
      <cdr:nvSpPr>
        <cdr:cNvPr id="4" name="TextBox 3"/>
        <cdr:cNvSpPr txBox="1"/>
      </cdr:nvSpPr>
      <cdr:spPr>
        <a:xfrm xmlns:a="http://schemas.openxmlformats.org/drawingml/2006/main">
          <a:off x="2458066" y="81607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dr:relSizeAnchor xmlns:cdr="http://schemas.openxmlformats.org/drawingml/2006/chartDrawing">
    <cdr:from>
      <cdr:x>0.33548</cdr:x>
      <cdr:y>0.119</cdr:y>
    </cdr:from>
    <cdr:to>
      <cdr:x>0.41048</cdr:x>
      <cdr:y>0.25233</cdr:y>
    </cdr:to>
    <cdr:sp macro="" textlink="">
      <cdr:nvSpPr>
        <cdr:cNvPr id="5" name="TextBox 4"/>
        <cdr:cNvSpPr txBox="1"/>
      </cdr:nvSpPr>
      <cdr:spPr>
        <a:xfrm xmlns:a="http://schemas.openxmlformats.org/drawingml/2006/main">
          <a:off x="4090221" y="81607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dr:relSizeAnchor xmlns:cdr="http://schemas.openxmlformats.org/drawingml/2006/chartDrawing">
    <cdr:from>
      <cdr:x>0.44641</cdr:x>
      <cdr:y>0.11916</cdr:y>
    </cdr:from>
    <cdr:to>
      <cdr:x>0.52141</cdr:x>
      <cdr:y>0.25249</cdr:y>
    </cdr:to>
    <cdr:sp macro="" textlink="">
      <cdr:nvSpPr>
        <cdr:cNvPr id="6" name="TextBox 5"/>
        <cdr:cNvSpPr txBox="1"/>
      </cdr:nvSpPr>
      <cdr:spPr>
        <a:xfrm xmlns:a="http://schemas.openxmlformats.org/drawingml/2006/main">
          <a:off x="5442575" y="81720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dr:relSizeAnchor xmlns:cdr="http://schemas.openxmlformats.org/drawingml/2006/chartDrawing">
    <cdr:from>
      <cdr:x>0.6</cdr:x>
      <cdr:y>0.11756</cdr:y>
    </cdr:from>
    <cdr:to>
      <cdr:x>0.675</cdr:x>
      <cdr:y>0.2509</cdr:y>
    </cdr:to>
    <cdr:sp macro="" textlink="">
      <cdr:nvSpPr>
        <cdr:cNvPr id="7" name="TextBox 6"/>
        <cdr:cNvSpPr txBox="1"/>
      </cdr:nvSpPr>
      <cdr:spPr>
        <a:xfrm xmlns:a="http://schemas.openxmlformats.org/drawingml/2006/main">
          <a:off x="7315200" y="80624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dr:relSizeAnchor xmlns:cdr="http://schemas.openxmlformats.org/drawingml/2006/chartDrawing">
    <cdr:from>
      <cdr:x>0.72419</cdr:x>
      <cdr:y>0.11756</cdr:y>
    </cdr:from>
    <cdr:to>
      <cdr:x>0.79919</cdr:x>
      <cdr:y>0.2509</cdr:y>
    </cdr:to>
    <cdr:sp macro="" textlink="">
      <cdr:nvSpPr>
        <cdr:cNvPr id="8" name="TextBox 7"/>
        <cdr:cNvSpPr txBox="1"/>
      </cdr:nvSpPr>
      <cdr:spPr>
        <a:xfrm xmlns:a="http://schemas.openxmlformats.org/drawingml/2006/main">
          <a:off x="8829368" y="80624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dr:relSizeAnchor xmlns:cdr="http://schemas.openxmlformats.org/drawingml/2006/chartDrawing">
    <cdr:from>
      <cdr:x>0.86694</cdr:x>
      <cdr:y>0.11613</cdr:y>
    </cdr:from>
    <cdr:to>
      <cdr:x>0.94194</cdr:x>
      <cdr:y>0.24946</cdr:y>
    </cdr:to>
    <cdr:sp macro="" textlink="">
      <cdr:nvSpPr>
        <cdr:cNvPr id="9" name="TextBox 8"/>
        <cdr:cNvSpPr txBox="1"/>
      </cdr:nvSpPr>
      <cdr:spPr>
        <a:xfrm xmlns:a="http://schemas.openxmlformats.org/drawingml/2006/main">
          <a:off x="10569677" y="79641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userShapes>
</file>

<file path=ppt/drawings/drawing15.xml><?xml version="1.0" encoding="utf-8"?>
<c:userShapes xmlns:c="http://schemas.openxmlformats.org/drawingml/2006/chart">
  <cdr:relSizeAnchor xmlns:cdr="http://schemas.openxmlformats.org/drawingml/2006/chartDrawing">
    <cdr:from>
      <cdr:x>0.6871</cdr:x>
      <cdr:y>0.11039</cdr:y>
    </cdr:from>
    <cdr:to>
      <cdr:x>0.7621</cdr:x>
      <cdr:y>0.24373</cdr:y>
    </cdr:to>
    <cdr:sp macro="" textlink="">
      <cdr:nvSpPr>
        <cdr:cNvPr id="2" name="TextBox 1"/>
        <cdr:cNvSpPr txBox="1"/>
      </cdr:nvSpPr>
      <cdr:spPr>
        <a:xfrm xmlns:a="http://schemas.openxmlformats.org/drawingml/2006/main">
          <a:off x="8377083" y="75708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White inmate BDE down 6%</a:t>
          </a:r>
          <a:endParaRPr lang="en-US" sz="1800" dirty="0"/>
        </a:p>
      </cdr:txBody>
    </cdr:sp>
  </cdr:relSizeAnchor>
  <cdr:relSizeAnchor xmlns:cdr="http://schemas.openxmlformats.org/drawingml/2006/chartDrawing">
    <cdr:from>
      <cdr:x>0.90081</cdr:x>
      <cdr:y>0.15054</cdr:y>
    </cdr:from>
    <cdr:to>
      <cdr:x>0.94355</cdr:x>
      <cdr:y>0.30824</cdr:y>
    </cdr:to>
    <cdr:cxnSp macro="">
      <cdr:nvCxnSpPr>
        <cdr:cNvPr id="4" name="Straight Arrow Connector 3"/>
        <cdr:cNvCxnSpPr/>
      </cdr:nvCxnSpPr>
      <cdr:spPr>
        <a:xfrm xmlns:a="http://schemas.openxmlformats.org/drawingml/2006/main">
          <a:off x="10982632" y="1032387"/>
          <a:ext cx="521110" cy="1081548"/>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cdr:x>
      <cdr:y>0.74265</cdr:y>
    </cdr:from>
    <cdr:to>
      <cdr:x>0.775</cdr:x>
      <cdr:y>0.87599</cdr:y>
    </cdr:to>
    <cdr:sp macro="" textlink="">
      <cdr:nvSpPr>
        <cdr:cNvPr id="6" name="TextBox 5"/>
        <cdr:cNvSpPr txBox="1"/>
      </cdr:nvSpPr>
      <cdr:spPr>
        <a:xfrm xmlns:a="http://schemas.openxmlformats.org/drawingml/2006/main">
          <a:off x="8534400" y="509311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Black inmate BDE down 21%</a:t>
          </a:r>
          <a:endParaRPr lang="en-US" sz="1800" dirty="0"/>
        </a:p>
      </cdr:txBody>
    </cdr:sp>
  </cdr:relSizeAnchor>
  <cdr:relSizeAnchor xmlns:cdr="http://schemas.openxmlformats.org/drawingml/2006/chartDrawing">
    <cdr:from>
      <cdr:x>0.91048</cdr:x>
      <cdr:y>0.62509</cdr:y>
    </cdr:from>
    <cdr:to>
      <cdr:x>0.94032</cdr:x>
      <cdr:y>0.74695</cdr:y>
    </cdr:to>
    <cdr:cxnSp macro="">
      <cdr:nvCxnSpPr>
        <cdr:cNvPr id="8" name="Straight Arrow Connector 7"/>
        <cdr:cNvCxnSpPr/>
      </cdr:nvCxnSpPr>
      <cdr:spPr>
        <a:xfrm xmlns:a="http://schemas.openxmlformats.org/drawingml/2006/main" flipV="1">
          <a:off x="11100619" y="4286865"/>
          <a:ext cx="363794" cy="835741"/>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6.xml><?xml version="1.0" encoding="utf-8"?>
<c:userShapes xmlns:c="http://schemas.openxmlformats.org/drawingml/2006/chart">
  <cdr:relSizeAnchor xmlns:cdr="http://schemas.openxmlformats.org/drawingml/2006/chartDrawing">
    <cdr:from>
      <cdr:x>0.71857</cdr:x>
      <cdr:y>0.11683</cdr:y>
    </cdr:from>
    <cdr:to>
      <cdr:x>0.79357</cdr:x>
      <cdr:y>0.25016</cdr:y>
    </cdr:to>
    <cdr:sp macro="" textlink="">
      <cdr:nvSpPr>
        <cdr:cNvPr id="2" name="TextBox 1"/>
        <cdr:cNvSpPr txBox="1"/>
      </cdr:nvSpPr>
      <cdr:spPr>
        <a:xfrm xmlns:a="http://schemas.openxmlformats.org/drawingml/2006/main">
          <a:off x="8760823" y="80118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0-30 Day LOS down 25%</a:t>
          </a:r>
          <a:endParaRPr lang="en-US" sz="1800" dirty="0"/>
        </a:p>
      </cdr:txBody>
    </cdr:sp>
  </cdr:relSizeAnchor>
  <cdr:relSizeAnchor xmlns:cdr="http://schemas.openxmlformats.org/drawingml/2006/chartDrawing">
    <cdr:from>
      <cdr:x>0.89714</cdr:x>
      <cdr:y>0.16254</cdr:y>
    </cdr:from>
    <cdr:to>
      <cdr:x>0.94071</cdr:x>
      <cdr:y>0.35048</cdr:y>
    </cdr:to>
    <cdr:cxnSp macro="">
      <cdr:nvCxnSpPr>
        <cdr:cNvPr id="4" name="Straight Arrow Connector 3"/>
        <cdr:cNvCxnSpPr/>
      </cdr:nvCxnSpPr>
      <cdr:spPr>
        <a:xfrm xmlns:a="http://schemas.openxmlformats.org/drawingml/2006/main">
          <a:off x="10937966" y="1114697"/>
          <a:ext cx="531223" cy="1288869"/>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0.73</cdr:x>
      <cdr:y>0.5</cdr:y>
    </cdr:from>
    <cdr:to>
      <cdr:x>0.805</cdr:x>
      <cdr:y>0.63333</cdr:y>
    </cdr:to>
    <cdr:sp macro="" textlink="">
      <cdr:nvSpPr>
        <cdr:cNvPr id="6" name="TextBox 5"/>
        <cdr:cNvSpPr txBox="1"/>
      </cdr:nvSpPr>
      <cdr:spPr>
        <a:xfrm xmlns:a="http://schemas.openxmlformats.org/drawingml/2006/main">
          <a:off x="8900160" y="34290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+30 Day LOS down 11%</a:t>
          </a:r>
          <a:endParaRPr lang="en-US" sz="1800" dirty="0"/>
        </a:p>
      </cdr:txBody>
    </cdr:sp>
  </cdr:relSizeAnchor>
  <cdr:relSizeAnchor xmlns:cdr="http://schemas.openxmlformats.org/drawingml/2006/chartDrawing">
    <cdr:from>
      <cdr:x>0.90357</cdr:x>
      <cdr:y>0.55238</cdr:y>
    </cdr:from>
    <cdr:to>
      <cdr:x>0.94143</cdr:x>
      <cdr:y>0.66794</cdr:y>
    </cdr:to>
    <cdr:cxnSp macro="">
      <cdr:nvCxnSpPr>
        <cdr:cNvPr id="8" name="Straight Arrow Connector 7"/>
        <cdr:cNvCxnSpPr/>
      </cdr:nvCxnSpPr>
      <cdr:spPr>
        <a:xfrm xmlns:a="http://schemas.openxmlformats.org/drawingml/2006/main">
          <a:off x="11016343" y="3788229"/>
          <a:ext cx="461554" cy="79248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7.xml><?xml version="1.0" encoding="utf-8"?>
<c:userShapes xmlns:c="http://schemas.openxmlformats.org/drawingml/2006/chart">
  <cdr:relSizeAnchor xmlns:cdr="http://schemas.openxmlformats.org/drawingml/2006/chartDrawing">
    <cdr:from>
      <cdr:x>0.73723</cdr:x>
      <cdr:y>0.10496</cdr:y>
    </cdr:from>
    <cdr:to>
      <cdr:x>0.81223</cdr:x>
      <cdr:y>0.2383</cdr:y>
    </cdr:to>
    <cdr:sp macro="" textlink="">
      <cdr:nvSpPr>
        <cdr:cNvPr id="2" name="TextBox 1"/>
        <cdr:cNvSpPr txBox="1"/>
      </cdr:nvSpPr>
      <cdr:spPr>
        <a:xfrm xmlns:a="http://schemas.openxmlformats.org/drawingml/2006/main">
          <a:off x="8988357" y="71984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 +30 Day LOS up 13%</a:t>
          </a:r>
          <a:endParaRPr lang="en-US" sz="1800" dirty="0"/>
        </a:p>
      </cdr:txBody>
    </cdr:sp>
  </cdr:relSizeAnchor>
  <cdr:relSizeAnchor xmlns:cdr="http://schemas.openxmlformats.org/drawingml/2006/chartDrawing">
    <cdr:from>
      <cdr:x>0.90638</cdr:x>
      <cdr:y>0.15177</cdr:y>
    </cdr:from>
    <cdr:to>
      <cdr:x>0.93989</cdr:x>
      <cdr:y>0.26667</cdr:y>
    </cdr:to>
    <cdr:cxnSp macro="">
      <cdr:nvCxnSpPr>
        <cdr:cNvPr id="4" name="Straight Arrow Connector 3"/>
        <cdr:cNvCxnSpPr/>
      </cdr:nvCxnSpPr>
      <cdr:spPr>
        <a:xfrm xmlns:a="http://schemas.openxmlformats.org/drawingml/2006/main">
          <a:off x="11050621" y="1040860"/>
          <a:ext cx="408562" cy="78794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8.xml><?xml version="1.0" encoding="utf-8"?>
<c:userShapes xmlns:c="http://schemas.openxmlformats.org/drawingml/2006/chart">
  <cdr:relSizeAnchor xmlns:cdr="http://schemas.openxmlformats.org/drawingml/2006/chartDrawing">
    <cdr:from>
      <cdr:x>0.70286</cdr:x>
      <cdr:y>0.12317</cdr:y>
    </cdr:from>
    <cdr:to>
      <cdr:x>0.77786</cdr:x>
      <cdr:y>0.25651</cdr:y>
    </cdr:to>
    <cdr:sp macro="" textlink="">
      <cdr:nvSpPr>
        <cdr:cNvPr id="2" name="TextBox 1"/>
        <cdr:cNvSpPr txBox="1"/>
      </cdr:nvSpPr>
      <cdr:spPr>
        <a:xfrm xmlns:a="http://schemas.openxmlformats.org/drawingml/2006/main">
          <a:off x="8569234" y="84473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+30 Day BDE down 10%</a:t>
          </a:r>
          <a:endParaRPr lang="en-US" sz="1800" dirty="0"/>
        </a:p>
      </cdr:txBody>
    </cdr:sp>
  </cdr:relSizeAnchor>
  <cdr:relSizeAnchor xmlns:cdr="http://schemas.openxmlformats.org/drawingml/2006/chartDrawing">
    <cdr:from>
      <cdr:x>0.87643</cdr:x>
      <cdr:y>0.16889</cdr:y>
    </cdr:from>
    <cdr:to>
      <cdr:x>0.935</cdr:x>
      <cdr:y>0.34794</cdr:y>
    </cdr:to>
    <cdr:cxnSp macro="">
      <cdr:nvCxnSpPr>
        <cdr:cNvPr id="4" name="Straight Arrow Connector 3"/>
        <cdr:cNvCxnSpPr/>
      </cdr:nvCxnSpPr>
      <cdr:spPr>
        <a:xfrm xmlns:a="http://schemas.openxmlformats.org/drawingml/2006/main">
          <a:off x="10685417" y="1158240"/>
          <a:ext cx="714103" cy="1227909"/>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0.71143</cdr:x>
      <cdr:y>0.5</cdr:y>
    </cdr:from>
    <cdr:to>
      <cdr:x>0.78643</cdr:x>
      <cdr:y>0.63333</cdr:y>
    </cdr:to>
    <cdr:sp macro="" textlink="">
      <cdr:nvSpPr>
        <cdr:cNvPr id="6" name="TextBox 5"/>
        <cdr:cNvSpPr txBox="1"/>
      </cdr:nvSpPr>
      <cdr:spPr>
        <a:xfrm xmlns:a="http://schemas.openxmlformats.org/drawingml/2006/main">
          <a:off x="8673737" y="34290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0-30 Day BDE down 15%</a:t>
          </a:r>
          <a:endParaRPr lang="en-US" sz="1800" dirty="0"/>
        </a:p>
      </cdr:txBody>
    </cdr:sp>
  </cdr:relSizeAnchor>
  <cdr:relSizeAnchor xmlns:cdr="http://schemas.openxmlformats.org/drawingml/2006/chartDrawing">
    <cdr:from>
      <cdr:x>0.88929</cdr:x>
      <cdr:y>0.54984</cdr:y>
    </cdr:from>
    <cdr:to>
      <cdr:x>0.93786</cdr:x>
      <cdr:y>0.72889</cdr:y>
    </cdr:to>
    <cdr:cxnSp macro="">
      <cdr:nvCxnSpPr>
        <cdr:cNvPr id="8" name="Straight Arrow Connector 7"/>
        <cdr:cNvCxnSpPr/>
      </cdr:nvCxnSpPr>
      <cdr:spPr>
        <a:xfrm xmlns:a="http://schemas.openxmlformats.org/drawingml/2006/main">
          <a:off x="10842171" y="3770811"/>
          <a:ext cx="592183" cy="1227909"/>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0.68537</cdr:x>
      <cdr:y>0.12624</cdr:y>
    </cdr:from>
    <cdr:to>
      <cdr:x>0.76037</cdr:x>
      <cdr:y>0.25957</cdr:y>
    </cdr:to>
    <cdr:sp macro="" textlink="">
      <cdr:nvSpPr>
        <cdr:cNvPr id="2" name="TextBox 1"/>
        <cdr:cNvSpPr txBox="1"/>
      </cdr:nvSpPr>
      <cdr:spPr>
        <a:xfrm xmlns:a="http://schemas.openxmlformats.org/drawingml/2006/main">
          <a:off x="8356060" y="86576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Intakes per 1000 down 36%</a:t>
          </a:r>
          <a:endParaRPr lang="en-US" sz="1800" dirty="0"/>
        </a:p>
      </cdr:txBody>
    </cdr:sp>
  </cdr:relSizeAnchor>
  <cdr:relSizeAnchor xmlns:cdr="http://schemas.openxmlformats.org/drawingml/2006/chartDrawing">
    <cdr:from>
      <cdr:x>0.88963</cdr:x>
      <cdr:y>0.17305</cdr:y>
    </cdr:from>
    <cdr:to>
      <cdr:x>0.94787</cdr:x>
      <cdr:y>0.46099</cdr:y>
    </cdr:to>
    <cdr:cxnSp macro="">
      <cdr:nvCxnSpPr>
        <cdr:cNvPr id="4" name="Straight Arrow Connector 3"/>
        <cdr:cNvCxnSpPr/>
      </cdr:nvCxnSpPr>
      <cdr:spPr>
        <a:xfrm xmlns:a="http://schemas.openxmlformats.org/drawingml/2006/main">
          <a:off x="10846340" y="1186774"/>
          <a:ext cx="710119" cy="197471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0.67571</cdr:x>
      <cdr:y>0.12317</cdr:y>
    </cdr:from>
    <cdr:to>
      <cdr:x>0.75071</cdr:x>
      <cdr:y>0.25651</cdr:y>
    </cdr:to>
    <cdr:sp macro="" textlink="">
      <cdr:nvSpPr>
        <cdr:cNvPr id="2" name="TextBox 1"/>
        <cdr:cNvSpPr txBox="1"/>
      </cdr:nvSpPr>
      <cdr:spPr>
        <a:xfrm xmlns:a="http://schemas.openxmlformats.org/drawingml/2006/main">
          <a:off x="8238309" y="84473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800" dirty="0"/>
        </a:p>
      </cdr:txBody>
    </cdr:sp>
  </cdr:relSizeAnchor>
  <cdr:relSizeAnchor xmlns:cdr="http://schemas.openxmlformats.org/drawingml/2006/chartDrawing">
    <cdr:from>
      <cdr:x>0.67</cdr:x>
      <cdr:y>0.11683</cdr:y>
    </cdr:from>
    <cdr:to>
      <cdr:x>0.745</cdr:x>
      <cdr:y>0.25016</cdr:y>
    </cdr:to>
    <cdr:sp macro="" textlink="">
      <cdr:nvSpPr>
        <cdr:cNvPr id="3" name="TextBox 2"/>
        <cdr:cNvSpPr txBox="1"/>
      </cdr:nvSpPr>
      <cdr:spPr>
        <a:xfrm xmlns:a="http://schemas.openxmlformats.org/drawingml/2006/main">
          <a:off x="8168640" y="80118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Male inmate intakes down 28%</a:t>
          </a:r>
          <a:endParaRPr lang="en-US" sz="1800" dirty="0"/>
        </a:p>
      </cdr:txBody>
    </cdr:sp>
  </cdr:relSizeAnchor>
  <cdr:relSizeAnchor xmlns:cdr="http://schemas.openxmlformats.org/drawingml/2006/chartDrawing">
    <cdr:from>
      <cdr:x>0.9</cdr:x>
      <cdr:y>0.16254</cdr:y>
    </cdr:from>
    <cdr:to>
      <cdr:x>0.94429</cdr:x>
      <cdr:y>0.35683</cdr:y>
    </cdr:to>
    <cdr:cxnSp macro="">
      <cdr:nvCxnSpPr>
        <cdr:cNvPr id="5" name="Straight Arrow Connector 4"/>
        <cdr:cNvCxnSpPr/>
      </cdr:nvCxnSpPr>
      <cdr:spPr>
        <a:xfrm xmlns:a="http://schemas.openxmlformats.org/drawingml/2006/main">
          <a:off x="10972800" y="1114697"/>
          <a:ext cx="539931" cy="1332412"/>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0.66643</cdr:x>
      <cdr:y>0.53968</cdr:y>
    </cdr:from>
    <cdr:to>
      <cdr:x>0.74143</cdr:x>
      <cdr:y>0.67302</cdr:y>
    </cdr:to>
    <cdr:sp macro="" textlink="">
      <cdr:nvSpPr>
        <cdr:cNvPr id="7" name="TextBox 6"/>
        <cdr:cNvSpPr txBox="1"/>
      </cdr:nvSpPr>
      <cdr:spPr>
        <a:xfrm xmlns:a="http://schemas.openxmlformats.org/drawingml/2006/main">
          <a:off x="8125097" y="370114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800" dirty="0"/>
        </a:p>
      </cdr:txBody>
    </cdr:sp>
  </cdr:relSizeAnchor>
  <cdr:relSizeAnchor xmlns:cdr="http://schemas.openxmlformats.org/drawingml/2006/chartDrawing">
    <cdr:from>
      <cdr:x>0.65857</cdr:x>
      <cdr:y>0.53587</cdr:y>
    </cdr:from>
    <cdr:to>
      <cdr:x>0.73357</cdr:x>
      <cdr:y>0.66921</cdr:y>
    </cdr:to>
    <cdr:sp macro="" textlink="">
      <cdr:nvSpPr>
        <cdr:cNvPr id="8" name="TextBox 7"/>
        <cdr:cNvSpPr txBox="1"/>
      </cdr:nvSpPr>
      <cdr:spPr>
        <a:xfrm xmlns:a="http://schemas.openxmlformats.org/drawingml/2006/main">
          <a:off x="8029304" y="367501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Female inmate intakes down 14%</a:t>
          </a:r>
          <a:endParaRPr lang="en-US" sz="1800" dirty="0"/>
        </a:p>
      </cdr:txBody>
    </cdr:sp>
  </cdr:relSizeAnchor>
  <cdr:relSizeAnchor xmlns:cdr="http://schemas.openxmlformats.org/drawingml/2006/chartDrawing">
    <cdr:from>
      <cdr:x>0.905</cdr:x>
      <cdr:y>0.58032</cdr:y>
    </cdr:from>
    <cdr:to>
      <cdr:x>0.94286</cdr:x>
      <cdr:y>0.70857</cdr:y>
    </cdr:to>
    <cdr:cxnSp macro="">
      <cdr:nvCxnSpPr>
        <cdr:cNvPr id="10" name="Straight Arrow Connector 9"/>
        <cdr:cNvCxnSpPr/>
      </cdr:nvCxnSpPr>
      <cdr:spPr>
        <a:xfrm xmlns:a="http://schemas.openxmlformats.org/drawingml/2006/main">
          <a:off x="11033760" y="3979817"/>
          <a:ext cx="461554" cy="87956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0.7516</cdr:x>
      <cdr:y>0.10071</cdr:y>
    </cdr:from>
    <cdr:to>
      <cdr:x>0.8266</cdr:x>
      <cdr:y>0.23404</cdr:y>
    </cdr:to>
    <cdr:sp macro="" textlink="">
      <cdr:nvSpPr>
        <cdr:cNvPr id="2" name="TextBox 1"/>
        <cdr:cNvSpPr txBox="1"/>
      </cdr:nvSpPr>
      <cdr:spPr>
        <a:xfrm xmlns:a="http://schemas.openxmlformats.org/drawingml/2006/main">
          <a:off x="9163455" y="69066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0.80585</cdr:x>
      <cdr:y>0.11206</cdr:y>
    </cdr:from>
    <cdr:to>
      <cdr:x>0.88085</cdr:x>
      <cdr:y>0.24539</cdr:y>
    </cdr:to>
    <cdr:sp macro="" textlink="">
      <cdr:nvSpPr>
        <cdr:cNvPr id="3" name="TextBox 2"/>
        <cdr:cNvSpPr txBox="1"/>
      </cdr:nvSpPr>
      <cdr:spPr>
        <a:xfrm xmlns:a="http://schemas.openxmlformats.org/drawingml/2006/main">
          <a:off x="9824936" y="76848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12%</a:t>
          </a:r>
          <a:endParaRPr lang="en-US" sz="1800" dirty="0"/>
        </a:p>
      </cdr:txBody>
    </cdr:sp>
  </cdr:relSizeAnchor>
  <cdr:relSizeAnchor xmlns:cdr="http://schemas.openxmlformats.org/drawingml/2006/chartDrawing">
    <cdr:from>
      <cdr:x>0.88644</cdr:x>
      <cdr:y>0.15461</cdr:y>
    </cdr:from>
    <cdr:to>
      <cdr:x>0.94149</cdr:x>
      <cdr:y>0.30496</cdr:y>
    </cdr:to>
    <cdr:cxnSp macro="">
      <cdr:nvCxnSpPr>
        <cdr:cNvPr id="5" name="Straight Arrow Connector 4"/>
        <cdr:cNvCxnSpPr/>
      </cdr:nvCxnSpPr>
      <cdr:spPr>
        <a:xfrm xmlns:a="http://schemas.openxmlformats.org/drawingml/2006/main">
          <a:off x="10807430" y="1060315"/>
          <a:ext cx="671208" cy="1031132"/>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0.66613</cdr:x>
      <cdr:y>0.13047</cdr:y>
    </cdr:from>
    <cdr:to>
      <cdr:x>0.74113</cdr:x>
      <cdr:y>0.2638</cdr:y>
    </cdr:to>
    <cdr:sp macro="" textlink="">
      <cdr:nvSpPr>
        <cdr:cNvPr id="2" name="TextBox 1"/>
        <cdr:cNvSpPr txBox="1"/>
      </cdr:nvSpPr>
      <cdr:spPr>
        <a:xfrm xmlns:a="http://schemas.openxmlformats.org/drawingml/2006/main">
          <a:off x="8121446" y="89473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Bookings per 1000 down 23%</a:t>
          </a:r>
          <a:endParaRPr lang="en-US" sz="1800" dirty="0"/>
        </a:p>
      </cdr:txBody>
    </cdr:sp>
  </cdr:relSizeAnchor>
</c:userShapes>
</file>

<file path=ppt/drawings/drawing6.xml><?xml version="1.0" encoding="utf-8"?>
<c:userShapes xmlns:c="http://schemas.openxmlformats.org/drawingml/2006/chart">
  <cdr:relSizeAnchor xmlns:cdr="http://schemas.openxmlformats.org/drawingml/2006/chartDrawing">
    <cdr:from>
      <cdr:x>0.715</cdr:x>
      <cdr:y>0.63619</cdr:y>
    </cdr:from>
    <cdr:to>
      <cdr:x>0.79</cdr:x>
      <cdr:y>0.76952</cdr:y>
    </cdr:to>
    <cdr:sp macro="" textlink="">
      <cdr:nvSpPr>
        <cdr:cNvPr id="2" name="TextBox 1"/>
        <cdr:cNvSpPr txBox="1"/>
      </cdr:nvSpPr>
      <cdr:spPr>
        <a:xfrm xmlns:a="http://schemas.openxmlformats.org/drawingml/2006/main">
          <a:off x="8717281" y="436299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Felony bookings up 19%</a:t>
          </a:r>
          <a:endParaRPr lang="en-US" sz="1800" dirty="0"/>
        </a:p>
      </cdr:txBody>
    </cdr:sp>
  </cdr:relSizeAnchor>
  <cdr:relSizeAnchor xmlns:cdr="http://schemas.openxmlformats.org/drawingml/2006/chartDrawing">
    <cdr:from>
      <cdr:x>0.90177</cdr:x>
      <cdr:y>0.45333</cdr:y>
    </cdr:from>
    <cdr:to>
      <cdr:x>0.945</cdr:x>
      <cdr:y>0.63746</cdr:y>
    </cdr:to>
    <cdr:cxnSp macro="">
      <cdr:nvCxnSpPr>
        <cdr:cNvPr id="4" name="Straight Arrow Connector 3"/>
        <cdr:cNvCxnSpPr/>
      </cdr:nvCxnSpPr>
      <cdr:spPr>
        <a:xfrm xmlns:a="http://schemas.openxmlformats.org/drawingml/2006/main" flipV="1">
          <a:off x="10994393" y="3108960"/>
          <a:ext cx="527047" cy="1262743"/>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7.xml><?xml version="1.0" encoding="utf-8"?>
<c:userShapes xmlns:c="http://schemas.openxmlformats.org/drawingml/2006/chart">
  <cdr:relSizeAnchor xmlns:cdr="http://schemas.openxmlformats.org/drawingml/2006/chartDrawing">
    <cdr:from>
      <cdr:x>0.69571</cdr:x>
      <cdr:y>0.12825</cdr:y>
    </cdr:from>
    <cdr:to>
      <cdr:x>0.77071</cdr:x>
      <cdr:y>0.26159</cdr:y>
    </cdr:to>
    <cdr:sp macro="" textlink="">
      <cdr:nvSpPr>
        <cdr:cNvPr id="2" name="TextBox 1"/>
        <cdr:cNvSpPr txBox="1"/>
      </cdr:nvSpPr>
      <cdr:spPr>
        <a:xfrm xmlns:a="http://schemas.openxmlformats.org/drawingml/2006/main">
          <a:off x="8482148" y="87956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Bookings per intake up 16%</a:t>
          </a:r>
          <a:endParaRPr lang="en-US" sz="1800" dirty="0"/>
        </a:p>
      </cdr:txBody>
    </cdr:sp>
  </cdr:relSizeAnchor>
  <cdr:relSizeAnchor xmlns:cdr="http://schemas.openxmlformats.org/drawingml/2006/chartDrawing">
    <cdr:from>
      <cdr:x>0.90357</cdr:x>
      <cdr:y>0.17651</cdr:y>
    </cdr:from>
    <cdr:to>
      <cdr:x>0.94714</cdr:x>
      <cdr:y>0.27429</cdr:y>
    </cdr:to>
    <cdr:cxnSp macro="">
      <cdr:nvCxnSpPr>
        <cdr:cNvPr id="4" name="Straight Arrow Connector 3"/>
        <cdr:cNvCxnSpPr/>
      </cdr:nvCxnSpPr>
      <cdr:spPr>
        <a:xfrm xmlns:a="http://schemas.openxmlformats.org/drawingml/2006/main">
          <a:off x="11016343" y="1210491"/>
          <a:ext cx="531223" cy="67056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8.xml><?xml version="1.0" encoding="utf-8"?>
<c:userShapes xmlns:c="http://schemas.openxmlformats.org/drawingml/2006/chart">
  <cdr:relSizeAnchor xmlns:cdr="http://schemas.openxmlformats.org/drawingml/2006/chartDrawing">
    <cdr:from>
      <cdr:x>0.81214</cdr:x>
      <cdr:y>0.11556</cdr:y>
    </cdr:from>
    <cdr:to>
      <cdr:x>0.88714</cdr:x>
      <cdr:y>0.24889</cdr:y>
    </cdr:to>
    <cdr:sp macro="" textlink="">
      <cdr:nvSpPr>
        <cdr:cNvPr id="2" name="TextBox 1"/>
        <cdr:cNvSpPr txBox="1"/>
      </cdr:nvSpPr>
      <cdr:spPr>
        <a:xfrm xmlns:a="http://schemas.openxmlformats.org/drawingml/2006/main">
          <a:off x="9901646" y="79248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Up 285%</a:t>
          </a:r>
          <a:endParaRPr lang="en-US" sz="1800" dirty="0"/>
        </a:p>
      </cdr:txBody>
    </cdr:sp>
  </cdr:relSizeAnchor>
  <cdr:relSizeAnchor xmlns:cdr="http://schemas.openxmlformats.org/drawingml/2006/chartDrawing">
    <cdr:from>
      <cdr:x>0.87429</cdr:x>
      <cdr:y>0.15746</cdr:y>
    </cdr:from>
    <cdr:to>
      <cdr:x>0.92571</cdr:x>
      <cdr:y>0.24254</cdr:y>
    </cdr:to>
    <cdr:cxnSp macro="">
      <cdr:nvCxnSpPr>
        <cdr:cNvPr id="4" name="Straight Arrow Connector 3"/>
        <cdr:cNvCxnSpPr/>
      </cdr:nvCxnSpPr>
      <cdr:spPr>
        <a:xfrm xmlns:a="http://schemas.openxmlformats.org/drawingml/2006/main">
          <a:off x="10659291" y="1079863"/>
          <a:ext cx="627018" cy="58347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9.xml><?xml version="1.0" encoding="utf-8"?>
<c:userShapes xmlns:c="http://schemas.openxmlformats.org/drawingml/2006/chart">
  <cdr:relSizeAnchor xmlns:cdr="http://schemas.openxmlformats.org/drawingml/2006/chartDrawing">
    <cdr:from>
      <cdr:x>0.75189</cdr:x>
      <cdr:y>0.10634</cdr:y>
    </cdr:from>
    <cdr:to>
      <cdr:x>0.82689</cdr:x>
      <cdr:y>0.23967</cdr:y>
    </cdr:to>
    <cdr:sp macro="" textlink="">
      <cdr:nvSpPr>
        <cdr:cNvPr id="2" name="TextBox 1"/>
        <cdr:cNvSpPr txBox="1"/>
      </cdr:nvSpPr>
      <cdr:spPr>
        <a:xfrm xmlns:a="http://schemas.openxmlformats.org/drawingml/2006/main">
          <a:off x="9167036" y="72927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Felony PRB up 300%</a:t>
          </a:r>
          <a:endParaRPr lang="en-US" sz="1800" dirty="0"/>
        </a:p>
      </cdr:txBody>
    </cdr:sp>
  </cdr:relSizeAnchor>
  <cdr:relSizeAnchor xmlns:cdr="http://schemas.openxmlformats.org/drawingml/2006/chartDrawing">
    <cdr:from>
      <cdr:x>0.90081</cdr:x>
      <cdr:y>0.15197</cdr:y>
    </cdr:from>
    <cdr:to>
      <cdr:x>0.9379</cdr:x>
      <cdr:y>0.24229</cdr:y>
    </cdr:to>
    <cdr:cxnSp macro="">
      <cdr:nvCxnSpPr>
        <cdr:cNvPr id="4" name="Straight Arrow Connector 3"/>
        <cdr:cNvCxnSpPr/>
      </cdr:nvCxnSpPr>
      <cdr:spPr>
        <a:xfrm xmlns:a="http://schemas.openxmlformats.org/drawingml/2006/main">
          <a:off x="10982632" y="1042219"/>
          <a:ext cx="452284" cy="619433"/>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0.71429</cdr:x>
      <cdr:y>0.47238</cdr:y>
    </cdr:from>
    <cdr:to>
      <cdr:x>0.78929</cdr:x>
      <cdr:y>0.60571</cdr:y>
    </cdr:to>
    <cdr:sp macro="" textlink="">
      <cdr:nvSpPr>
        <cdr:cNvPr id="6" name="TextBox 5"/>
        <cdr:cNvSpPr txBox="1"/>
      </cdr:nvSpPr>
      <cdr:spPr>
        <a:xfrm xmlns:a="http://schemas.openxmlformats.org/drawingml/2006/main">
          <a:off x="8708572" y="323958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Misdemeanor PRB up 12%</a:t>
          </a:r>
          <a:endParaRPr lang="en-US" sz="1800" dirty="0"/>
        </a:p>
      </cdr:txBody>
    </cdr:sp>
  </cdr:relSizeAnchor>
  <cdr:relSizeAnchor xmlns:cdr="http://schemas.openxmlformats.org/drawingml/2006/chartDrawing">
    <cdr:from>
      <cdr:x>0.91286</cdr:x>
      <cdr:y>0.51683</cdr:y>
    </cdr:from>
    <cdr:to>
      <cdr:x>0.94571</cdr:x>
      <cdr:y>0.62222</cdr:y>
    </cdr:to>
    <cdr:cxnSp macro="">
      <cdr:nvCxnSpPr>
        <cdr:cNvPr id="8" name="Straight Arrow Connector 7"/>
        <cdr:cNvCxnSpPr/>
      </cdr:nvCxnSpPr>
      <cdr:spPr>
        <a:xfrm xmlns:a="http://schemas.openxmlformats.org/drawingml/2006/main">
          <a:off x="11129554" y="3544389"/>
          <a:ext cx="400595" cy="722811"/>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FFDA77-5CFF-4D72-A77F-ACB8514FEC0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4058224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FDA77-5CFF-4D72-A77F-ACB8514FEC0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1905316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FDA77-5CFF-4D72-A77F-ACB8514FEC0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15440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FDA77-5CFF-4D72-A77F-ACB8514FEC0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1315525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AFFDA77-5CFF-4D72-A77F-ACB8514FEC0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678048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FFDA77-5CFF-4D72-A77F-ACB8514FEC03}"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3737810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FFDA77-5CFF-4D72-A77F-ACB8514FEC03}" type="datetimeFigureOut">
              <a:rPr lang="en-US" smtClean="0"/>
              <a:t>7/19/2022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4171623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FFDA77-5CFF-4D72-A77F-ACB8514FEC03}" type="datetimeFigureOut">
              <a:rPr lang="en-US" smtClean="0"/>
              <a:t>7/19/2022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3129475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FFDA77-5CFF-4D72-A77F-ACB8514FEC03}" type="datetimeFigureOut">
              <a:rPr lang="en-US" smtClean="0"/>
              <a:t>7/19/2022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851751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FFDA77-5CFF-4D72-A77F-ACB8514FEC03}"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914473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FFDA77-5CFF-4D72-A77F-ACB8514FEC03}"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965243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FDA77-5CFF-4D72-A77F-ACB8514FEC03}" type="datetimeFigureOut">
              <a:rPr lang="en-US" smtClean="0"/>
              <a:t>7/19/2022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44FE72-6372-4489-A14A-C31228F5AA0F}" type="slidenum">
              <a:rPr lang="en-US" smtClean="0"/>
              <a:t>‹#›</a:t>
            </a:fld>
            <a:endParaRPr lang="en-US"/>
          </a:p>
        </p:txBody>
      </p:sp>
    </p:spTree>
    <p:extLst>
      <p:ext uri="{BB962C8B-B14F-4D97-AF65-F5344CB8AC3E}">
        <p14:creationId xmlns:p14="http://schemas.microsoft.com/office/powerpoint/2010/main" val="4053638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mailto:ngoodloe@oar-jacc.org"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88870"/>
            <a:ext cx="9144000" cy="3492136"/>
          </a:xfrm>
        </p:spPr>
        <p:txBody>
          <a:bodyPr>
            <a:normAutofit fontScale="90000"/>
          </a:bodyPr>
          <a:lstStyle/>
          <a:p>
            <a:r>
              <a:rPr lang="en-US" b="1" dirty="0" smtClean="0">
                <a:solidFill>
                  <a:srgbClr val="0070C0"/>
                </a:solidFill>
              </a:rPr>
              <a:t>Annual Report</a:t>
            </a:r>
            <a:r>
              <a:rPr lang="en-US" dirty="0" smtClean="0"/>
              <a:t/>
            </a:r>
            <a:br>
              <a:rPr lang="en-US" dirty="0" smtClean="0"/>
            </a:br>
            <a:r>
              <a:rPr lang="en-US" dirty="0" smtClean="0"/>
              <a:t/>
            </a:r>
            <a:br>
              <a:rPr lang="en-US" dirty="0" smtClean="0"/>
            </a:br>
            <a:r>
              <a:rPr lang="en-US" dirty="0" smtClean="0"/>
              <a:t>Louisa County </a:t>
            </a:r>
            <a:br>
              <a:rPr lang="en-US" dirty="0" smtClean="0"/>
            </a:br>
            <a:r>
              <a:rPr lang="en-US" dirty="0" smtClean="0"/>
              <a:t>Utilization of the</a:t>
            </a:r>
            <a:br>
              <a:rPr lang="en-US" dirty="0" smtClean="0"/>
            </a:br>
            <a:r>
              <a:rPr lang="en-US" dirty="0" smtClean="0"/>
              <a:t>Central Virginia Regional Jail</a:t>
            </a:r>
            <a:endParaRPr lang="en-US" dirty="0"/>
          </a:p>
        </p:txBody>
      </p:sp>
      <p:sp>
        <p:nvSpPr>
          <p:cNvPr id="3" name="Subtitle 2"/>
          <p:cNvSpPr>
            <a:spLocks noGrp="1"/>
          </p:cNvSpPr>
          <p:nvPr>
            <p:ph type="subTitle" idx="1"/>
          </p:nvPr>
        </p:nvSpPr>
        <p:spPr>
          <a:xfrm>
            <a:off x="1524000" y="5164182"/>
            <a:ext cx="9144000" cy="1132113"/>
          </a:xfrm>
        </p:spPr>
        <p:txBody>
          <a:bodyPr>
            <a:normAutofit fontScale="92500" lnSpcReduction="20000"/>
          </a:bodyPr>
          <a:lstStyle/>
          <a:p>
            <a:r>
              <a:rPr lang="en-US" dirty="0" smtClean="0"/>
              <a:t>2011-2021</a:t>
            </a:r>
          </a:p>
          <a:p>
            <a:r>
              <a:rPr lang="en-US" dirty="0" smtClean="0"/>
              <a:t>Criminal Justice Planner</a:t>
            </a:r>
          </a:p>
          <a:p>
            <a:r>
              <a:rPr lang="en-US" dirty="0" smtClean="0"/>
              <a:t>Jefferson Area Community Criminal Justice Board</a:t>
            </a:r>
            <a:endParaRPr lang="en-US" dirty="0"/>
          </a:p>
        </p:txBody>
      </p:sp>
    </p:spTree>
    <p:extLst>
      <p:ext uri="{BB962C8B-B14F-4D97-AF65-F5344CB8AC3E}">
        <p14:creationId xmlns:p14="http://schemas.microsoft.com/office/powerpoint/2010/main" val="199821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55690839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015592" y="836578"/>
            <a:ext cx="3211585" cy="369332"/>
          </a:xfrm>
          <a:prstGeom prst="rect">
            <a:avLst/>
          </a:prstGeom>
          <a:noFill/>
        </p:spPr>
        <p:txBody>
          <a:bodyPr wrap="none" rtlCol="0">
            <a:spAutoFit/>
          </a:bodyPr>
          <a:lstStyle/>
          <a:p>
            <a:r>
              <a:rPr lang="en-US" dirty="0" smtClean="0"/>
              <a:t>White inmate intakes down 19%</a:t>
            </a:r>
            <a:endParaRPr lang="en-US" dirty="0"/>
          </a:p>
        </p:txBody>
      </p:sp>
      <p:cxnSp>
        <p:nvCxnSpPr>
          <p:cNvPr id="5" name="Straight Arrow Connector 4"/>
          <p:cNvCxnSpPr/>
          <p:nvPr/>
        </p:nvCxnSpPr>
        <p:spPr>
          <a:xfrm>
            <a:off x="10953345" y="1128409"/>
            <a:ext cx="573932" cy="10214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8210145" y="3429000"/>
            <a:ext cx="3132332" cy="369332"/>
          </a:xfrm>
          <a:prstGeom prst="rect">
            <a:avLst/>
          </a:prstGeom>
          <a:noFill/>
        </p:spPr>
        <p:txBody>
          <a:bodyPr wrap="none" rtlCol="0">
            <a:spAutoFit/>
          </a:bodyPr>
          <a:lstStyle/>
          <a:p>
            <a:r>
              <a:rPr lang="en-US" dirty="0" smtClean="0"/>
              <a:t>Black inmate intakes down 36%</a:t>
            </a:r>
            <a:endParaRPr lang="en-US" dirty="0"/>
          </a:p>
        </p:txBody>
      </p:sp>
      <p:cxnSp>
        <p:nvCxnSpPr>
          <p:cNvPr id="9" name="Straight Arrow Connector 8"/>
          <p:cNvCxnSpPr/>
          <p:nvPr/>
        </p:nvCxnSpPr>
        <p:spPr>
          <a:xfrm>
            <a:off x="11031166" y="3725694"/>
            <a:ext cx="496111" cy="8754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1184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78630410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7285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04562581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98518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2322232"/>
              </p:ext>
            </p:extLst>
          </p:nvPr>
        </p:nvGraphicFramePr>
        <p:xfrm>
          <a:off x="0" y="0"/>
          <a:ext cx="12191999"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24919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19947289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109166" y="888274"/>
            <a:ext cx="1956882" cy="369332"/>
          </a:xfrm>
          <a:prstGeom prst="rect">
            <a:avLst/>
          </a:prstGeom>
          <a:noFill/>
        </p:spPr>
        <p:txBody>
          <a:bodyPr wrap="none" rtlCol="0">
            <a:spAutoFit/>
          </a:bodyPr>
          <a:lstStyle/>
          <a:p>
            <a:r>
              <a:rPr lang="en-US" dirty="0" smtClean="0"/>
              <a:t>Average age up 2%</a:t>
            </a:r>
            <a:endParaRPr lang="en-US" dirty="0"/>
          </a:p>
        </p:txBody>
      </p:sp>
      <p:cxnSp>
        <p:nvCxnSpPr>
          <p:cNvPr id="5" name="Straight Arrow Connector 4"/>
          <p:cNvCxnSpPr/>
          <p:nvPr/>
        </p:nvCxnSpPr>
        <p:spPr>
          <a:xfrm>
            <a:off x="10833463" y="1257606"/>
            <a:ext cx="426720" cy="8759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4875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Booking Volume</a:t>
            </a:r>
            <a:endParaRPr lang="en-US" b="1" dirty="0">
              <a:solidFill>
                <a:srgbClr val="0070C0"/>
              </a:solidFill>
            </a:endParaRPr>
          </a:p>
        </p:txBody>
      </p:sp>
      <p:sp>
        <p:nvSpPr>
          <p:cNvPr id="3" name="Content Placeholder 2"/>
          <p:cNvSpPr>
            <a:spLocks noGrp="1"/>
          </p:cNvSpPr>
          <p:nvPr>
            <p:ph idx="1"/>
          </p:nvPr>
        </p:nvSpPr>
        <p:spPr>
          <a:xfrm>
            <a:off x="838200" y="1825624"/>
            <a:ext cx="10515600" cy="4643269"/>
          </a:xfrm>
        </p:spPr>
        <p:txBody>
          <a:bodyPr>
            <a:normAutofit fontScale="85000" lnSpcReduction="20000"/>
          </a:bodyPr>
          <a:lstStyle/>
          <a:p>
            <a:r>
              <a:rPr lang="en-US" dirty="0" smtClean="0"/>
              <a:t>An inmate’s “intake” is often associated with more than one “booking” (charge).  While intake volume is the most accurate measure of the </a:t>
            </a:r>
            <a:r>
              <a:rPr lang="en-US" u="sng" dirty="0" smtClean="0"/>
              <a:t>number</a:t>
            </a:r>
            <a:r>
              <a:rPr lang="en-US" dirty="0" smtClean="0"/>
              <a:t> of individuals entering CVRJ, booking volume helps identify the </a:t>
            </a:r>
            <a:r>
              <a:rPr lang="en-US" u="sng" dirty="0" smtClean="0"/>
              <a:t>types</a:t>
            </a:r>
            <a:r>
              <a:rPr lang="en-US" dirty="0" smtClean="0"/>
              <a:t> of charges lodged against them. </a:t>
            </a:r>
          </a:p>
          <a:p>
            <a:r>
              <a:rPr lang="en-US" dirty="0" smtClean="0"/>
              <a:t>From 2011 to 2021, Louisa booking volume fell 12% </a:t>
            </a:r>
            <a:r>
              <a:rPr lang="en-US" dirty="0"/>
              <a:t>(down </a:t>
            </a:r>
            <a:r>
              <a:rPr lang="en-US" dirty="0" smtClean="0"/>
              <a:t>23% </a:t>
            </a:r>
            <a:r>
              <a:rPr lang="en-US" dirty="0"/>
              <a:t>per capita</a:t>
            </a:r>
            <a:r>
              <a:rPr lang="en-US" dirty="0" smtClean="0"/>
              <a:t>).</a:t>
            </a:r>
          </a:p>
          <a:p>
            <a:r>
              <a:rPr lang="en-US" dirty="0" smtClean="0"/>
              <a:t>Felony booking volume increased 19%, offset by an 29% decrease in misdemeanor bookings.</a:t>
            </a:r>
          </a:p>
          <a:p>
            <a:r>
              <a:rPr lang="en-US" dirty="0" smtClean="0"/>
              <a:t>In 2011, misdemeanors significantly outnumbered felonies in Louisa booking volume (1,190 misdemeanors to 581 felonies). However, by 2021, the gap had narrowed to 819 Louisa misdemeanor bookings, compared to 653 felony bookings.</a:t>
            </a:r>
          </a:p>
          <a:p>
            <a:r>
              <a:rPr lang="en-US" dirty="0" smtClean="0"/>
              <a:t>Both felony and misdemeanor bookings dropped sharply in 2020, with a partial rebound in 2021.</a:t>
            </a:r>
          </a:p>
          <a:p>
            <a:r>
              <a:rPr lang="en-US" dirty="0" smtClean="0"/>
              <a:t>Louisa inmates were taken into CVRJ on 16% more charges per intake event from 2011 to 2021.</a:t>
            </a:r>
          </a:p>
        </p:txBody>
      </p:sp>
    </p:spTree>
    <p:extLst>
      <p:ext uri="{BB962C8B-B14F-4D97-AF65-F5344CB8AC3E}">
        <p14:creationId xmlns:p14="http://schemas.microsoft.com/office/powerpoint/2010/main" val="35936446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55447857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36759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35987196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44595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39970017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7567749" y="870857"/>
            <a:ext cx="3426644" cy="369332"/>
          </a:xfrm>
          <a:prstGeom prst="rect">
            <a:avLst/>
          </a:prstGeom>
          <a:noFill/>
        </p:spPr>
        <p:txBody>
          <a:bodyPr wrap="none" rtlCol="0">
            <a:spAutoFit/>
          </a:bodyPr>
          <a:lstStyle/>
          <a:p>
            <a:r>
              <a:rPr lang="en-US" dirty="0" smtClean="0"/>
              <a:t>Misdemeanor bookings down 29%</a:t>
            </a:r>
            <a:endParaRPr lang="en-US" dirty="0"/>
          </a:p>
        </p:txBody>
      </p:sp>
      <p:cxnSp>
        <p:nvCxnSpPr>
          <p:cNvPr id="5" name="Straight Arrow Connector 4"/>
          <p:cNvCxnSpPr/>
          <p:nvPr/>
        </p:nvCxnSpPr>
        <p:spPr>
          <a:xfrm>
            <a:off x="10711543" y="1166949"/>
            <a:ext cx="809897" cy="17155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55011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81145033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97665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Introduction</a:t>
            </a:r>
            <a:endParaRPr lang="en-US" b="1" dirty="0">
              <a:solidFill>
                <a:srgbClr val="0070C0"/>
              </a:solidFill>
            </a:endParaRPr>
          </a:p>
        </p:txBody>
      </p:sp>
      <p:sp>
        <p:nvSpPr>
          <p:cNvPr id="3" name="Content Placeholder 2"/>
          <p:cNvSpPr>
            <a:spLocks noGrp="1"/>
          </p:cNvSpPr>
          <p:nvPr>
            <p:ph idx="1"/>
          </p:nvPr>
        </p:nvSpPr>
        <p:spPr>
          <a:xfrm>
            <a:off x="838200" y="1825625"/>
            <a:ext cx="10515600" cy="4827724"/>
          </a:xfrm>
        </p:spPr>
        <p:txBody>
          <a:bodyPr>
            <a:normAutofit fontScale="85000" lnSpcReduction="10000"/>
          </a:bodyPr>
          <a:lstStyle/>
          <a:p>
            <a:r>
              <a:rPr lang="en-US" dirty="0" smtClean="0"/>
              <a:t>This report, generated by the Criminal Justice Planner, documents trends among various key metrics associated with Louisa County inmates at the Central Virginia Regional Jail (CVRJ).</a:t>
            </a:r>
          </a:p>
          <a:p>
            <a:r>
              <a:rPr lang="en-US" dirty="0" smtClean="0"/>
              <a:t>These key metrics include the number of inmates entering and leaving the jail, their charges, their race, gender and age, and their length of stay. </a:t>
            </a:r>
          </a:p>
          <a:p>
            <a:r>
              <a:rPr lang="en-US" dirty="0" smtClean="0"/>
              <a:t>The report shows how these metrics have impacted the total number of bed days expended on Louisa inmates at CVRJ from 2012 to 2021.</a:t>
            </a:r>
          </a:p>
          <a:p>
            <a:r>
              <a:rPr lang="en-US" dirty="0" smtClean="0"/>
              <a:t>This analysis also assesses the impact of the COVID-19 pandemic years (2020 and 2021) on longer-term trends in Louisa jail utilization by comparing them to the two most recent pre-pandemic years (2018 and 2019).</a:t>
            </a:r>
          </a:p>
          <a:p>
            <a:r>
              <a:rPr lang="en-US" dirty="0" smtClean="0"/>
              <a:t>All data was extracted from the CVRJ operational management system.</a:t>
            </a:r>
          </a:p>
          <a:p>
            <a:r>
              <a:rPr lang="en-US" dirty="0" smtClean="0"/>
              <a:t>A supplemental report will be issued in September 2022, documenting trends in reported crime in Louisa, pending the publication of 2021 crime data by the Virginia State Police.</a:t>
            </a:r>
            <a:endParaRPr lang="en-US" dirty="0"/>
          </a:p>
        </p:txBody>
      </p:sp>
    </p:spTree>
    <p:extLst>
      <p:ext uri="{BB962C8B-B14F-4D97-AF65-F5344CB8AC3E}">
        <p14:creationId xmlns:p14="http://schemas.microsoft.com/office/powerpoint/2010/main" val="25679015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Booking Volume in the COVID Era</a:t>
            </a:r>
            <a:endParaRPr lang="en-US" b="1"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smtClean="0"/>
              <a:t>The COVID-19 pandemic had a significant impact on Louisa booking trends.</a:t>
            </a:r>
          </a:p>
          <a:p>
            <a:r>
              <a:rPr lang="en-US" dirty="0" smtClean="0"/>
              <a:t>Booking volume dropped by more than one half with the onset of the pandemic (from 407 in the first quarter of 2020, to 181 in the second quarter).</a:t>
            </a:r>
          </a:p>
          <a:p>
            <a:r>
              <a:rPr lang="en-US" dirty="0" smtClean="0"/>
              <a:t>Following the onset of the pandemic, a partial rebound in Louisa </a:t>
            </a:r>
            <a:r>
              <a:rPr lang="en-US" dirty="0"/>
              <a:t>booking volume </a:t>
            </a:r>
            <a:r>
              <a:rPr lang="en-US" dirty="0" smtClean="0"/>
              <a:t>was observed during the second half of 2020 and continuing into 2021. </a:t>
            </a:r>
          </a:p>
          <a:p>
            <a:r>
              <a:rPr lang="en-US" dirty="0" smtClean="0"/>
              <a:t>The average quarterly booking volume for 2020-21 was 337, compared to 434 in 2018-19. Booking volume dropped 26% over the four-year time frame.</a:t>
            </a:r>
          </a:p>
          <a:p>
            <a:r>
              <a:rPr lang="en-US" dirty="0" smtClean="0"/>
              <a:t>Pandemic-era booking patterns were similar for both misdemeanors and felonies.</a:t>
            </a:r>
          </a:p>
        </p:txBody>
      </p:sp>
    </p:spTree>
    <p:extLst>
      <p:ext uri="{BB962C8B-B14F-4D97-AF65-F5344CB8AC3E}">
        <p14:creationId xmlns:p14="http://schemas.microsoft.com/office/powerpoint/2010/main" val="3821907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60823485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0154195" y="719239"/>
            <a:ext cx="1187248" cy="369332"/>
          </a:xfrm>
          <a:prstGeom prst="rect">
            <a:avLst/>
          </a:prstGeom>
          <a:noFill/>
        </p:spPr>
        <p:txBody>
          <a:bodyPr wrap="none" rtlCol="0">
            <a:spAutoFit/>
          </a:bodyPr>
          <a:lstStyle/>
          <a:p>
            <a:r>
              <a:rPr lang="en-US" dirty="0" smtClean="0"/>
              <a:t>Down 26%</a:t>
            </a:r>
            <a:endParaRPr lang="en-US" dirty="0"/>
          </a:p>
        </p:txBody>
      </p:sp>
      <p:cxnSp>
        <p:nvCxnSpPr>
          <p:cNvPr id="5" name="Straight Arrow Connector 4"/>
          <p:cNvCxnSpPr/>
          <p:nvPr/>
        </p:nvCxnSpPr>
        <p:spPr>
          <a:xfrm>
            <a:off x="11025051" y="1088571"/>
            <a:ext cx="444138" cy="19333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10238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99217394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214659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Bookings by Charge Type</a:t>
            </a:r>
            <a:endParaRPr lang="en-US" b="1" dirty="0">
              <a:solidFill>
                <a:srgbClr val="0070C0"/>
              </a:solidFill>
            </a:endParaRPr>
          </a:p>
        </p:txBody>
      </p:sp>
      <p:sp>
        <p:nvSpPr>
          <p:cNvPr id="3" name="Content Placeholder 2"/>
          <p:cNvSpPr>
            <a:spLocks noGrp="1"/>
          </p:cNvSpPr>
          <p:nvPr>
            <p:ph idx="1"/>
          </p:nvPr>
        </p:nvSpPr>
        <p:spPr>
          <a:xfrm>
            <a:off x="838200" y="1825625"/>
            <a:ext cx="10515600" cy="4618718"/>
          </a:xfrm>
        </p:spPr>
        <p:txBody>
          <a:bodyPr>
            <a:normAutofit fontScale="85000" lnSpcReduction="10000"/>
          </a:bodyPr>
          <a:lstStyle/>
          <a:p>
            <a:r>
              <a:rPr lang="en-US" dirty="0" smtClean="0"/>
              <a:t>The top ten Louisa charge types by booking volume from 2011 to 2021 were assault, larceny, DWI, </a:t>
            </a:r>
            <a:r>
              <a:rPr lang="en-US" dirty="0"/>
              <a:t>narcotic </a:t>
            </a:r>
            <a:r>
              <a:rPr lang="en-US" dirty="0" smtClean="0"/>
              <a:t>violations, probation violations</a:t>
            </a:r>
            <a:r>
              <a:rPr lang="en-US" dirty="0"/>
              <a:t>, operator’s license </a:t>
            </a:r>
            <a:r>
              <a:rPr lang="en-US" dirty="0" smtClean="0"/>
              <a:t>offenses, alcohol offenses, contempt </a:t>
            </a:r>
            <a:r>
              <a:rPr lang="en-US" dirty="0"/>
              <a:t>of </a:t>
            </a:r>
            <a:r>
              <a:rPr lang="en-US" dirty="0" smtClean="0"/>
              <a:t>court, fraud, and weapons offenses.</a:t>
            </a:r>
          </a:p>
          <a:p>
            <a:r>
              <a:rPr lang="en-US" dirty="0" smtClean="0"/>
              <a:t>From 2011 to 2021, the fastest-growing charge type at booking was, by far, in the category of probation violations (up 237%). Weapons offenses were up 80%, with narcotics offenses up 13%.</a:t>
            </a:r>
          </a:p>
          <a:p>
            <a:r>
              <a:rPr lang="en-US" dirty="0" smtClean="0"/>
              <a:t>Significant decreases in booking volume were observed among alcohol offenses (down 57%), DWI (down 45%), fraud (down 31%) and assault (down 19%).</a:t>
            </a:r>
          </a:p>
          <a:p>
            <a:r>
              <a:rPr lang="en-US" dirty="0" smtClean="0"/>
              <a:t>Decreases were observed among eight of the top ten Louisa charge categories between 2018 and 2021, with five categories showing a decrease of </a:t>
            </a:r>
            <a:r>
              <a:rPr lang="en-US" dirty="0"/>
              <a:t>2</a:t>
            </a:r>
            <a:r>
              <a:rPr lang="en-US" dirty="0" smtClean="0"/>
              <a:t>0% or greater. The only increases observed during the pandemic were in the categories of weapons offenses (up 66%) and DWI (up 30%).</a:t>
            </a:r>
          </a:p>
        </p:txBody>
      </p:sp>
    </p:spTree>
    <p:extLst>
      <p:ext uri="{BB962C8B-B14F-4D97-AF65-F5344CB8AC3E}">
        <p14:creationId xmlns:p14="http://schemas.microsoft.com/office/powerpoint/2010/main" val="30006510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43025684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10469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91029594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679561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93629554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377911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70C0"/>
                </a:solidFill>
              </a:rPr>
              <a:t>Probation Violation Bookings</a:t>
            </a:r>
            <a:endParaRPr lang="en-US" b="1" u="sng"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smtClean="0"/>
              <a:t>Louisa probation violation bookings, as a percentage of all Louisa bookings at CVRJ, increased 285% from 2011 to 2021. </a:t>
            </a:r>
          </a:p>
          <a:p>
            <a:r>
              <a:rPr lang="en-US" dirty="0" smtClean="0"/>
              <a:t>Probation violations represented 3.2% of all Louisa bookings in 2011, but 13.7% of total booking volume in 2021. </a:t>
            </a:r>
          </a:p>
          <a:p>
            <a:r>
              <a:rPr lang="en-US" dirty="0" smtClean="0"/>
              <a:t>Felony probation violation bookings increased 300% from 2011 to 2021, while misdemeanor probation violation bookings increased 12%. </a:t>
            </a:r>
          </a:p>
          <a:p>
            <a:r>
              <a:rPr lang="en-US" dirty="0" smtClean="0"/>
              <a:t>The number of Louisa felony probation violation bookings averaged 107 in each year from 2011 to 2021, more than twice the volume of misdemeanor probation violation bookings (which averaged 45 per year).</a:t>
            </a:r>
          </a:p>
          <a:p>
            <a:r>
              <a:rPr lang="en-US" dirty="0" smtClean="0"/>
              <a:t>Both felony and misdemeanor probation violation bookings were suppressed during the first pandemic year of 2020, but both rebounded strongly in 2021.</a:t>
            </a:r>
            <a:endParaRPr lang="en-US" dirty="0"/>
          </a:p>
        </p:txBody>
      </p:sp>
    </p:spTree>
    <p:extLst>
      <p:ext uri="{BB962C8B-B14F-4D97-AF65-F5344CB8AC3E}">
        <p14:creationId xmlns:p14="http://schemas.microsoft.com/office/powerpoint/2010/main" val="27108615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852669184"/>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573635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63124343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71201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General Population</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t>The population of Louisa increased from 33,153 in 2010 to 37,596 in 2020, according to U.S. Census Bureau data.</a:t>
            </a:r>
          </a:p>
          <a:p>
            <a:r>
              <a:rPr lang="en-US" dirty="0" smtClean="0"/>
              <a:t>This represents an increase of 13.4%, the largest among the five member jurisdictions participating in the Central Virginia Regional Jail Authority (Counties of Fluvanna, Greene, Louisa, Madison and Orange).</a:t>
            </a:r>
          </a:p>
          <a:p>
            <a:r>
              <a:rPr lang="en-US" dirty="0" smtClean="0"/>
              <a:t>Wherever appropriate in this report, changes in jail utilization will be expressed as a rate per 1000 Louisa residents, utilizing U. S. Census data.</a:t>
            </a:r>
            <a:endParaRPr lang="en-US" dirty="0"/>
          </a:p>
        </p:txBody>
      </p:sp>
    </p:spTree>
    <p:extLst>
      <p:ext uri="{BB962C8B-B14F-4D97-AF65-F5344CB8AC3E}">
        <p14:creationId xmlns:p14="http://schemas.microsoft.com/office/powerpoint/2010/main" val="8628888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Average Length of Stay (ALOS)</a:t>
            </a:r>
            <a:endParaRPr lang="en-US" b="1" dirty="0">
              <a:solidFill>
                <a:srgbClr val="0070C0"/>
              </a:solidFill>
            </a:endParaRPr>
          </a:p>
        </p:txBody>
      </p:sp>
      <p:sp>
        <p:nvSpPr>
          <p:cNvPr id="3" name="Content Placeholder 2"/>
          <p:cNvSpPr>
            <a:spLocks noGrp="1"/>
          </p:cNvSpPr>
          <p:nvPr>
            <p:ph idx="1"/>
          </p:nvPr>
        </p:nvSpPr>
        <p:spPr>
          <a:xfrm>
            <a:off x="838200" y="1576251"/>
            <a:ext cx="10515600" cy="5281749"/>
          </a:xfrm>
        </p:spPr>
        <p:txBody>
          <a:bodyPr>
            <a:normAutofit fontScale="85000" lnSpcReduction="20000"/>
          </a:bodyPr>
          <a:lstStyle/>
          <a:p>
            <a:r>
              <a:rPr lang="en-US" dirty="0" smtClean="0"/>
              <a:t>The average length stay of a Louisa County inmate increased 14% from 2012 to 2021. </a:t>
            </a:r>
          </a:p>
          <a:p>
            <a:r>
              <a:rPr lang="en-US" dirty="0" smtClean="0"/>
              <a:t>ALOS dropped slightly during the pandemic years of 2020-2021.  During 2021, the average length of a Louisa inmate’s stay was 29.9 days.</a:t>
            </a:r>
            <a:endParaRPr lang="en-US" dirty="0"/>
          </a:p>
          <a:p>
            <a:r>
              <a:rPr lang="en-US" dirty="0" smtClean="0"/>
              <a:t>Average length of stay increased 13% </a:t>
            </a:r>
            <a:r>
              <a:rPr lang="en-US" dirty="0"/>
              <a:t>among Black inmates from </a:t>
            </a:r>
            <a:r>
              <a:rPr lang="en-US" dirty="0" smtClean="0"/>
              <a:t>2012 to 2021, while ALOS among White inmates increased 17%.  Black inmates served longer average lengths of stay than did White inmates in all but one year (2014). The difference in average length of stay by race was 8.7 days in 2021. </a:t>
            </a:r>
          </a:p>
          <a:p>
            <a:r>
              <a:rPr lang="en-US" dirty="0" smtClean="0"/>
              <a:t>Increases in average length of stay were steeper for female inmates (up 27%) than for male inmates (up 13%) from 2012 to 2021. Male </a:t>
            </a:r>
            <a:r>
              <a:rPr lang="en-US" dirty="0"/>
              <a:t>inmates served significantly longer average lengths of stay than did </a:t>
            </a:r>
            <a:r>
              <a:rPr lang="en-US" dirty="0" smtClean="0"/>
              <a:t>female </a:t>
            </a:r>
            <a:r>
              <a:rPr lang="en-US" dirty="0"/>
              <a:t>inmates in every year </a:t>
            </a:r>
            <a:r>
              <a:rPr lang="en-US" dirty="0" smtClean="0"/>
              <a:t>studied</a:t>
            </a:r>
            <a:r>
              <a:rPr lang="en-US" dirty="0"/>
              <a:t>. The difference in average length of stay by </a:t>
            </a:r>
            <a:r>
              <a:rPr lang="en-US" dirty="0" smtClean="0"/>
              <a:t>gender </a:t>
            </a:r>
            <a:r>
              <a:rPr lang="en-US" dirty="0"/>
              <a:t>was </a:t>
            </a:r>
            <a:r>
              <a:rPr lang="en-US" dirty="0" smtClean="0"/>
              <a:t>13.8 </a:t>
            </a:r>
            <a:r>
              <a:rPr lang="en-US" dirty="0"/>
              <a:t>days in 2021</a:t>
            </a:r>
            <a:r>
              <a:rPr lang="en-US" dirty="0" smtClean="0"/>
              <a:t>.</a:t>
            </a:r>
          </a:p>
          <a:p>
            <a:r>
              <a:rPr lang="en-US" dirty="0" smtClean="0"/>
              <a:t>Female ALOS dropped sharply during 2020-21, compared to a smaller decreas</a:t>
            </a:r>
            <a:r>
              <a:rPr lang="en-US" dirty="0" smtClean="0"/>
              <a:t>e among males.</a:t>
            </a:r>
            <a:r>
              <a:rPr lang="en-US" dirty="0" smtClean="0"/>
              <a:t> </a:t>
            </a:r>
            <a:endParaRPr lang="en-US" dirty="0" smtClean="0"/>
          </a:p>
          <a:p>
            <a:r>
              <a:rPr lang="en-US" dirty="0" smtClean="0"/>
              <a:t>The most significant increase in average length of stay was observed among the oldest inmate group (age 50+, up 49%), while the only decrease by age group was among the youngest </a:t>
            </a:r>
            <a:r>
              <a:rPr lang="en-US" dirty="0" smtClean="0"/>
              <a:t>group of Louisa </a:t>
            </a:r>
            <a:r>
              <a:rPr lang="en-US" dirty="0" smtClean="0"/>
              <a:t>inmates (age 18-24, down 27%). </a:t>
            </a:r>
          </a:p>
        </p:txBody>
      </p:sp>
    </p:spTree>
    <p:extLst>
      <p:ext uri="{BB962C8B-B14F-4D97-AF65-F5344CB8AC3E}">
        <p14:creationId xmlns:p14="http://schemas.microsoft.com/office/powerpoint/2010/main" val="3938119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88027772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995237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16072146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77124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912056504"/>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107283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38766412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853822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63300694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247443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1525"/>
          </a:xfrm>
        </p:spPr>
        <p:txBody>
          <a:bodyPr>
            <a:normAutofit fontScale="90000"/>
          </a:bodyPr>
          <a:lstStyle/>
          <a:p>
            <a:r>
              <a:rPr lang="en-US" b="1" dirty="0" smtClean="0">
                <a:solidFill>
                  <a:srgbClr val="0070C0"/>
                </a:solidFill>
              </a:rPr>
              <a:t>Bed Day Expenditures (BDE)</a:t>
            </a:r>
            <a:endParaRPr lang="en-US" b="1" dirty="0">
              <a:solidFill>
                <a:srgbClr val="0070C0"/>
              </a:solidFill>
            </a:endParaRPr>
          </a:p>
        </p:txBody>
      </p:sp>
      <p:sp>
        <p:nvSpPr>
          <p:cNvPr id="3" name="Content Placeholder 2"/>
          <p:cNvSpPr>
            <a:spLocks noGrp="1"/>
          </p:cNvSpPr>
          <p:nvPr>
            <p:ph idx="1"/>
          </p:nvPr>
        </p:nvSpPr>
        <p:spPr>
          <a:xfrm>
            <a:off x="838200" y="1262743"/>
            <a:ext cx="10515600" cy="5595258"/>
          </a:xfrm>
        </p:spPr>
        <p:txBody>
          <a:bodyPr>
            <a:normAutofit fontScale="77500" lnSpcReduction="20000"/>
          </a:bodyPr>
          <a:lstStyle/>
          <a:p>
            <a:r>
              <a:rPr lang="en-US" dirty="0" smtClean="0"/>
              <a:t>Bed day expenditures are a product of intake volume, multiplied by length of stay. BDE is a useful metric to track the total cost</a:t>
            </a:r>
            <a:r>
              <a:rPr lang="en-US" dirty="0"/>
              <a:t> </a:t>
            </a:r>
            <a:r>
              <a:rPr lang="en-US" dirty="0" smtClean="0"/>
              <a:t>of a jurisdiction’s jail </a:t>
            </a:r>
            <a:r>
              <a:rPr lang="en-US" dirty="0"/>
              <a:t>utilization (listed at $99.69 per day, per CVRJ inmate, in the Virginia Compensation Board’s 2020 Jail Cost Report). </a:t>
            </a:r>
            <a:endParaRPr lang="en-US" dirty="0" smtClean="0"/>
          </a:p>
          <a:p>
            <a:r>
              <a:rPr lang="en-US" dirty="0" smtClean="0"/>
              <a:t>Decreases in Louisa intake volume were partially offset by increases in average length of stay, resulting in a decrease in overall bed day expenditures of 12% from 2012 to 2021. Bed day expenditures per 1,000 Louisa residents dropped 24% during that time.</a:t>
            </a:r>
          </a:p>
          <a:p>
            <a:r>
              <a:rPr lang="en-US" dirty="0" smtClean="0"/>
              <a:t>Louisa expended </a:t>
            </a:r>
            <a:r>
              <a:rPr lang="en-US" dirty="0"/>
              <a:t>20,483 bed days </a:t>
            </a:r>
            <a:r>
              <a:rPr lang="en-US" dirty="0" smtClean="0"/>
              <a:t>in 2021</a:t>
            </a:r>
            <a:r>
              <a:rPr lang="en-US" dirty="0"/>
              <a:t>, </a:t>
            </a:r>
            <a:r>
              <a:rPr lang="en-US" dirty="0" smtClean="0"/>
              <a:t>compared </a:t>
            </a:r>
            <a:r>
              <a:rPr lang="en-US" dirty="0"/>
              <a:t>to 23,866 in 2012.</a:t>
            </a:r>
            <a:endParaRPr lang="en-US" dirty="0" smtClean="0"/>
          </a:p>
          <a:p>
            <a:r>
              <a:rPr lang="en-US" dirty="0" smtClean="0"/>
              <a:t>As a share of overall CVRJ bed day utilization, Louisa’s percentage of bed day expenditures increased 2% from 2012 to 2021</a:t>
            </a:r>
            <a:r>
              <a:rPr lang="en-US" dirty="0"/>
              <a:t> </a:t>
            </a:r>
            <a:r>
              <a:rPr lang="en-US" dirty="0" smtClean="0"/>
              <a:t>(largely due to a 37% decrease in Federal inmates’ share of bed </a:t>
            </a:r>
            <a:r>
              <a:rPr lang="en-US" dirty="0"/>
              <a:t>days and a 29% reduction in Madison County).</a:t>
            </a:r>
            <a:endParaRPr lang="en-US" dirty="0" smtClean="0"/>
          </a:p>
          <a:p>
            <a:r>
              <a:rPr lang="en-US" dirty="0" smtClean="0"/>
              <a:t>From 2011 to 2021, bed day expenditures among Louisa’s Black inmates decreased 21%, compared to a </a:t>
            </a:r>
            <a:r>
              <a:rPr lang="en-US" dirty="0"/>
              <a:t>6</a:t>
            </a:r>
            <a:r>
              <a:rPr lang="en-US" dirty="0" smtClean="0"/>
              <a:t>% decrease among White inmates. </a:t>
            </a:r>
          </a:p>
          <a:p>
            <a:r>
              <a:rPr lang="en-US" dirty="0" smtClean="0"/>
              <a:t>Louisa’s female inmates expended 13% </a:t>
            </a:r>
            <a:r>
              <a:rPr lang="en-US" u="sng" dirty="0" smtClean="0"/>
              <a:t>more</a:t>
            </a:r>
            <a:r>
              <a:rPr lang="en-US" dirty="0" smtClean="0"/>
              <a:t> bed days from 2012 to 2021, compared to a 15% decrease observed among male inmates.</a:t>
            </a:r>
          </a:p>
          <a:p>
            <a:r>
              <a:rPr lang="en-US" dirty="0" smtClean="0"/>
              <a:t>The youngest group of Louisa’s inmates (age 18-24) expended 62% fewer bed days from 2011 to 2021, representing the single greatest downward influence on Louisa’s overall BDE.  </a:t>
            </a:r>
            <a:endParaRPr lang="en-US" dirty="0"/>
          </a:p>
        </p:txBody>
      </p:sp>
    </p:spTree>
    <p:extLst>
      <p:ext uri="{BB962C8B-B14F-4D97-AF65-F5344CB8AC3E}">
        <p14:creationId xmlns:p14="http://schemas.microsoft.com/office/powerpoint/2010/main" val="9325503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19207997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305444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73641734"/>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770374" y="806245"/>
            <a:ext cx="2972271" cy="369332"/>
          </a:xfrm>
          <a:prstGeom prst="rect">
            <a:avLst/>
          </a:prstGeom>
          <a:noFill/>
        </p:spPr>
        <p:txBody>
          <a:bodyPr wrap="square" rtlCol="0">
            <a:spAutoFit/>
          </a:bodyPr>
          <a:lstStyle/>
          <a:p>
            <a:r>
              <a:rPr lang="en-US" dirty="0" smtClean="0"/>
              <a:t>BDE per 1000 down 24%</a:t>
            </a:r>
            <a:endParaRPr lang="en-US" dirty="0"/>
          </a:p>
        </p:txBody>
      </p:sp>
      <p:cxnSp>
        <p:nvCxnSpPr>
          <p:cNvPr id="5" name="Straight Arrow Connector 4"/>
          <p:cNvCxnSpPr/>
          <p:nvPr/>
        </p:nvCxnSpPr>
        <p:spPr>
          <a:xfrm>
            <a:off x="10943303" y="1130710"/>
            <a:ext cx="471949" cy="14945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88600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61975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Intakes</a:t>
            </a:r>
            <a:endParaRPr lang="en-US" b="1" dirty="0">
              <a:solidFill>
                <a:srgbClr val="0070C0"/>
              </a:solidFill>
            </a:endParaRPr>
          </a:p>
        </p:txBody>
      </p:sp>
      <p:sp>
        <p:nvSpPr>
          <p:cNvPr id="3" name="Content Placeholder 2"/>
          <p:cNvSpPr>
            <a:spLocks noGrp="1"/>
          </p:cNvSpPr>
          <p:nvPr>
            <p:ph idx="1"/>
          </p:nvPr>
        </p:nvSpPr>
        <p:spPr>
          <a:xfrm>
            <a:off x="838200" y="1602377"/>
            <a:ext cx="10515600" cy="5024846"/>
          </a:xfrm>
        </p:spPr>
        <p:txBody>
          <a:bodyPr>
            <a:normAutofit lnSpcReduction="10000"/>
          </a:bodyPr>
          <a:lstStyle/>
          <a:p>
            <a:r>
              <a:rPr lang="en-US" dirty="0" smtClean="0"/>
              <a:t>An “intake” is an event, in which a person is taken into CVRJ on Louisa County charges, no matter how long their stay, or how many charges they have lodged against them.</a:t>
            </a:r>
          </a:p>
          <a:p>
            <a:r>
              <a:rPr lang="en-US" dirty="0" smtClean="0"/>
              <a:t>From 2011 through 2021, Louisa intake volume decreased by 25%.</a:t>
            </a:r>
          </a:p>
          <a:p>
            <a:r>
              <a:rPr lang="en-US" dirty="0" smtClean="0"/>
              <a:t>Intakes fell gradually from 2011 to 2019, then more steeply in 2020, followed by a partial rebound in 2021.</a:t>
            </a:r>
          </a:p>
          <a:p>
            <a:r>
              <a:rPr lang="en-US" dirty="0" smtClean="0"/>
              <a:t>The per-capita rate of decrease in jail intakes between 2011 and 2021 was 36%.  20.2 inmates per 1000 county residents were taken into CVRJ on Louisa offenses in 2021, down from 31.4 in 2011.</a:t>
            </a:r>
          </a:p>
          <a:p>
            <a:r>
              <a:rPr lang="en-US" dirty="0" smtClean="0"/>
              <a:t>Despite these decreases, Louisa’s share of all CVRJ intakes increased 16%, largely due to a 71% decrease in intakes of Federal inmates. </a:t>
            </a:r>
          </a:p>
          <a:p>
            <a:r>
              <a:rPr lang="en-US" dirty="0" smtClean="0"/>
              <a:t>During 2021, Louisa intakes represented 31.3% of all CVRJ intakes.</a:t>
            </a:r>
          </a:p>
        </p:txBody>
      </p:sp>
    </p:spTree>
    <p:extLst>
      <p:ext uri="{BB962C8B-B14F-4D97-AF65-F5344CB8AC3E}">
        <p14:creationId xmlns:p14="http://schemas.microsoft.com/office/powerpoint/2010/main" val="24014913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351972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56713652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424712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37156422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004663" y="940526"/>
            <a:ext cx="2128211" cy="369332"/>
          </a:xfrm>
          <a:prstGeom prst="rect">
            <a:avLst/>
          </a:prstGeom>
          <a:noFill/>
        </p:spPr>
        <p:txBody>
          <a:bodyPr wrap="none" rtlCol="0">
            <a:spAutoFit/>
          </a:bodyPr>
          <a:lstStyle/>
          <a:p>
            <a:r>
              <a:rPr lang="en-US" dirty="0" smtClean="0"/>
              <a:t>Male BDE down 15%</a:t>
            </a:r>
            <a:endParaRPr lang="en-US" dirty="0"/>
          </a:p>
        </p:txBody>
      </p:sp>
      <p:cxnSp>
        <p:nvCxnSpPr>
          <p:cNvPr id="5" name="Straight Arrow Connector 4"/>
          <p:cNvCxnSpPr/>
          <p:nvPr/>
        </p:nvCxnSpPr>
        <p:spPr>
          <a:xfrm>
            <a:off x="10850880" y="1309858"/>
            <a:ext cx="583474" cy="13375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045186" y="3587932"/>
            <a:ext cx="2047163" cy="369332"/>
          </a:xfrm>
          <a:prstGeom prst="rect">
            <a:avLst/>
          </a:prstGeom>
          <a:noFill/>
        </p:spPr>
        <p:txBody>
          <a:bodyPr wrap="none" rtlCol="0">
            <a:spAutoFit/>
          </a:bodyPr>
          <a:lstStyle/>
          <a:p>
            <a:r>
              <a:rPr lang="en-US" dirty="0" smtClean="0"/>
              <a:t>Female BDE up 13%</a:t>
            </a:r>
            <a:endParaRPr lang="en-US" dirty="0"/>
          </a:p>
        </p:txBody>
      </p:sp>
      <p:cxnSp>
        <p:nvCxnSpPr>
          <p:cNvPr id="10" name="Straight Arrow Connector 9"/>
          <p:cNvCxnSpPr/>
          <p:nvPr/>
        </p:nvCxnSpPr>
        <p:spPr>
          <a:xfrm>
            <a:off x="10850880" y="3899263"/>
            <a:ext cx="583474" cy="12475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28985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967264814"/>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344008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98668820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654434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Shorter-Staying vs. Longer-Staying Inmates</a:t>
            </a:r>
            <a:endParaRPr lang="en-US" b="1"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smtClean="0"/>
              <a:t>The number of Louisa inmates spending 30 days or fewer in CVRJ custody decreased 25% from 2012 to 2021, during a time when the number of inmates staying 31 days or longer decreased by less than half that rate (down 11%). As a result, the percentage of Louisa inmates at CVRJ with lengths of stay exceeding 30 days increased 13% from 2012 to 2021.</a:t>
            </a:r>
          </a:p>
          <a:p>
            <a:r>
              <a:rPr lang="en-US" dirty="0" smtClean="0"/>
              <a:t>During 2021, the average length of stay for inmates serving 0-30 days was 5.6 days, compared to a 110-day average length of stay among those inmates serving longer than 30 days.</a:t>
            </a:r>
          </a:p>
          <a:p>
            <a:r>
              <a:rPr lang="en-US" dirty="0" smtClean="0"/>
              <a:t>During 2021, 20.6% of Louisa’s inmates served longer than 30 days in custody. However, these longer-serving inmates accounted for nearly 84% of all bed days expended by Louisa at CVRJ in 2021. </a:t>
            </a:r>
          </a:p>
          <a:p>
            <a:r>
              <a:rPr lang="en-US" dirty="0" smtClean="0"/>
              <a:t>Overall, bed days expended by Louisa inmates serving longer than 30 days decreased 10% from 2012 to 2021. </a:t>
            </a:r>
            <a:endParaRPr lang="en-US" dirty="0"/>
          </a:p>
        </p:txBody>
      </p:sp>
    </p:spTree>
    <p:extLst>
      <p:ext uri="{BB962C8B-B14F-4D97-AF65-F5344CB8AC3E}">
        <p14:creationId xmlns:p14="http://schemas.microsoft.com/office/powerpoint/2010/main" val="421897460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08231166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596455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61452741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649258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06963375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275827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35303257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41550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82510189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03090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43326653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992773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9337"/>
            <a:ext cx="10515600" cy="966652"/>
          </a:xfrm>
        </p:spPr>
        <p:txBody>
          <a:bodyPr>
            <a:normAutofit/>
          </a:bodyPr>
          <a:lstStyle/>
          <a:p>
            <a:r>
              <a:rPr lang="en-US" b="1" dirty="0" smtClean="0">
                <a:solidFill>
                  <a:srgbClr val="0070C0"/>
                </a:solidFill>
              </a:rPr>
              <a:t>Conclusions</a:t>
            </a:r>
            <a:endParaRPr lang="en-US" b="1" dirty="0">
              <a:solidFill>
                <a:srgbClr val="0070C0"/>
              </a:solidFill>
            </a:endParaRPr>
          </a:p>
        </p:txBody>
      </p:sp>
      <p:sp>
        <p:nvSpPr>
          <p:cNvPr id="3" name="Content Placeholder 2"/>
          <p:cNvSpPr>
            <a:spLocks noGrp="1"/>
          </p:cNvSpPr>
          <p:nvPr>
            <p:ph idx="1"/>
          </p:nvPr>
        </p:nvSpPr>
        <p:spPr>
          <a:xfrm>
            <a:off x="838200" y="1219200"/>
            <a:ext cx="10515600" cy="5638800"/>
          </a:xfrm>
        </p:spPr>
        <p:txBody>
          <a:bodyPr>
            <a:normAutofit fontScale="92500" lnSpcReduction="20000"/>
          </a:bodyPr>
          <a:lstStyle/>
          <a:p>
            <a:r>
              <a:rPr lang="en-US" dirty="0" smtClean="0"/>
              <a:t>The number of inmates taken into CVRJ on Louisa charges decreased 25% from 2011 to 2021 (down 36% per capita).</a:t>
            </a:r>
          </a:p>
          <a:p>
            <a:r>
              <a:rPr lang="en-US" dirty="0"/>
              <a:t>T</a:t>
            </a:r>
            <a:r>
              <a:rPr lang="en-US" dirty="0" smtClean="0"/>
              <a:t>he most significant</a:t>
            </a:r>
            <a:r>
              <a:rPr lang="en-US" dirty="0"/>
              <a:t> </a:t>
            </a:r>
            <a:r>
              <a:rPr lang="en-US" dirty="0" smtClean="0"/>
              <a:t>decreases in intakes were observed among Black inmates, male inmates and the youngest inmate group (age 18-24).</a:t>
            </a:r>
          </a:p>
          <a:p>
            <a:r>
              <a:rPr lang="en-US" dirty="0" smtClean="0"/>
              <a:t>Despite these decreases, Louisa’s share of CVRJ intakes increased 16% from 2011 to 2021, largely because of a 71% decrease in intakes of Federal inmates.</a:t>
            </a:r>
          </a:p>
          <a:p>
            <a:r>
              <a:rPr lang="en-US" dirty="0" smtClean="0"/>
              <a:t>Louisa’s booking volume (charges at intake) dropped 12% (down 23% per capita), the result of a 29% decrease in misdemeanor offenses (partially offset by a 19% increase in felony bookings).</a:t>
            </a:r>
          </a:p>
          <a:p>
            <a:r>
              <a:rPr lang="en-US" dirty="0" smtClean="0"/>
              <a:t>Probation violations and weapons offenses had the most significant booking growth among the top ten Louisa County charge types</a:t>
            </a:r>
            <a:r>
              <a:rPr lang="en-US" dirty="0"/>
              <a:t> </a:t>
            </a:r>
            <a:r>
              <a:rPr lang="en-US" dirty="0" smtClean="0"/>
              <a:t>from 2011 to 2021, while the most significant decreases were observed in alcohol offenses, DWI and fraud.</a:t>
            </a:r>
          </a:p>
          <a:p>
            <a:r>
              <a:rPr lang="en-US" dirty="0" smtClean="0"/>
              <a:t>Probation violations represented 13.7% of all Louisa bookings at CVRJ in 2021, up from 3.2% in 2011 (an increase of 285%).</a:t>
            </a:r>
          </a:p>
        </p:txBody>
      </p:sp>
    </p:spTree>
    <p:extLst>
      <p:ext uri="{BB962C8B-B14F-4D97-AF65-F5344CB8AC3E}">
        <p14:creationId xmlns:p14="http://schemas.microsoft.com/office/powerpoint/2010/main" val="302283603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3115"/>
          </a:xfrm>
        </p:spPr>
        <p:txBody>
          <a:bodyPr/>
          <a:lstStyle/>
          <a:p>
            <a:r>
              <a:rPr lang="en-US" b="1" dirty="0" smtClean="0">
                <a:solidFill>
                  <a:srgbClr val="0070C0"/>
                </a:solidFill>
              </a:rPr>
              <a:t>Conclusions (continued)</a:t>
            </a:r>
            <a:endParaRPr lang="en-US" b="1" dirty="0">
              <a:solidFill>
                <a:srgbClr val="0070C0"/>
              </a:solidFill>
            </a:endParaRPr>
          </a:p>
        </p:txBody>
      </p:sp>
      <p:sp>
        <p:nvSpPr>
          <p:cNvPr id="3" name="Content Placeholder 2"/>
          <p:cNvSpPr>
            <a:spLocks noGrp="1"/>
          </p:cNvSpPr>
          <p:nvPr>
            <p:ph idx="1"/>
          </p:nvPr>
        </p:nvSpPr>
        <p:spPr>
          <a:xfrm>
            <a:off x="838200" y="1410789"/>
            <a:ext cx="10515600" cy="5447211"/>
          </a:xfrm>
        </p:spPr>
        <p:txBody>
          <a:bodyPr>
            <a:normAutofit fontScale="85000" lnSpcReduction="20000"/>
          </a:bodyPr>
          <a:lstStyle/>
          <a:p>
            <a:r>
              <a:rPr lang="en-US" dirty="0"/>
              <a:t>The average length of a Louisa inmate’s stay increased 14% from 2012 to 2021. Average length of stay increased among Black and White inmates, male and female inmates, and in all age categories except for 18-24 year </a:t>
            </a:r>
            <a:r>
              <a:rPr lang="en-US" dirty="0" smtClean="0"/>
              <a:t>olds (which dropped 27%). </a:t>
            </a:r>
            <a:endParaRPr lang="en-US" dirty="0"/>
          </a:p>
          <a:p>
            <a:r>
              <a:rPr lang="en-US" dirty="0"/>
              <a:t>The number of CVRJ bed days expended on Louisa County inmates dropped </a:t>
            </a:r>
            <a:r>
              <a:rPr lang="en-US" dirty="0" smtClean="0"/>
              <a:t>12% </a:t>
            </a:r>
            <a:r>
              <a:rPr lang="en-US" dirty="0"/>
              <a:t>from 2012 to 2021 (24% per capita).  Bed day expenditures dropped most significantly among Black </a:t>
            </a:r>
            <a:r>
              <a:rPr lang="en-US" dirty="0" smtClean="0"/>
              <a:t>inmates,  </a:t>
            </a:r>
            <a:r>
              <a:rPr lang="en-US" dirty="0"/>
              <a:t>male </a:t>
            </a:r>
            <a:r>
              <a:rPr lang="en-US" dirty="0" smtClean="0"/>
              <a:t>inmates </a:t>
            </a:r>
            <a:r>
              <a:rPr lang="en-US" dirty="0"/>
              <a:t>and the youngest </a:t>
            </a:r>
            <a:r>
              <a:rPr lang="en-US" dirty="0" smtClean="0"/>
              <a:t>inmate group </a:t>
            </a:r>
            <a:r>
              <a:rPr lang="en-US" dirty="0"/>
              <a:t>(age </a:t>
            </a:r>
            <a:r>
              <a:rPr lang="en-US" dirty="0" smtClean="0"/>
              <a:t>18-24). Female inmates were the only demographic in which an increase in BDE was observed.</a:t>
            </a:r>
            <a:endParaRPr lang="en-US" dirty="0"/>
          </a:p>
          <a:p>
            <a:r>
              <a:rPr lang="en-US" dirty="0" smtClean="0"/>
              <a:t>Despite the overall decrease in BDE, </a:t>
            </a:r>
            <a:r>
              <a:rPr lang="en-US" dirty="0"/>
              <a:t>Louisa’s share of CVRJ bed day </a:t>
            </a:r>
            <a:r>
              <a:rPr lang="en-US" dirty="0" smtClean="0"/>
              <a:t>expenditures increased </a:t>
            </a:r>
            <a:r>
              <a:rPr lang="en-US" dirty="0"/>
              <a:t>2% from 2011 to 2021, largely </a:t>
            </a:r>
            <a:r>
              <a:rPr lang="en-US" dirty="0" smtClean="0"/>
              <a:t>the result of</a:t>
            </a:r>
            <a:r>
              <a:rPr lang="en-US" dirty="0" smtClean="0"/>
              <a:t> </a:t>
            </a:r>
            <a:r>
              <a:rPr lang="en-US" dirty="0"/>
              <a:t>a 37% decrease in bed days expended on Federal inmates.</a:t>
            </a:r>
          </a:p>
          <a:p>
            <a:r>
              <a:rPr lang="en-US" dirty="0"/>
              <a:t>The COVID-19 pandemic was associated </a:t>
            </a:r>
            <a:r>
              <a:rPr lang="en-US" dirty="0" smtClean="0"/>
              <a:t>with </a:t>
            </a:r>
            <a:r>
              <a:rPr lang="en-US" dirty="0"/>
              <a:t>decreases in Louisa </a:t>
            </a:r>
            <a:r>
              <a:rPr lang="en-US" dirty="0" smtClean="0"/>
              <a:t>intakes, average </a:t>
            </a:r>
            <a:r>
              <a:rPr lang="en-US" dirty="0"/>
              <a:t>length of </a:t>
            </a:r>
            <a:r>
              <a:rPr lang="en-US" dirty="0" smtClean="0"/>
              <a:t>stay and bed day expenditures during 2020.</a:t>
            </a:r>
            <a:endParaRPr lang="en-US" dirty="0"/>
          </a:p>
          <a:p>
            <a:r>
              <a:rPr lang="en-US" dirty="0"/>
              <a:t>Inmates serving sentences longer than 30 </a:t>
            </a:r>
            <a:r>
              <a:rPr lang="en-US" dirty="0" smtClean="0"/>
              <a:t>days </a:t>
            </a:r>
            <a:r>
              <a:rPr lang="en-US" dirty="0"/>
              <a:t>accounted for fewer than 21% of all Louisa </a:t>
            </a:r>
            <a:r>
              <a:rPr lang="en-US" dirty="0" smtClean="0"/>
              <a:t>intakes at </a:t>
            </a:r>
            <a:r>
              <a:rPr lang="en-US" dirty="0"/>
              <a:t>CVRJ </a:t>
            </a:r>
            <a:r>
              <a:rPr lang="en-US" dirty="0" smtClean="0"/>
              <a:t>in </a:t>
            </a:r>
            <a:r>
              <a:rPr lang="en-US" dirty="0"/>
              <a:t>2021, but were responsible for nearly 84% of Louisa’s bed day expenditures.</a:t>
            </a:r>
          </a:p>
          <a:p>
            <a:endParaRPr lang="en-US" dirty="0"/>
          </a:p>
        </p:txBody>
      </p:sp>
    </p:spTree>
    <p:extLst>
      <p:ext uri="{BB962C8B-B14F-4D97-AF65-F5344CB8AC3E}">
        <p14:creationId xmlns:p14="http://schemas.microsoft.com/office/powerpoint/2010/main" val="2986990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850" y="1709739"/>
            <a:ext cx="10515600" cy="1190216"/>
          </a:xfrm>
        </p:spPr>
        <p:txBody>
          <a:bodyPr/>
          <a:lstStyle/>
          <a:p>
            <a:r>
              <a:rPr lang="en-US" dirty="0" smtClean="0"/>
              <a:t>Prepared by:</a:t>
            </a:r>
            <a:endParaRPr lang="en-US" dirty="0"/>
          </a:p>
        </p:txBody>
      </p:sp>
      <p:sp>
        <p:nvSpPr>
          <p:cNvPr id="5" name="Text Placeholder 4"/>
          <p:cNvSpPr>
            <a:spLocks noGrp="1"/>
          </p:cNvSpPr>
          <p:nvPr>
            <p:ph type="body" idx="1"/>
          </p:nvPr>
        </p:nvSpPr>
        <p:spPr>
          <a:xfrm>
            <a:off x="831850" y="3596641"/>
            <a:ext cx="10515600" cy="2493010"/>
          </a:xfrm>
        </p:spPr>
        <p:txBody>
          <a:bodyPr>
            <a:normAutofit/>
          </a:bodyPr>
          <a:lstStyle/>
          <a:p>
            <a:r>
              <a:rPr lang="en-US" dirty="0" smtClean="0">
                <a:solidFill>
                  <a:schemeClr val="tx1"/>
                </a:solidFill>
              </a:rPr>
              <a:t>Neal S. Goodloe, MPA</a:t>
            </a:r>
          </a:p>
          <a:p>
            <a:r>
              <a:rPr lang="en-US" dirty="0" smtClean="0">
                <a:solidFill>
                  <a:schemeClr val="tx1"/>
                </a:solidFill>
              </a:rPr>
              <a:t>Criminal Justice Planner</a:t>
            </a:r>
          </a:p>
          <a:p>
            <a:r>
              <a:rPr lang="en-US" dirty="0" smtClean="0">
                <a:solidFill>
                  <a:schemeClr val="tx1"/>
                </a:solidFill>
              </a:rPr>
              <a:t>Jefferson Area Community Criminal Justice Board</a:t>
            </a:r>
          </a:p>
          <a:p>
            <a:r>
              <a:rPr lang="en-US" dirty="0" smtClean="0">
                <a:solidFill>
                  <a:schemeClr val="tx1"/>
                </a:solidFill>
                <a:hlinkClick r:id="rId2"/>
              </a:rPr>
              <a:t>ngoodloe@oar-jacc.org</a:t>
            </a:r>
            <a:endParaRPr lang="en-US" dirty="0" smtClean="0">
              <a:solidFill>
                <a:schemeClr val="tx1"/>
              </a:solidFill>
            </a:endParaRPr>
          </a:p>
          <a:p>
            <a:r>
              <a:rPr lang="en-US" smtClean="0">
                <a:solidFill>
                  <a:schemeClr val="tx1"/>
                </a:solidFill>
              </a:rPr>
              <a:t>May 2022</a:t>
            </a:r>
            <a:endParaRPr lang="en-US" dirty="0">
              <a:solidFill>
                <a:schemeClr val="tx1"/>
              </a:solidFill>
            </a:endParaRPr>
          </a:p>
        </p:txBody>
      </p:sp>
    </p:spTree>
    <p:extLst>
      <p:ext uri="{BB962C8B-B14F-4D97-AF65-F5344CB8AC3E}">
        <p14:creationId xmlns:p14="http://schemas.microsoft.com/office/powerpoint/2010/main" val="1239936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55501371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79174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41663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84369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Intakes by Race, Gender and Age</a:t>
            </a:r>
            <a:endParaRPr lang="en-US" b="1"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smtClean="0"/>
              <a:t>From 2011 to 2021, Louisa intake volume at CVRJ dropped more significantly among Black inmates (down 36%) than among White inmates (down 19%).</a:t>
            </a:r>
          </a:p>
          <a:p>
            <a:r>
              <a:rPr lang="en-US" dirty="0" smtClean="0"/>
              <a:t>Intakes of male </a:t>
            </a:r>
            <a:r>
              <a:rPr lang="en-US" dirty="0"/>
              <a:t>inmates </a:t>
            </a:r>
            <a:r>
              <a:rPr lang="en-US" dirty="0" smtClean="0"/>
              <a:t>(down 28%) fell at twice the rate of female inmates (down 14%).</a:t>
            </a:r>
          </a:p>
          <a:p>
            <a:r>
              <a:rPr lang="en-US" dirty="0" smtClean="0"/>
              <a:t>Intake volume dropped most significantly among inmates age 18 to 24</a:t>
            </a:r>
            <a:r>
              <a:rPr lang="en-US" dirty="0"/>
              <a:t> </a:t>
            </a:r>
            <a:r>
              <a:rPr lang="en-US" dirty="0" smtClean="0"/>
              <a:t>(down 53%). This </a:t>
            </a:r>
            <a:r>
              <a:rPr lang="en-US" dirty="0"/>
              <a:t>downward trend in </a:t>
            </a:r>
            <a:r>
              <a:rPr lang="en-US" dirty="0" smtClean="0"/>
              <a:t>intakes of </a:t>
            </a:r>
            <a:r>
              <a:rPr lang="en-US" dirty="0"/>
              <a:t>18-24 year olds </a:t>
            </a:r>
            <a:r>
              <a:rPr lang="en-US" dirty="0" smtClean="0"/>
              <a:t>was well-established </a:t>
            </a:r>
            <a:r>
              <a:rPr lang="en-US" dirty="0"/>
              <a:t>prior to the onset of the </a:t>
            </a:r>
            <a:r>
              <a:rPr lang="en-US" dirty="0" smtClean="0"/>
              <a:t>COVID-19 pandemic.</a:t>
            </a:r>
          </a:p>
          <a:p>
            <a:r>
              <a:rPr lang="en-US" dirty="0" smtClean="0"/>
              <a:t>Significant decreases in intake volume were also observed among the 40-49 and 50+ age groups.  These decreases were partially offset by an increase in intake volume of 22% among 30-39 year-olds.</a:t>
            </a:r>
            <a:endParaRPr lang="en-US" dirty="0"/>
          </a:p>
          <a:p>
            <a:r>
              <a:rPr lang="en-US" dirty="0" smtClean="0"/>
              <a:t>The average age of a Louisa inmate at intake increased from 35.3 years in 2011 to 37.2 in 2021, up 2% overall.</a:t>
            </a:r>
          </a:p>
        </p:txBody>
      </p:sp>
    </p:spTree>
    <p:extLst>
      <p:ext uri="{BB962C8B-B14F-4D97-AF65-F5344CB8AC3E}">
        <p14:creationId xmlns:p14="http://schemas.microsoft.com/office/powerpoint/2010/main" val="2917574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16638</TotalTime>
  <Words>2679</Words>
  <Application>Microsoft Office PowerPoint</Application>
  <PresentationFormat>Widescreen</PresentationFormat>
  <Paragraphs>162</Paragraphs>
  <Slides>53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Arial</vt:lpstr>
      <vt:lpstr>Calibri</vt:lpstr>
      <vt:lpstr>Calibri Light</vt:lpstr>
      <vt:lpstr>Office Theme</vt:lpstr>
      <vt:lpstr>Annual Report  Louisa County  Utilization of the Central Virginia Regional Jail</vt:lpstr>
      <vt:lpstr>Introduction</vt:lpstr>
      <vt:lpstr>General Population</vt:lpstr>
      <vt:lpstr>Intakes</vt:lpstr>
      <vt:lpstr>PowerPoint Presentation</vt:lpstr>
      <vt:lpstr>PowerPoint Presentation</vt:lpstr>
      <vt:lpstr>PowerPoint Presentation</vt:lpstr>
      <vt:lpstr>PowerPoint Presentation</vt:lpstr>
      <vt:lpstr>Intakes by Race, Gender and Age</vt:lpstr>
      <vt:lpstr>PowerPoint Presentation</vt:lpstr>
      <vt:lpstr>PowerPoint Presentation</vt:lpstr>
      <vt:lpstr>PowerPoint Presentation</vt:lpstr>
      <vt:lpstr>PowerPoint Presentation</vt:lpstr>
      <vt:lpstr>PowerPoint Presentation</vt:lpstr>
      <vt:lpstr>Booking Volume</vt:lpstr>
      <vt:lpstr>PowerPoint Presentation</vt:lpstr>
      <vt:lpstr>PowerPoint Presentation</vt:lpstr>
      <vt:lpstr>PowerPoint Presentation</vt:lpstr>
      <vt:lpstr>PowerPoint Presentation</vt:lpstr>
      <vt:lpstr>Booking Volume in the COVID Era</vt:lpstr>
      <vt:lpstr>PowerPoint Presentation</vt:lpstr>
      <vt:lpstr>PowerPoint Presentation</vt:lpstr>
      <vt:lpstr>Bookings by Charge Type</vt:lpstr>
      <vt:lpstr>PowerPoint Presentation</vt:lpstr>
      <vt:lpstr>PowerPoint Presentation</vt:lpstr>
      <vt:lpstr>PowerPoint Presentation</vt:lpstr>
      <vt:lpstr>Probation Violation Bookings</vt:lpstr>
      <vt:lpstr>PowerPoint Presentation</vt:lpstr>
      <vt:lpstr>PowerPoint Presentation</vt:lpstr>
      <vt:lpstr>Average Length of Stay (ALOS)</vt:lpstr>
      <vt:lpstr>PowerPoint Presentation</vt:lpstr>
      <vt:lpstr>PowerPoint Presentation</vt:lpstr>
      <vt:lpstr>PowerPoint Presentation</vt:lpstr>
      <vt:lpstr>PowerPoint Presentation</vt:lpstr>
      <vt:lpstr>PowerPoint Presentation</vt:lpstr>
      <vt:lpstr>Bed Day Expenditures (BDE)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Shorter-Staying vs. Longer-Staying Inmates</vt:lpstr>
      <vt:lpstr>PowerPoint Presentation</vt:lpstr>
      <vt:lpstr>PowerPoint Presentation</vt:lpstr>
      <vt:lpstr>PowerPoint Presentation</vt:lpstr>
      <vt:lpstr>PowerPoint Presentation</vt:lpstr>
      <vt:lpstr>PowerPoint Presentation</vt:lpstr>
      <vt:lpstr>Conclusions</vt:lpstr>
      <vt:lpstr>Conclusions (continued)</vt:lpstr>
      <vt:lpstr>Prepared by:</vt:lpstr>
    </vt:vector>
  </TitlesOfParts>
  <Company>OAR-JACC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Report:  Nelson County Utilization of the Albemarle-Charlottesville Regional Jail</dc:title>
  <dc:creator>Neal Goodloe</dc:creator>
  <cp:lastModifiedBy>Neal Goodloe</cp:lastModifiedBy>
  <cp:revision>170</cp:revision>
  <dcterms:created xsi:type="dcterms:W3CDTF">2022-03-29T18:35:32Z</dcterms:created>
  <dcterms:modified xsi:type="dcterms:W3CDTF">2022-07-19T18:59:03Z</dcterms:modified>
</cp:coreProperties>
</file>