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5.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6.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7.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8.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9.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10.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1.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drawings/drawing12.xml" ContentType="application/vnd.openxmlformats-officedocument.drawingml.chartshape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drawings/drawing13.xml" ContentType="application/vnd.openxmlformats-officedocument.drawingml.chartshapes+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14.xml" ContentType="application/vnd.openxmlformats-officedocument.drawingml.chartshapes+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drawings/drawing15.xml" ContentType="application/vnd.openxmlformats-officedocument.drawingml.chartshapes+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16.xml" ContentType="application/vnd.openxmlformats-officedocument.drawingml.chartshapes+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drawings/drawing17.xml" ContentType="application/vnd.openxmlformats-officedocument.drawingml.chartshapes+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07" r:id="rId4"/>
    <p:sldId id="259" r:id="rId5"/>
    <p:sldId id="500" r:id="rId6"/>
    <p:sldId id="501" r:id="rId7"/>
    <p:sldId id="503" r:id="rId8"/>
    <p:sldId id="502" r:id="rId9"/>
    <p:sldId id="262" r:id="rId10"/>
    <p:sldId id="504" r:id="rId11"/>
    <p:sldId id="505" r:id="rId12"/>
    <p:sldId id="507" r:id="rId13"/>
    <p:sldId id="506" r:id="rId14"/>
    <p:sldId id="508" r:id="rId15"/>
    <p:sldId id="269" r:id="rId16"/>
    <p:sldId id="473" r:id="rId17"/>
    <p:sldId id="474" r:id="rId18"/>
    <p:sldId id="475" r:id="rId19"/>
    <p:sldId id="511" r:id="rId20"/>
    <p:sldId id="273" r:id="rId21"/>
    <p:sldId id="477" r:id="rId22"/>
    <p:sldId id="478" r:id="rId23"/>
    <p:sldId id="277" r:id="rId24"/>
    <p:sldId id="479" r:id="rId25"/>
    <p:sldId id="480" r:id="rId26"/>
    <p:sldId id="481" r:id="rId27"/>
    <p:sldId id="282" r:id="rId28"/>
    <p:sldId id="482" r:id="rId29"/>
    <p:sldId id="483" r:id="rId30"/>
    <p:sldId id="284" r:id="rId31"/>
    <p:sldId id="484" r:id="rId32"/>
    <p:sldId id="509" r:id="rId33"/>
    <p:sldId id="486" r:id="rId34"/>
    <p:sldId id="487" r:id="rId35"/>
    <p:sldId id="488" r:id="rId36"/>
    <p:sldId id="289" r:id="rId37"/>
    <p:sldId id="489" r:id="rId38"/>
    <p:sldId id="490" r:id="rId39"/>
    <p:sldId id="382" r:id="rId40"/>
    <p:sldId id="510" r:id="rId41"/>
    <p:sldId id="491" r:id="rId42"/>
    <p:sldId id="492" r:id="rId43"/>
    <p:sldId id="493" r:id="rId44"/>
    <p:sldId id="494" r:id="rId45"/>
    <p:sldId id="299" r:id="rId46"/>
    <p:sldId id="495" r:id="rId47"/>
    <p:sldId id="496" r:id="rId48"/>
    <p:sldId id="497" r:id="rId49"/>
    <p:sldId id="499" r:id="rId50"/>
    <p:sldId id="498" r:id="rId51"/>
    <p:sldId id="305" r:id="rId52"/>
    <p:sldId id="395" r:id="rId53"/>
    <p:sldId id="306"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62" autoAdjust="0"/>
    <p:restoredTop sz="94660"/>
  </p:normalViewPr>
  <p:slideViewPr>
    <p:cSldViewPr snapToGrid="0">
      <p:cViewPr varScale="1">
        <p:scale>
          <a:sx n="78" d="100"/>
          <a:sy n="78" d="100"/>
        </p:scale>
        <p:origin x="96" y="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6.xml"/></Relationships>
</file>

<file path=ppt/charts/_rels/chart1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7.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8.xml"/></Relationships>
</file>

<file path=ppt/charts/_rels/chart1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9.xml"/></Relationships>
</file>

<file path=ppt/charts/_rels/chart1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10.xml"/></Relationships>
</file>

<file path=ppt/charts/_rels/chart2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1.xml"/></Relationships>
</file>

<file path=ppt/charts/_rels/chart2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chartUserShapes" Target="../drawings/drawing12.xml"/></Relationships>
</file>

<file path=ppt/charts/_rels/chart2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chartUserShapes" Target="../drawings/drawing13.xml"/></Relationships>
</file>

<file path=ppt/charts/_rels/chart2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14.xml"/></Relationships>
</file>

<file path=ppt/charts/_rels/chart2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chartUserShapes" Target="../drawings/drawing15.xml"/></Relationships>
</file>

<file path=ppt/charts/_rels/chart2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16.xml"/></Relationships>
</file>

<file path=ppt/charts/_rels/chart3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chartUserShapes" Target="../drawings/drawing17.xml"/></Relationships>
</file>

<file path=ppt/charts/_rels/chart3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Fluvanna </a:t>
            </a:r>
            <a:r>
              <a:rPr lang="en-US" dirty="0" smtClean="0"/>
              <a:t>Intakes</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Intakes'!$A$15</c:f>
              <c:strCache>
                <c:ptCount val="1"/>
                <c:pt idx="0">
                  <c:v>Fluvanna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Intakes'!$B$14:$L$14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'CVRJ Intakes'!$B$15:$L$15</c:f>
              <c:numCache>
                <c:formatCode>General</c:formatCode>
                <c:ptCount val="11"/>
                <c:pt idx="0">
                  <c:v>427</c:v>
                </c:pt>
                <c:pt idx="1">
                  <c:v>383</c:v>
                </c:pt>
                <c:pt idx="2">
                  <c:v>416</c:v>
                </c:pt>
                <c:pt idx="3">
                  <c:v>426</c:v>
                </c:pt>
                <c:pt idx="4">
                  <c:v>342</c:v>
                </c:pt>
                <c:pt idx="5">
                  <c:v>401</c:v>
                </c:pt>
                <c:pt idx="6">
                  <c:v>450</c:v>
                </c:pt>
                <c:pt idx="7">
                  <c:v>394</c:v>
                </c:pt>
                <c:pt idx="8">
                  <c:v>380</c:v>
                </c:pt>
                <c:pt idx="9">
                  <c:v>252</c:v>
                </c:pt>
                <c:pt idx="10">
                  <c:v>284</c:v>
                </c:pt>
              </c:numCache>
            </c:numRef>
          </c:val>
          <c:smooth val="0"/>
          <c:extLst>
            <c:ext xmlns:c16="http://schemas.microsoft.com/office/drawing/2014/chart" uri="{C3380CC4-5D6E-409C-BE32-E72D297353CC}">
              <c16:uniqueId val="{00000000-66D0-46A2-8ED9-0F3A437E8C39}"/>
            </c:ext>
          </c:extLst>
        </c:ser>
        <c:dLbls>
          <c:showLegendKey val="0"/>
          <c:showVal val="0"/>
          <c:showCatName val="0"/>
          <c:showSerName val="0"/>
          <c:showPercent val="0"/>
          <c:showBubbleSize val="0"/>
        </c:dLbls>
        <c:smooth val="0"/>
        <c:axId val="621141080"/>
        <c:axId val="621150096"/>
      </c:lineChart>
      <c:catAx>
        <c:axId val="621141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50096"/>
        <c:crosses val="autoZero"/>
        <c:auto val="1"/>
        <c:lblAlgn val="ctr"/>
        <c:lblOffset val="100"/>
        <c:noMultiLvlLbl val="0"/>
      </c:catAx>
      <c:valAx>
        <c:axId val="62115009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4108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'Fluvanna Bookings'!$A$2</c:f>
              <c:strCache>
                <c:ptCount val="1"/>
                <c:pt idx="0">
                  <c:v>Fluvanna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'Fluvanna Bookings'!$B$1:$L$1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'Fluvanna Bookings'!$B$2:$L$2</c:f>
              <c:numCache>
                <c:formatCode>General</c:formatCode>
                <c:ptCount val="11"/>
                <c:pt idx="0">
                  <c:v>796</c:v>
                </c:pt>
                <c:pt idx="1">
                  <c:v>653</c:v>
                </c:pt>
                <c:pt idx="2">
                  <c:v>829</c:v>
                </c:pt>
                <c:pt idx="3">
                  <c:v>837</c:v>
                </c:pt>
                <c:pt idx="4">
                  <c:v>596</c:v>
                </c:pt>
                <c:pt idx="5">
                  <c:v>696</c:v>
                </c:pt>
                <c:pt idx="6">
                  <c:v>871</c:v>
                </c:pt>
                <c:pt idx="7">
                  <c:v>835</c:v>
                </c:pt>
                <c:pt idx="8">
                  <c:v>730</c:v>
                </c:pt>
                <c:pt idx="9">
                  <c:v>478</c:v>
                </c:pt>
                <c:pt idx="10">
                  <c:v>536</c:v>
                </c:pt>
              </c:numCache>
            </c:numRef>
          </c:val>
          <c:smooth val="0"/>
          <c:extLst>
            <c:ext xmlns:c16="http://schemas.microsoft.com/office/drawing/2014/chart" uri="{C3380CC4-5D6E-409C-BE32-E72D297353CC}">
              <c16:uniqueId val="{00000000-3658-43EB-9F74-E8900C04B383}"/>
            </c:ext>
          </c:extLst>
        </c:ser>
        <c:dLbls>
          <c:showLegendKey val="0"/>
          <c:showVal val="0"/>
          <c:showCatName val="0"/>
          <c:showSerName val="0"/>
          <c:showPercent val="0"/>
          <c:showBubbleSize val="0"/>
        </c:dLbls>
        <c:smooth val="0"/>
        <c:axId val="401788704"/>
        <c:axId val="401789488"/>
      </c:lineChart>
      <c:catAx>
        <c:axId val="401788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1789488"/>
        <c:crosses val="autoZero"/>
        <c:auto val="1"/>
        <c:lblAlgn val="ctr"/>
        <c:lblOffset val="100"/>
        <c:noMultiLvlLbl val="0"/>
      </c:catAx>
      <c:valAx>
        <c:axId val="401789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178870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Bookings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Bookings per 1000'!$A$19</c:f>
              <c:strCache>
                <c:ptCount val="1"/>
                <c:pt idx="0">
                  <c:v>Fluvanna Bookings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Bookings per 1000'!$B$18:$L$18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'CVRJ Bookings per 1000'!$B$19:$L$19</c:f>
              <c:numCache>
                <c:formatCode>General</c:formatCode>
                <c:ptCount val="11"/>
                <c:pt idx="0">
                  <c:v>30.543724339050687</c:v>
                </c:pt>
                <c:pt idx="1">
                  <c:v>25.147302345284398</c:v>
                </c:pt>
                <c:pt idx="2">
                  <c:v>31.912845979135387</c:v>
                </c:pt>
                <c:pt idx="3">
                  <c:v>32.220810717172888</c:v>
                </c:pt>
                <c:pt idx="4">
                  <c:v>22.717743472460455</c:v>
                </c:pt>
                <c:pt idx="5">
                  <c:v>26.493091241292682</c:v>
                </c:pt>
                <c:pt idx="6">
                  <c:v>32.927566913654921</c:v>
                </c:pt>
                <c:pt idx="7">
                  <c:v>31.176492551245193</c:v>
                </c:pt>
                <c:pt idx="8">
                  <c:v>26.769343601026772</c:v>
                </c:pt>
                <c:pt idx="9">
                  <c:v>17.541928144152077</c:v>
                </c:pt>
                <c:pt idx="10">
                  <c:v>19.334126898243337</c:v>
                </c:pt>
              </c:numCache>
            </c:numRef>
          </c:val>
          <c:smooth val="0"/>
          <c:extLst>
            <c:ext xmlns:c16="http://schemas.microsoft.com/office/drawing/2014/chart" uri="{C3380CC4-5D6E-409C-BE32-E72D297353CC}">
              <c16:uniqueId val="{00000000-3D90-4F5E-9CC2-354D272125B7}"/>
            </c:ext>
          </c:extLst>
        </c:ser>
        <c:dLbls>
          <c:showLegendKey val="0"/>
          <c:showVal val="0"/>
          <c:showCatName val="0"/>
          <c:showSerName val="0"/>
          <c:showPercent val="0"/>
          <c:showBubbleSize val="0"/>
        </c:dLbls>
        <c:smooth val="0"/>
        <c:axId val="2073848063"/>
        <c:axId val="2073832255"/>
      </c:lineChart>
      <c:catAx>
        <c:axId val="20738480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73832255"/>
        <c:crosses val="autoZero"/>
        <c:auto val="1"/>
        <c:lblAlgn val="ctr"/>
        <c:lblOffset val="100"/>
        <c:noMultiLvlLbl val="0"/>
      </c:catAx>
      <c:valAx>
        <c:axId val="2073832255"/>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7384806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Bookings by Charge Level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'Fluvanna Bookings'!$A$5</c:f>
              <c:strCache>
                <c:ptCount val="1"/>
                <c:pt idx="0">
                  <c:v>Fluvanna Felony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'Fluvanna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'Fluvanna Bookings'!$B$5:$L$5</c:f>
              <c:numCache>
                <c:formatCode>General</c:formatCode>
                <c:ptCount val="11"/>
                <c:pt idx="0">
                  <c:v>384</c:v>
                </c:pt>
                <c:pt idx="1">
                  <c:v>272</c:v>
                </c:pt>
                <c:pt idx="2">
                  <c:v>367</c:v>
                </c:pt>
                <c:pt idx="3">
                  <c:v>339</c:v>
                </c:pt>
                <c:pt idx="4">
                  <c:v>186</c:v>
                </c:pt>
                <c:pt idx="5">
                  <c:v>267</c:v>
                </c:pt>
                <c:pt idx="6">
                  <c:v>405</c:v>
                </c:pt>
                <c:pt idx="7">
                  <c:v>349</c:v>
                </c:pt>
                <c:pt idx="8">
                  <c:v>310</c:v>
                </c:pt>
                <c:pt idx="9">
                  <c:v>212</c:v>
                </c:pt>
                <c:pt idx="10">
                  <c:v>250</c:v>
                </c:pt>
              </c:numCache>
            </c:numRef>
          </c:val>
          <c:smooth val="0"/>
          <c:extLst>
            <c:ext xmlns:c16="http://schemas.microsoft.com/office/drawing/2014/chart" uri="{C3380CC4-5D6E-409C-BE32-E72D297353CC}">
              <c16:uniqueId val="{00000000-15C8-41C2-A9B9-9C72785A986F}"/>
            </c:ext>
          </c:extLst>
        </c:ser>
        <c:ser>
          <c:idx val="1"/>
          <c:order val="1"/>
          <c:tx>
            <c:strRef>
              <c:f>'Fluvanna Bookings'!$A$6</c:f>
              <c:strCache>
                <c:ptCount val="1"/>
                <c:pt idx="0">
                  <c:v>Fluvanna  Misdemeanor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'Fluvanna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'Fluvanna Bookings'!$B$6:$L$6</c:f>
              <c:numCache>
                <c:formatCode>General</c:formatCode>
                <c:ptCount val="11"/>
                <c:pt idx="0">
                  <c:v>412</c:v>
                </c:pt>
                <c:pt idx="1">
                  <c:v>381</c:v>
                </c:pt>
                <c:pt idx="2">
                  <c:v>462</c:v>
                </c:pt>
                <c:pt idx="3">
                  <c:v>498</c:v>
                </c:pt>
                <c:pt idx="4">
                  <c:v>410</c:v>
                </c:pt>
                <c:pt idx="5">
                  <c:v>429</c:v>
                </c:pt>
                <c:pt idx="6">
                  <c:v>466</c:v>
                </c:pt>
                <c:pt idx="7">
                  <c:v>486</c:v>
                </c:pt>
                <c:pt idx="8">
                  <c:v>420</c:v>
                </c:pt>
                <c:pt idx="9">
                  <c:v>266</c:v>
                </c:pt>
                <c:pt idx="10">
                  <c:v>286</c:v>
                </c:pt>
              </c:numCache>
            </c:numRef>
          </c:val>
          <c:smooth val="0"/>
          <c:extLst>
            <c:ext xmlns:c16="http://schemas.microsoft.com/office/drawing/2014/chart" uri="{C3380CC4-5D6E-409C-BE32-E72D297353CC}">
              <c16:uniqueId val="{00000001-15C8-41C2-A9B9-9C72785A986F}"/>
            </c:ext>
          </c:extLst>
        </c:ser>
        <c:dLbls>
          <c:showLegendKey val="0"/>
          <c:showVal val="0"/>
          <c:showCatName val="0"/>
          <c:showSerName val="0"/>
          <c:showPercent val="0"/>
          <c:showBubbleSize val="0"/>
        </c:dLbls>
        <c:smooth val="0"/>
        <c:axId val="401784784"/>
        <c:axId val="401787920"/>
      </c:lineChart>
      <c:catAx>
        <c:axId val="40178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1787920"/>
        <c:crosses val="autoZero"/>
        <c:auto val="1"/>
        <c:lblAlgn val="ctr"/>
        <c:lblOffset val="100"/>
        <c:noMultiLvlLbl val="0"/>
      </c:catAx>
      <c:valAx>
        <c:axId val="401787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1784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'Bookings per Intake'!$A$13</c:f>
              <c:strCache>
                <c:ptCount val="1"/>
                <c:pt idx="0">
                  <c:v>Fluvanna Booking/Intake Ratio</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'Bookings per Intake'!$B$12:$L$12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'Bookings per Intake'!$B$13:$L$13</c:f>
              <c:numCache>
                <c:formatCode>General</c:formatCode>
                <c:ptCount val="11"/>
                <c:pt idx="0">
                  <c:v>1.864168618266979</c:v>
                </c:pt>
                <c:pt idx="1">
                  <c:v>1.7049608355091384</c:v>
                </c:pt>
                <c:pt idx="2">
                  <c:v>1.9927884615384615</c:v>
                </c:pt>
                <c:pt idx="3">
                  <c:v>1.9647887323943662</c:v>
                </c:pt>
                <c:pt idx="4">
                  <c:v>1.7426900584795322</c:v>
                </c:pt>
                <c:pt idx="5">
                  <c:v>1.7356608478802993</c:v>
                </c:pt>
                <c:pt idx="6">
                  <c:v>1.9355555555555555</c:v>
                </c:pt>
                <c:pt idx="7">
                  <c:v>2.1192893401015227</c:v>
                </c:pt>
                <c:pt idx="8">
                  <c:v>1.9210526315789473</c:v>
                </c:pt>
                <c:pt idx="9">
                  <c:v>1.8968253968253967</c:v>
                </c:pt>
                <c:pt idx="10">
                  <c:v>1.8873239436619718</c:v>
                </c:pt>
              </c:numCache>
            </c:numRef>
          </c:val>
          <c:extLst>
            <c:ext xmlns:c16="http://schemas.microsoft.com/office/drawing/2014/chart" uri="{C3380CC4-5D6E-409C-BE32-E72D297353CC}">
              <c16:uniqueId val="{00000000-6C83-47A8-9B8F-CFC8788E027C}"/>
            </c:ext>
          </c:extLst>
        </c:ser>
        <c:dLbls>
          <c:showLegendKey val="0"/>
          <c:showVal val="0"/>
          <c:showCatName val="0"/>
          <c:showSerName val="0"/>
          <c:showPercent val="0"/>
          <c:showBubbleSize val="0"/>
        </c:dLbls>
        <c:gapWidth val="150"/>
        <c:axId val="195025487"/>
        <c:axId val="454333375"/>
      </c:barChart>
      <c:catAx>
        <c:axId val="195025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54333375"/>
        <c:crosses val="autoZero"/>
        <c:auto val="1"/>
        <c:lblAlgn val="ctr"/>
        <c:lblOffset val="100"/>
        <c:noMultiLvlLbl val="0"/>
      </c:catAx>
      <c:valAx>
        <c:axId val="4543333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502548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2018-2021 </a:t>
            </a:r>
            <a:r>
              <a:rPr lang="en-US" smtClean="0"/>
              <a:t>Fluvanna </a:t>
            </a:r>
            <a:r>
              <a:rPr lang="en-US" dirty="0"/>
              <a:t>Bookings by Quarter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'Fluvanna Bookings by Quarter'!$A$2</c:f>
              <c:strCache>
                <c:ptCount val="1"/>
                <c:pt idx="0">
                  <c:v>2018-2021 Fluvanna Bookings by Quarter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'Fluvanna Bookings by Quarter'!$B$1:$Q$1</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'Fluvanna Bookings by Quarter'!$B$2:$Q$2</c:f>
              <c:numCache>
                <c:formatCode>General</c:formatCode>
                <c:ptCount val="16"/>
                <c:pt idx="0">
                  <c:v>181</c:v>
                </c:pt>
                <c:pt idx="1">
                  <c:v>240</c:v>
                </c:pt>
                <c:pt idx="2">
                  <c:v>217</c:v>
                </c:pt>
                <c:pt idx="3">
                  <c:v>197</c:v>
                </c:pt>
                <c:pt idx="4">
                  <c:v>212</c:v>
                </c:pt>
                <c:pt idx="5">
                  <c:v>196</c:v>
                </c:pt>
                <c:pt idx="6">
                  <c:v>159</c:v>
                </c:pt>
                <c:pt idx="7">
                  <c:v>163</c:v>
                </c:pt>
                <c:pt idx="8">
                  <c:v>168</c:v>
                </c:pt>
                <c:pt idx="9">
                  <c:v>72</c:v>
                </c:pt>
                <c:pt idx="10">
                  <c:v>120</c:v>
                </c:pt>
                <c:pt idx="11">
                  <c:v>118</c:v>
                </c:pt>
                <c:pt idx="12">
                  <c:v>140</c:v>
                </c:pt>
                <c:pt idx="13">
                  <c:v>139</c:v>
                </c:pt>
                <c:pt idx="14">
                  <c:v>137</c:v>
                </c:pt>
                <c:pt idx="15">
                  <c:v>120</c:v>
                </c:pt>
              </c:numCache>
            </c:numRef>
          </c:val>
          <c:extLst>
            <c:ext xmlns:c16="http://schemas.microsoft.com/office/drawing/2014/chart" uri="{C3380CC4-5D6E-409C-BE32-E72D297353CC}">
              <c16:uniqueId val="{00000000-A2A0-4F54-912B-6D3AB6B343E1}"/>
            </c:ext>
          </c:extLst>
        </c:ser>
        <c:dLbls>
          <c:showLegendKey val="0"/>
          <c:showVal val="0"/>
          <c:showCatName val="0"/>
          <c:showSerName val="0"/>
          <c:showPercent val="0"/>
          <c:showBubbleSize val="0"/>
        </c:dLbls>
        <c:gapWidth val="150"/>
        <c:axId val="478029824"/>
        <c:axId val="478023944"/>
      </c:barChart>
      <c:catAx>
        <c:axId val="478029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23944"/>
        <c:crosses val="autoZero"/>
        <c:auto val="1"/>
        <c:lblAlgn val="ctr"/>
        <c:lblOffset val="100"/>
        <c:noMultiLvlLbl val="0"/>
      </c:catAx>
      <c:valAx>
        <c:axId val="47802394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7802982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Quarterly Bookings by Charge Level (2018-2021)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'Fluvanna Bookings by Quarter'!$A$5</c:f>
              <c:strCache>
                <c:ptCount val="1"/>
                <c:pt idx="0">
                  <c:v>2018-2021 Fluvanna Felony Bookings by Quarter</c:v>
                </c:pt>
              </c:strCache>
            </c:strRef>
          </c:tx>
          <c:spPr>
            <a:ln w="28575" cap="rnd">
              <a:solidFill>
                <a:schemeClr val="accent1"/>
              </a:solidFill>
              <a:round/>
            </a:ln>
            <a:effectLst/>
          </c:spPr>
          <c:marker>
            <c:symbol val="none"/>
          </c:marker>
          <c:cat>
            <c:strRef>
              <c:f>'Fluvanna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'Fluvanna Bookings by Quarter'!$B$5:$Q$5</c:f>
              <c:numCache>
                <c:formatCode>General</c:formatCode>
                <c:ptCount val="16"/>
                <c:pt idx="0">
                  <c:v>77</c:v>
                </c:pt>
                <c:pt idx="1">
                  <c:v>99</c:v>
                </c:pt>
                <c:pt idx="2">
                  <c:v>95</c:v>
                </c:pt>
                <c:pt idx="3">
                  <c:v>79</c:v>
                </c:pt>
                <c:pt idx="4">
                  <c:v>100</c:v>
                </c:pt>
                <c:pt idx="5">
                  <c:v>71</c:v>
                </c:pt>
                <c:pt idx="6">
                  <c:v>61</c:v>
                </c:pt>
                <c:pt idx="7">
                  <c:v>78</c:v>
                </c:pt>
                <c:pt idx="8">
                  <c:v>84</c:v>
                </c:pt>
                <c:pt idx="9">
                  <c:v>40</c:v>
                </c:pt>
                <c:pt idx="10">
                  <c:v>44</c:v>
                </c:pt>
                <c:pt idx="11">
                  <c:v>44</c:v>
                </c:pt>
                <c:pt idx="12">
                  <c:v>62</c:v>
                </c:pt>
                <c:pt idx="13">
                  <c:v>62</c:v>
                </c:pt>
                <c:pt idx="14">
                  <c:v>75</c:v>
                </c:pt>
                <c:pt idx="15">
                  <c:v>51</c:v>
                </c:pt>
              </c:numCache>
            </c:numRef>
          </c:val>
          <c:smooth val="0"/>
          <c:extLst>
            <c:ext xmlns:c16="http://schemas.microsoft.com/office/drawing/2014/chart" uri="{C3380CC4-5D6E-409C-BE32-E72D297353CC}">
              <c16:uniqueId val="{00000000-03F3-4A75-B5E9-1DBE6E0F5870}"/>
            </c:ext>
          </c:extLst>
        </c:ser>
        <c:ser>
          <c:idx val="1"/>
          <c:order val="1"/>
          <c:tx>
            <c:strRef>
              <c:f>'Fluvanna Bookings by Quarter'!$A$6</c:f>
              <c:strCache>
                <c:ptCount val="1"/>
                <c:pt idx="0">
                  <c:v>2018-2021 Fluvanna Misdemeanor Bookings by Quarter</c:v>
                </c:pt>
              </c:strCache>
            </c:strRef>
          </c:tx>
          <c:spPr>
            <a:ln w="28575" cap="rnd">
              <a:solidFill>
                <a:schemeClr val="accent2"/>
              </a:solidFill>
              <a:round/>
            </a:ln>
            <a:effectLst/>
          </c:spPr>
          <c:marker>
            <c:symbol val="none"/>
          </c:marker>
          <c:cat>
            <c:strRef>
              <c:f>'Fluvanna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'Fluvanna Bookings by Quarter'!$B$6:$Q$6</c:f>
              <c:numCache>
                <c:formatCode>General</c:formatCode>
                <c:ptCount val="16"/>
                <c:pt idx="0">
                  <c:v>104</c:v>
                </c:pt>
                <c:pt idx="1">
                  <c:v>141</c:v>
                </c:pt>
                <c:pt idx="2">
                  <c:v>122</c:v>
                </c:pt>
                <c:pt idx="3">
                  <c:v>118</c:v>
                </c:pt>
                <c:pt idx="4">
                  <c:v>112</c:v>
                </c:pt>
                <c:pt idx="5">
                  <c:v>125</c:v>
                </c:pt>
                <c:pt idx="6">
                  <c:v>98</c:v>
                </c:pt>
                <c:pt idx="7">
                  <c:v>85</c:v>
                </c:pt>
                <c:pt idx="8">
                  <c:v>84</c:v>
                </c:pt>
                <c:pt idx="9">
                  <c:v>32</c:v>
                </c:pt>
                <c:pt idx="10">
                  <c:v>76</c:v>
                </c:pt>
                <c:pt idx="11">
                  <c:v>74</c:v>
                </c:pt>
                <c:pt idx="12">
                  <c:v>78</c:v>
                </c:pt>
                <c:pt idx="13">
                  <c:v>77</c:v>
                </c:pt>
                <c:pt idx="14">
                  <c:v>62</c:v>
                </c:pt>
                <c:pt idx="15">
                  <c:v>69</c:v>
                </c:pt>
              </c:numCache>
            </c:numRef>
          </c:val>
          <c:smooth val="0"/>
          <c:extLst>
            <c:ext xmlns:c16="http://schemas.microsoft.com/office/drawing/2014/chart" uri="{C3380CC4-5D6E-409C-BE32-E72D297353CC}">
              <c16:uniqueId val="{00000001-03F3-4A75-B5E9-1DBE6E0F5870}"/>
            </c:ext>
          </c:extLst>
        </c:ser>
        <c:dLbls>
          <c:showLegendKey val="0"/>
          <c:showVal val="0"/>
          <c:showCatName val="0"/>
          <c:showSerName val="0"/>
          <c:showPercent val="0"/>
          <c:showBubbleSize val="0"/>
        </c:dLbls>
        <c:smooth val="0"/>
        <c:axId val="478027080"/>
        <c:axId val="478025120"/>
      </c:lineChart>
      <c:catAx>
        <c:axId val="478027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25120"/>
        <c:crosses val="autoZero"/>
        <c:auto val="1"/>
        <c:lblAlgn val="ctr"/>
        <c:lblOffset val="100"/>
        <c:noMultiLvlLbl val="0"/>
      </c:catAx>
      <c:valAx>
        <c:axId val="478025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270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Top Ten Booking Types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'Fluvanna Bookings by VCC'!$B$1</c:f>
              <c:strCache>
                <c:ptCount val="1"/>
                <c:pt idx="0">
                  <c:v>2011</c:v>
                </c:pt>
              </c:strCache>
            </c:strRef>
          </c:tx>
          <c:spPr>
            <a:solidFill>
              <a:schemeClr val="accent1"/>
            </a:solidFill>
            <a:ln>
              <a:noFill/>
            </a:ln>
            <a:effectLst/>
          </c:spPr>
          <c:invertIfNegative val="0"/>
          <c:cat>
            <c:strRef>
              <c:f>'Fluvanna Bookings by VCC'!$A$2:$A$11</c:f>
              <c:strCache>
                <c:ptCount val="10"/>
                <c:pt idx="0">
                  <c:v>DWI</c:v>
                </c:pt>
                <c:pt idx="1">
                  <c:v>NAR</c:v>
                </c:pt>
                <c:pt idx="2">
                  <c:v>ASL</c:v>
                </c:pt>
                <c:pt idx="3">
                  <c:v>PRB</c:v>
                </c:pt>
                <c:pt idx="4">
                  <c:v>LIC</c:v>
                </c:pt>
                <c:pt idx="5">
                  <c:v>LAR</c:v>
                </c:pt>
                <c:pt idx="6">
                  <c:v>CON</c:v>
                </c:pt>
                <c:pt idx="7">
                  <c:v>BUR</c:v>
                </c:pt>
                <c:pt idx="8">
                  <c:v>WPN</c:v>
                </c:pt>
                <c:pt idx="9">
                  <c:v>REC</c:v>
                </c:pt>
              </c:strCache>
            </c:strRef>
          </c:cat>
          <c:val>
            <c:numRef>
              <c:f>'Fluvanna Bookings by VCC'!$B$2:$B$11</c:f>
              <c:numCache>
                <c:formatCode>General</c:formatCode>
                <c:ptCount val="10"/>
                <c:pt idx="0">
                  <c:v>112</c:v>
                </c:pt>
                <c:pt idx="1">
                  <c:v>89</c:v>
                </c:pt>
                <c:pt idx="2">
                  <c:v>48</c:v>
                </c:pt>
                <c:pt idx="3">
                  <c:v>30</c:v>
                </c:pt>
                <c:pt idx="4">
                  <c:v>54</c:v>
                </c:pt>
                <c:pt idx="5">
                  <c:v>106</c:v>
                </c:pt>
                <c:pt idx="6">
                  <c:v>30</c:v>
                </c:pt>
                <c:pt idx="7">
                  <c:v>44</c:v>
                </c:pt>
                <c:pt idx="8">
                  <c:v>17</c:v>
                </c:pt>
                <c:pt idx="9">
                  <c:v>22</c:v>
                </c:pt>
              </c:numCache>
            </c:numRef>
          </c:val>
          <c:extLst>
            <c:ext xmlns:c16="http://schemas.microsoft.com/office/drawing/2014/chart" uri="{C3380CC4-5D6E-409C-BE32-E72D297353CC}">
              <c16:uniqueId val="{00000000-1AE9-46AB-B4C8-C4899E6907E6}"/>
            </c:ext>
          </c:extLst>
        </c:ser>
        <c:ser>
          <c:idx val="1"/>
          <c:order val="1"/>
          <c:tx>
            <c:strRef>
              <c:f>'Fluvanna Bookings by VCC'!$C$1</c:f>
              <c:strCache>
                <c:ptCount val="1"/>
                <c:pt idx="0">
                  <c:v>2012</c:v>
                </c:pt>
              </c:strCache>
            </c:strRef>
          </c:tx>
          <c:spPr>
            <a:solidFill>
              <a:schemeClr val="accent2"/>
            </a:solidFill>
            <a:ln>
              <a:noFill/>
            </a:ln>
            <a:effectLst/>
          </c:spPr>
          <c:invertIfNegative val="0"/>
          <c:cat>
            <c:strRef>
              <c:f>'Fluvanna Bookings by VCC'!$A$2:$A$11</c:f>
              <c:strCache>
                <c:ptCount val="10"/>
                <c:pt idx="0">
                  <c:v>DWI</c:v>
                </c:pt>
                <c:pt idx="1">
                  <c:v>NAR</c:v>
                </c:pt>
                <c:pt idx="2">
                  <c:v>ASL</c:v>
                </c:pt>
                <c:pt idx="3">
                  <c:v>PRB</c:v>
                </c:pt>
                <c:pt idx="4">
                  <c:v>LIC</c:v>
                </c:pt>
                <c:pt idx="5">
                  <c:v>LAR</c:v>
                </c:pt>
                <c:pt idx="6">
                  <c:v>CON</c:v>
                </c:pt>
                <c:pt idx="7">
                  <c:v>BUR</c:v>
                </c:pt>
                <c:pt idx="8">
                  <c:v>WPN</c:v>
                </c:pt>
                <c:pt idx="9">
                  <c:v>REC</c:v>
                </c:pt>
              </c:strCache>
            </c:strRef>
          </c:cat>
          <c:val>
            <c:numRef>
              <c:f>'Fluvanna Bookings by VCC'!$C$2:$C$11</c:f>
              <c:numCache>
                <c:formatCode>General</c:formatCode>
                <c:ptCount val="10"/>
                <c:pt idx="0">
                  <c:v>106</c:v>
                </c:pt>
                <c:pt idx="1">
                  <c:v>63</c:v>
                </c:pt>
                <c:pt idx="2">
                  <c:v>69</c:v>
                </c:pt>
                <c:pt idx="3">
                  <c:v>32</c:v>
                </c:pt>
                <c:pt idx="4">
                  <c:v>63</c:v>
                </c:pt>
                <c:pt idx="5">
                  <c:v>64</c:v>
                </c:pt>
                <c:pt idx="6">
                  <c:v>21</c:v>
                </c:pt>
                <c:pt idx="7">
                  <c:v>26</c:v>
                </c:pt>
                <c:pt idx="8">
                  <c:v>15</c:v>
                </c:pt>
                <c:pt idx="9">
                  <c:v>25</c:v>
                </c:pt>
              </c:numCache>
            </c:numRef>
          </c:val>
          <c:extLst>
            <c:ext xmlns:c16="http://schemas.microsoft.com/office/drawing/2014/chart" uri="{C3380CC4-5D6E-409C-BE32-E72D297353CC}">
              <c16:uniqueId val="{00000001-1AE9-46AB-B4C8-C4899E6907E6}"/>
            </c:ext>
          </c:extLst>
        </c:ser>
        <c:ser>
          <c:idx val="2"/>
          <c:order val="2"/>
          <c:tx>
            <c:strRef>
              <c:f>'Fluvanna Bookings by VCC'!$D$1</c:f>
              <c:strCache>
                <c:ptCount val="1"/>
                <c:pt idx="0">
                  <c:v>2013</c:v>
                </c:pt>
              </c:strCache>
            </c:strRef>
          </c:tx>
          <c:spPr>
            <a:solidFill>
              <a:schemeClr val="accent3"/>
            </a:solidFill>
            <a:ln>
              <a:noFill/>
            </a:ln>
            <a:effectLst/>
          </c:spPr>
          <c:invertIfNegative val="0"/>
          <c:cat>
            <c:strRef>
              <c:f>'Fluvanna Bookings by VCC'!$A$2:$A$11</c:f>
              <c:strCache>
                <c:ptCount val="10"/>
                <c:pt idx="0">
                  <c:v>DWI</c:v>
                </c:pt>
                <c:pt idx="1">
                  <c:v>NAR</c:v>
                </c:pt>
                <c:pt idx="2">
                  <c:v>ASL</c:v>
                </c:pt>
                <c:pt idx="3">
                  <c:v>PRB</c:v>
                </c:pt>
                <c:pt idx="4">
                  <c:v>LIC</c:v>
                </c:pt>
                <c:pt idx="5">
                  <c:v>LAR</c:v>
                </c:pt>
                <c:pt idx="6">
                  <c:v>CON</c:v>
                </c:pt>
                <c:pt idx="7">
                  <c:v>BUR</c:v>
                </c:pt>
                <c:pt idx="8">
                  <c:v>WPN</c:v>
                </c:pt>
                <c:pt idx="9">
                  <c:v>REC</c:v>
                </c:pt>
              </c:strCache>
            </c:strRef>
          </c:cat>
          <c:val>
            <c:numRef>
              <c:f>'Fluvanna Bookings by VCC'!$D$2:$D$11</c:f>
              <c:numCache>
                <c:formatCode>General</c:formatCode>
                <c:ptCount val="10"/>
                <c:pt idx="0">
                  <c:v>141</c:v>
                </c:pt>
                <c:pt idx="1">
                  <c:v>58</c:v>
                </c:pt>
                <c:pt idx="2">
                  <c:v>80</c:v>
                </c:pt>
                <c:pt idx="3">
                  <c:v>29</c:v>
                </c:pt>
                <c:pt idx="4">
                  <c:v>81</c:v>
                </c:pt>
                <c:pt idx="5">
                  <c:v>88</c:v>
                </c:pt>
                <c:pt idx="6">
                  <c:v>20</c:v>
                </c:pt>
                <c:pt idx="7">
                  <c:v>62</c:v>
                </c:pt>
                <c:pt idx="8">
                  <c:v>33</c:v>
                </c:pt>
                <c:pt idx="9">
                  <c:v>21</c:v>
                </c:pt>
              </c:numCache>
            </c:numRef>
          </c:val>
          <c:extLst>
            <c:ext xmlns:c16="http://schemas.microsoft.com/office/drawing/2014/chart" uri="{C3380CC4-5D6E-409C-BE32-E72D297353CC}">
              <c16:uniqueId val="{00000002-1AE9-46AB-B4C8-C4899E6907E6}"/>
            </c:ext>
          </c:extLst>
        </c:ser>
        <c:ser>
          <c:idx val="3"/>
          <c:order val="3"/>
          <c:tx>
            <c:strRef>
              <c:f>'Fluvanna Bookings by VCC'!$E$1</c:f>
              <c:strCache>
                <c:ptCount val="1"/>
                <c:pt idx="0">
                  <c:v>2014</c:v>
                </c:pt>
              </c:strCache>
            </c:strRef>
          </c:tx>
          <c:spPr>
            <a:solidFill>
              <a:schemeClr val="accent4"/>
            </a:solidFill>
            <a:ln>
              <a:noFill/>
            </a:ln>
            <a:effectLst/>
          </c:spPr>
          <c:invertIfNegative val="0"/>
          <c:cat>
            <c:strRef>
              <c:f>'Fluvanna Bookings by VCC'!$A$2:$A$11</c:f>
              <c:strCache>
                <c:ptCount val="10"/>
                <c:pt idx="0">
                  <c:v>DWI</c:v>
                </c:pt>
                <c:pt idx="1">
                  <c:v>NAR</c:v>
                </c:pt>
                <c:pt idx="2">
                  <c:v>ASL</c:v>
                </c:pt>
                <c:pt idx="3">
                  <c:v>PRB</c:v>
                </c:pt>
                <c:pt idx="4">
                  <c:v>LIC</c:v>
                </c:pt>
                <c:pt idx="5">
                  <c:v>LAR</c:v>
                </c:pt>
                <c:pt idx="6">
                  <c:v>CON</c:v>
                </c:pt>
                <c:pt idx="7">
                  <c:v>BUR</c:v>
                </c:pt>
                <c:pt idx="8">
                  <c:v>WPN</c:v>
                </c:pt>
                <c:pt idx="9">
                  <c:v>REC</c:v>
                </c:pt>
              </c:strCache>
            </c:strRef>
          </c:cat>
          <c:val>
            <c:numRef>
              <c:f>'Fluvanna Bookings by VCC'!$E$2:$E$11</c:f>
              <c:numCache>
                <c:formatCode>General</c:formatCode>
                <c:ptCount val="10"/>
                <c:pt idx="0">
                  <c:v>123</c:v>
                </c:pt>
                <c:pt idx="1">
                  <c:v>77</c:v>
                </c:pt>
                <c:pt idx="2">
                  <c:v>78</c:v>
                </c:pt>
                <c:pt idx="3">
                  <c:v>93</c:v>
                </c:pt>
                <c:pt idx="4">
                  <c:v>72</c:v>
                </c:pt>
                <c:pt idx="5">
                  <c:v>75</c:v>
                </c:pt>
                <c:pt idx="6">
                  <c:v>27</c:v>
                </c:pt>
                <c:pt idx="7">
                  <c:v>22</c:v>
                </c:pt>
                <c:pt idx="8">
                  <c:v>17</c:v>
                </c:pt>
                <c:pt idx="9">
                  <c:v>17</c:v>
                </c:pt>
              </c:numCache>
            </c:numRef>
          </c:val>
          <c:extLst>
            <c:ext xmlns:c16="http://schemas.microsoft.com/office/drawing/2014/chart" uri="{C3380CC4-5D6E-409C-BE32-E72D297353CC}">
              <c16:uniqueId val="{00000003-1AE9-46AB-B4C8-C4899E6907E6}"/>
            </c:ext>
          </c:extLst>
        </c:ser>
        <c:ser>
          <c:idx val="4"/>
          <c:order val="4"/>
          <c:tx>
            <c:strRef>
              <c:f>'Fluvanna Bookings by VCC'!$F$1</c:f>
              <c:strCache>
                <c:ptCount val="1"/>
                <c:pt idx="0">
                  <c:v>2015</c:v>
                </c:pt>
              </c:strCache>
            </c:strRef>
          </c:tx>
          <c:spPr>
            <a:solidFill>
              <a:schemeClr val="accent5"/>
            </a:solidFill>
            <a:ln>
              <a:noFill/>
            </a:ln>
            <a:effectLst/>
          </c:spPr>
          <c:invertIfNegative val="0"/>
          <c:cat>
            <c:strRef>
              <c:f>'Fluvanna Bookings by VCC'!$A$2:$A$11</c:f>
              <c:strCache>
                <c:ptCount val="10"/>
                <c:pt idx="0">
                  <c:v>DWI</c:v>
                </c:pt>
                <c:pt idx="1">
                  <c:v>NAR</c:v>
                </c:pt>
                <c:pt idx="2">
                  <c:v>ASL</c:v>
                </c:pt>
                <c:pt idx="3">
                  <c:v>PRB</c:v>
                </c:pt>
                <c:pt idx="4">
                  <c:v>LIC</c:v>
                </c:pt>
                <c:pt idx="5">
                  <c:v>LAR</c:v>
                </c:pt>
                <c:pt idx="6">
                  <c:v>CON</c:v>
                </c:pt>
                <c:pt idx="7">
                  <c:v>BUR</c:v>
                </c:pt>
                <c:pt idx="8">
                  <c:v>WPN</c:v>
                </c:pt>
                <c:pt idx="9">
                  <c:v>REC</c:v>
                </c:pt>
              </c:strCache>
            </c:strRef>
          </c:cat>
          <c:val>
            <c:numRef>
              <c:f>'Fluvanna Bookings by VCC'!$F$2:$F$11</c:f>
              <c:numCache>
                <c:formatCode>General</c:formatCode>
                <c:ptCount val="10"/>
                <c:pt idx="0">
                  <c:v>96</c:v>
                </c:pt>
                <c:pt idx="1">
                  <c:v>43</c:v>
                </c:pt>
                <c:pt idx="2">
                  <c:v>75</c:v>
                </c:pt>
                <c:pt idx="3">
                  <c:v>56</c:v>
                </c:pt>
                <c:pt idx="4">
                  <c:v>50</c:v>
                </c:pt>
                <c:pt idx="5">
                  <c:v>35</c:v>
                </c:pt>
                <c:pt idx="6">
                  <c:v>23</c:v>
                </c:pt>
                <c:pt idx="7">
                  <c:v>8</c:v>
                </c:pt>
                <c:pt idx="8">
                  <c:v>13</c:v>
                </c:pt>
                <c:pt idx="9">
                  <c:v>16</c:v>
                </c:pt>
              </c:numCache>
            </c:numRef>
          </c:val>
          <c:extLst>
            <c:ext xmlns:c16="http://schemas.microsoft.com/office/drawing/2014/chart" uri="{C3380CC4-5D6E-409C-BE32-E72D297353CC}">
              <c16:uniqueId val="{00000004-1AE9-46AB-B4C8-C4899E6907E6}"/>
            </c:ext>
          </c:extLst>
        </c:ser>
        <c:ser>
          <c:idx val="5"/>
          <c:order val="5"/>
          <c:tx>
            <c:strRef>
              <c:f>'Fluvanna Bookings by VCC'!$G$1</c:f>
              <c:strCache>
                <c:ptCount val="1"/>
                <c:pt idx="0">
                  <c:v>2016</c:v>
                </c:pt>
              </c:strCache>
            </c:strRef>
          </c:tx>
          <c:spPr>
            <a:solidFill>
              <a:schemeClr val="accent6"/>
            </a:solidFill>
            <a:ln>
              <a:noFill/>
            </a:ln>
            <a:effectLst/>
          </c:spPr>
          <c:invertIfNegative val="0"/>
          <c:cat>
            <c:strRef>
              <c:f>'Fluvanna Bookings by VCC'!$A$2:$A$11</c:f>
              <c:strCache>
                <c:ptCount val="10"/>
                <c:pt idx="0">
                  <c:v>DWI</c:v>
                </c:pt>
                <c:pt idx="1">
                  <c:v>NAR</c:v>
                </c:pt>
                <c:pt idx="2">
                  <c:v>ASL</c:v>
                </c:pt>
                <c:pt idx="3">
                  <c:v>PRB</c:v>
                </c:pt>
                <c:pt idx="4">
                  <c:v>LIC</c:v>
                </c:pt>
                <c:pt idx="5">
                  <c:v>LAR</c:v>
                </c:pt>
                <c:pt idx="6">
                  <c:v>CON</c:v>
                </c:pt>
                <c:pt idx="7">
                  <c:v>BUR</c:v>
                </c:pt>
                <c:pt idx="8">
                  <c:v>WPN</c:v>
                </c:pt>
                <c:pt idx="9">
                  <c:v>REC</c:v>
                </c:pt>
              </c:strCache>
            </c:strRef>
          </c:cat>
          <c:val>
            <c:numRef>
              <c:f>'Fluvanna Bookings by VCC'!$G$2:$G$11</c:f>
              <c:numCache>
                <c:formatCode>General</c:formatCode>
                <c:ptCount val="10"/>
                <c:pt idx="0">
                  <c:v>108</c:v>
                </c:pt>
                <c:pt idx="1">
                  <c:v>82</c:v>
                </c:pt>
                <c:pt idx="2">
                  <c:v>94</c:v>
                </c:pt>
                <c:pt idx="3">
                  <c:v>69</c:v>
                </c:pt>
                <c:pt idx="4">
                  <c:v>66</c:v>
                </c:pt>
                <c:pt idx="5">
                  <c:v>39</c:v>
                </c:pt>
                <c:pt idx="6">
                  <c:v>27</c:v>
                </c:pt>
                <c:pt idx="7">
                  <c:v>15</c:v>
                </c:pt>
                <c:pt idx="8">
                  <c:v>24</c:v>
                </c:pt>
                <c:pt idx="9">
                  <c:v>23</c:v>
                </c:pt>
              </c:numCache>
            </c:numRef>
          </c:val>
          <c:extLst>
            <c:ext xmlns:c16="http://schemas.microsoft.com/office/drawing/2014/chart" uri="{C3380CC4-5D6E-409C-BE32-E72D297353CC}">
              <c16:uniqueId val="{00000005-1AE9-46AB-B4C8-C4899E6907E6}"/>
            </c:ext>
          </c:extLst>
        </c:ser>
        <c:ser>
          <c:idx val="6"/>
          <c:order val="6"/>
          <c:tx>
            <c:strRef>
              <c:f>'Fluvanna Bookings by VCC'!$H$1</c:f>
              <c:strCache>
                <c:ptCount val="1"/>
                <c:pt idx="0">
                  <c:v>2017</c:v>
                </c:pt>
              </c:strCache>
            </c:strRef>
          </c:tx>
          <c:spPr>
            <a:solidFill>
              <a:schemeClr val="accent1">
                <a:lumMod val="60000"/>
              </a:schemeClr>
            </a:solidFill>
            <a:ln>
              <a:noFill/>
            </a:ln>
            <a:effectLst/>
          </c:spPr>
          <c:invertIfNegative val="0"/>
          <c:cat>
            <c:strRef>
              <c:f>'Fluvanna Bookings by VCC'!$A$2:$A$11</c:f>
              <c:strCache>
                <c:ptCount val="10"/>
                <c:pt idx="0">
                  <c:v>DWI</c:v>
                </c:pt>
                <c:pt idx="1">
                  <c:v>NAR</c:v>
                </c:pt>
                <c:pt idx="2">
                  <c:v>ASL</c:v>
                </c:pt>
                <c:pt idx="3">
                  <c:v>PRB</c:v>
                </c:pt>
                <c:pt idx="4">
                  <c:v>LIC</c:v>
                </c:pt>
                <c:pt idx="5">
                  <c:v>LAR</c:v>
                </c:pt>
                <c:pt idx="6">
                  <c:v>CON</c:v>
                </c:pt>
                <c:pt idx="7">
                  <c:v>BUR</c:v>
                </c:pt>
                <c:pt idx="8">
                  <c:v>WPN</c:v>
                </c:pt>
                <c:pt idx="9">
                  <c:v>REC</c:v>
                </c:pt>
              </c:strCache>
            </c:strRef>
          </c:cat>
          <c:val>
            <c:numRef>
              <c:f>'Fluvanna Bookings by VCC'!$H$2:$H$11</c:f>
              <c:numCache>
                <c:formatCode>General</c:formatCode>
                <c:ptCount val="10"/>
                <c:pt idx="0">
                  <c:v>134</c:v>
                </c:pt>
                <c:pt idx="1">
                  <c:v>120</c:v>
                </c:pt>
                <c:pt idx="2">
                  <c:v>86</c:v>
                </c:pt>
                <c:pt idx="3">
                  <c:v>69</c:v>
                </c:pt>
                <c:pt idx="4">
                  <c:v>56</c:v>
                </c:pt>
                <c:pt idx="5">
                  <c:v>58</c:v>
                </c:pt>
                <c:pt idx="6">
                  <c:v>38</c:v>
                </c:pt>
                <c:pt idx="7">
                  <c:v>21</c:v>
                </c:pt>
                <c:pt idx="8">
                  <c:v>24</c:v>
                </c:pt>
                <c:pt idx="9">
                  <c:v>22</c:v>
                </c:pt>
              </c:numCache>
            </c:numRef>
          </c:val>
          <c:extLst>
            <c:ext xmlns:c16="http://schemas.microsoft.com/office/drawing/2014/chart" uri="{C3380CC4-5D6E-409C-BE32-E72D297353CC}">
              <c16:uniqueId val="{00000006-1AE9-46AB-B4C8-C4899E6907E6}"/>
            </c:ext>
          </c:extLst>
        </c:ser>
        <c:ser>
          <c:idx val="7"/>
          <c:order val="7"/>
          <c:tx>
            <c:strRef>
              <c:f>'Fluvanna Bookings by VCC'!$I$1</c:f>
              <c:strCache>
                <c:ptCount val="1"/>
                <c:pt idx="0">
                  <c:v>2018</c:v>
                </c:pt>
              </c:strCache>
            </c:strRef>
          </c:tx>
          <c:spPr>
            <a:solidFill>
              <a:schemeClr val="accent2">
                <a:lumMod val="60000"/>
              </a:schemeClr>
            </a:solidFill>
            <a:ln>
              <a:noFill/>
            </a:ln>
            <a:effectLst/>
          </c:spPr>
          <c:invertIfNegative val="0"/>
          <c:cat>
            <c:strRef>
              <c:f>'Fluvanna Bookings by VCC'!$A$2:$A$11</c:f>
              <c:strCache>
                <c:ptCount val="10"/>
                <c:pt idx="0">
                  <c:v>DWI</c:v>
                </c:pt>
                <c:pt idx="1">
                  <c:v>NAR</c:v>
                </c:pt>
                <c:pt idx="2">
                  <c:v>ASL</c:v>
                </c:pt>
                <c:pt idx="3">
                  <c:v>PRB</c:v>
                </c:pt>
                <c:pt idx="4">
                  <c:v>LIC</c:v>
                </c:pt>
                <c:pt idx="5">
                  <c:v>LAR</c:v>
                </c:pt>
                <c:pt idx="6">
                  <c:v>CON</c:v>
                </c:pt>
                <c:pt idx="7">
                  <c:v>BUR</c:v>
                </c:pt>
                <c:pt idx="8">
                  <c:v>WPN</c:v>
                </c:pt>
                <c:pt idx="9">
                  <c:v>REC</c:v>
                </c:pt>
              </c:strCache>
            </c:strRef>
          </c:cat>
          <c:val>
            <c:numRef>
              <c:f>'Fluvanna Bookings by VCC'!$I$2:$I$11</c:f>
              <c:numCache>
                <c:formatCode>General</c:formatCode>
                <c:ptCount val="10"/>
                <c:pt idx="0">
                  <c:v>121</c:v>
                </c:pt>
                <c:pt idx="1">
                  <c:v>90</c:v>
                </c:pt>
                <c:pt idx="2">
                  <c:v>88</c:v>
                </c:pt>
                <c:pt idx="3">
                  <c:v>88</c:v>
                </c:pt>
                <c:pt idx="4">
                  <c:v>56</c:v>
                </c:pt>
                <c:pt idx="5">
                  <c:v>38</c:v>
                </c:pt>
                <c:pt idx="6">
                  <c:v>47</c:v>
                </c:pt>
                <c:pt idx="7">
                  <c:v>6</c:v>
                </c:pt>
                <c:pt idx="8">
                  <c:v>15</c:v>
                </c:pt>
                <c:pt idx="9">
                  <c:v>33</c:v>
                </c:pt>
              </c:numCache>
            </c:numRef>
          </c:val>
          <c:extLst>
            <c:ext xmlns:c16="http://schemas.microsoft.com/office/drawing/2014/chart" uri="{C3380CC4-5D6E-409C-BE32-E72D297353CC}">
              <c16:uniqueId val="{00000007-1AE9-46AB-B4C8-C4899E6907E6}"/>
            </c:ext>
          </c:extLst>
        </c:ser>
        <c:ser>
          <c:idx val="8"/>
          <c:order val="8"/>
          <c:tx>
            <c:strRef>
              <c:f>'Fluvanna Bookings by VCC'!$J$1</c:f>
              <c:strCache>
                <c:ptCount val="1"/>
                <c:pt idx="0">
                  <c:v>2019</c:v>
                </c:pt>
              </c:strCache>
            </c:strRef>
          </c:tx>
          <c:spPr>
            <a:solidFill>
              <a:schemeClr val="accent3">
                <a:lumMod val="60000"/>
              </a:schemeClr>
            </a:solidFill>
            <a:ln>
              <a:noFill/>
            </a:ln>
            <a:effectLst/>
          </c:spPr>
          <c:invertIfNegative val="0"/>
          <c:cat>
            <c:strRef>
              <c:f>'Fluvanna Bookings by VCC'!$A$2:$A$11</c:f>
              <c:strCache>
                <c:ptCount val="10"/>
                <c:pt idx="0">
                  <c:v>DWI</c:v>
                </c:pt>
                <c:pt idx="1">
                  <c:v>NAR</c:v>
                </c:pt>
                <c:pt idx="2">
                  <c:v>ASL</c:v>
                </c:pt>
                <c:pt idx="3">
                  <c:v>PRB</c:v>
                </c:pt>
                <c:pt idx="4">
                  <c:v>LIC</c:v>
                </c:pt>
                <c:pt idx="5">
                  <c:v>LAR</c:v>
                </c:pt>
                <c:pt idx="6">
                  <c:v>CON</c:v>
                </c:pt>
                <c:pt idx="7">
                  <c:v>BUR</c:v>
                </c:pt>
                <c:pt idx="8">
                  <c:v>WPN</c:v>
                </c:pt>
                <c:pt idx="9">
                  <c:v>REC</c:v>
                </c:pt>
              </c:strCache>
            </c:strRef>
          </c:cat>
          <c:val>
            <c:numRef>
              <c:f>'Fluvanna Bookings by VCC'!$J$2:$J$11</c:f>
              <c:numCache>
                <c:formatCode>General</c:formatCode>
                <c:ptCount val="10"/>
                <c:pt idx="0">
                  <c:v>130</c:v>
                </c:pt>
                <c:pt idx="1">
                  <c:v>117</c:v>
                </c:pt>
                <c:pt idx="2">
                  <c:v>56</c:v>
                </c:pt>
                <c:pt idx="3">
                  <c:v>77</c:v>
                </c:pt>
                <c:pt idx="4">
                  <c:v>49</c:v>
                </c:pt>
                <c:pt idx="5">
                  <c:v>31</c:v>
                </c:pt>
                <c:pt idx="6">
                  <c:v>31</c:v>
                </c:pt>
                <c:pt idx="7">
                  <c:v>11</c:v>
                </c:pt>
                <c:pt idx="8">
                  <c:v>28</c:v>
                </c:pt>
                <c:pt idx="9">
                  <c:v>15</c:v>
                </c:pt>
              </c:numCache>
            </c:numRef>
          </c:val>
          <c:extLst>
            <c:ext xmlns:c16="http://schemas.microsoft.com/office/drawing/2014/chart" uri="{C3380CC4-5D6E-409C-BE32-E72D297353CC}">
              <c16:uniqueId val="{00000008-1AE9-46AB-B4C8-C4899E6907E6}"/>
            </c:ext>
          </c:extLst>
        </c:ser>
        <c:ser>
          <c:idx val="9"/>
          <c:order val="9"/>
          <c:tx>
            <c:strRef>
              <c:f>'Fluvanna Bookings by VCC'!$K$1</c:f>
              <c:strCache>
                <c:ptCount val="1"/>
                <c:pt idx="0">
                  <c:v>2020</c:v>
                </c:pt>
              </c:strCache>
            </c:strRef>
          </c:tx>
          <c:spPr>
            <a:solidFill>
              <a:schemeClr val="accent4">
                <a:lumMod val="60000"/>
              </a:schemeClr>
            </a:solidFill>
            <a:ln>
              <a:noFill/>
            </a:ln>
            <a:effectLst/>
          </c:spPr>
          <c:invertIfNegative val="0"/>
          <c:cat>
            <c:strRef>
              <c:f>'Fluvanna Bookings by VCC'!$A$2:$A$11</c:f>
              <c:strCache>
                <c:ptCount val="10"/>
                <c:pt idx="0">
                  <c:v>DWI</c:v>
                </c:pt>
                <c:pt idx="1">
                  <c:v>NAR</c:v>
                </c:pt>
                <c:pt idx="2">
                  <c:v>ASL</c:v>
                </c:pt>
                <c:pt idx="3">
                  <c:v>PRB</c:v>
                </c:pt>
                <c:pt idx="4">
                  <c:v>LIC</c:v>
                </c:pt>
                <c:pt idx="5">
                  <c:v>LAR</c:v>
                </c:pt>
                <c:pt idx="6">
                  <c:v>CON</c:v>
                </c:pt>
                <c:pt idx="7">
                  <c:v>BUR</c:v>
                </c:pt>
                <c:pt idx="8">
                  <c:v>WPN</c:v>
                </c:pt>
                <c:pt idx="9">
                  <c:v>REC</c:v>
                </c:pt>
              </c:strCache>
            </c:strRef>
          </c:cat>
          <c:val>
            <c:numRef>
              <c:f>'Fluvanna Bookings by VCC'!$K$2:$K$11</c:f>
              <c:numCache>
                <c:formatCode>General</c:formatCode>
                <c:ptCount val="10"/>
                <c:pt idx="0">
                  <c:v>94</c:v>
                </c:pt>
                <c:pt idx="1">
                  <c:v>66</c:v>
                </c:pt>
                <c:pt idx="2">
                  <c:v>54</c:v>
                </c:pt>
                <c:pt idx="3">
                  <c:v>47</c:v>
                </c:pt>
                <c:pt idx="4">
                  <c:v>29</c:v>
                </c:pt>
                <c:pt idx="5">
                  <c:v>14</c:v>
                </c:pt>
                <c:pt idx="6">
                  <c:v>21</c:v>
                </c:pt>
                <c:pt idx="7">
                  <c:v>1</c:v>
                </c:pt>
                <c:pt idx="8">
                  <c:v>22</c:v>
                </c:pt>
                <c:pt idx="9">
                  <c:v>18</c:v>
                </c:pt>
              </c:numCache>
            </c:numRef>
          </c:val>
          <c:extLst>
            <c:ext xmlns:c16="http://schemas.microsoft.com/office/drawing/2014/chart" uri="{C3380CC4-5D6E-409C-BE32-E72D297353CC}">
              <c16:uniqueId val="{00000009-1AE9-46AB-B4C8-C4899E6907E6}"/>
            </c:ext>
          </c:extLst>
        </c:ser>
        <c:ser>
          <c:idx val="10"/>
          <c:order val="10"/>
          <c:tx>
            <c:strRef>
              <c:f>'Fluvanna Bookings by VCC'!$L$1</c:f>
              <c:strCache>
                <c:ptCount val="1"/>
                <c:pt idx="0">
                  <c:v>2021</c:v>
                </c:pt>
              </c:strCache>
            </c:strRef>
          </c:tx>
          <c:spPr>
            <a:solidFill>
              <a:schemeClr val="accent5">
                <a:lumMod val="60000"/>
              </a:schemeClr>
            </a:solidFill>
            <a:ln>
              <a:noFill/>
            </a:ln>
            <a:effectLst/>
          </c:spPr>
          <c:invertIfNegative val="0"/>
          <c:cat>
            <c:strRef>
              <c:f>'Fluvanna Bookings by VCC'!$A$2:$A$11</c:f>
              <c:strCache>
                <c:ptCount val="10"/>
                <c:pt idx="0">
                  <c:v>DWI</c:v>
                </c:pt>
                <c:pt idx="1">
                  <c:v>NAR</c:v>
                </c:pt>
                <c:pt idx="2">
                  <c:v>ASL</c:v>
                </c:pt>
                <c:pt idx="3">
                  <c:v>PRB</c:v>
                </c:pt>
                <c:pt idx="4">
                  <c:v>LIC</c:v>
                </c:pt>
                <c:pt idx="5">
                  <c:v>LAR</c:v>
                </c:pt>
                <c:pt idx="6">
                  <c:v>CON</c:v>
                </c:pt>
                <c:pt idx="7">
                  <c:v>BUR</c:v>
                </c:pt>
                <c:pt idx="8">
                  <c:v>WPN</c:v>
                </c:pt>
                <c:pt idx="9">
                  <c:v>REC</c:v>
                </c:pt>
              </c:strCache>
            </c:strRef>
          </c:cat>
          <c:val>
            <c:numRef>
              <c:f>'Fluvanna Bookings by VCC'!$L$2:$L$11</c:f>
              <c:numCache>
                <c:formatCode>General</c:formatCode>
                <c:ptCount val="10"/>
                <c:pt idx="0">
                  <c:v>99</c:v>
                </c:pt>
                <c:pt idx="1">
                  <c:v>46</c:v>
                </c:pt>
                <c:pt idx="2">
                  <c:v>69</c:v>
                </c:pt>
                <c:pt idx="3">
                  <c:v>54</c:v>
                </c:pt>
                <c:pt idx="4">
                  <c:v>13</c:v>
                </c:pt>
                <c:pt idx="5">
                  <c:v>33</c:v>
                </c:pt>
                <c:pt idx="6">
                  <c:v>31</c:v>
                </c:pt>
                <c:pt idx="7">
                  <c:v>2</c:v>
                </c:pt>
                <c:pt idx="8">
                  <c:v>30</c:v>
                </c:pt>
                <c:pt idx="9">
                  <c:v>16</c:v>
                </c:pt>
              </c:numCache>
            </c:numRef>
          </c:val>
          <c:extLst>
            <c:ext xmlns:c16="http://schemas.microsoft.com/office/drawing/2014/chart" uri="{C3380CC4-5D6E-409C-BE32-E72D297353CC}">
              <c16:uniqueId val="{0000000A-1AE9-46AB-B4C8-C4899E6907E6}"/>
            </c:ext>
          </c:extLst>
        </c:ser>
        <c:dLbls>
          <c:showLegendKey val="0"/>
          <c:showVal val="0"/>
          <c:showCatName val="0"/>
          <c:showSerName val="0"/>
          <c:showPercent val="0"/>
          <c:showBubbleSize val="0"/>
        </c:dLbls>
        <c:gapWidth val="219"/>
        <c:overlap val="-27"/>
        <c:axId val="484553968"/>
        <c:axId val="484550440"/>
      </c:barChart>
      <c:catAx>
        <c:axId val="48455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550440"/>
        <c:crosses val="autoZero"/>
        <c:auto val="1"/>
        <c:lblAlgn val="ctr"/>
        <c:lblOffset val="100"/>
        <c:noMultiLvlLbl val="0"/>
      </c:catAx>
      <c:valAx>
        <c:axId val="484550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5539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Percent Change </a:t>
            </a:r>
            <a:r>
              <a:rPr lang="en-US"/>
              <a:t>in </a:t>
            </a:r>
            <a:r>
              <a:rPr lang="en-US" smtClean="0"/>
              <a:t>Fluvanna </a:t>
            </a:r>
            <a:r>
              <a:rPr lang="en-US" dirty="0"/>
              <a:t>Top Ten Booking Types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'Fluvanna Bookings by VCC'!$A$23</c:f>
              <c:strCache>
                <c:ptCount val="1"/>
                <c:pt idx="0">
                  <c:v>DWI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VCC'!$B$22</c:f>
              <c:strCache>
                <c:ptCount val="1"/>
                <c:pt idx="0">
                  <c:v>% Change</c:v>
                </c:pt>
              </c:strCache>
            </c:strRef>
          </c:cat>
          <c:val>
            <c:numRef>
              <c:f>'Fluvanna Bookings by VCC'!$B$23</c:f>
              <c:numCache>
                <c:formatCode>0%</c:formatCode>
                <c:ptCount val="1"/>
                <c:pt idx="0">
                  <c:v>-0.08</c:v>
                </c:pt>
              </c:numCache>
            </c:numRef>
          </c:val>
          <c:extLst>
            <c:ext xmlns:c16="http://schemas.microsoft.com/office/drawing/2014/chart" uri="{C3380CC4-5D6E-409C-BE32-E72D297353CC}">
              <c16:uniqueId val="{00000000-7E91-45F7-9B87-585DF065CD52}"/>
            </c:ext>
          </c:extLst>
        </c:ser>
        <c:ser>
          <c:idx val="1"/>
          <c:order val="1"/>
          <c:tx>
            <c:strRef>
              <c:f>'Fluvanna Bookings by VCC'!$A$24</c:f>
              <c:strCache>
                <c:ptCount val="1"/>
                <c:pt idx="0">
                  <c:v>NAR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VCC'!$B$22</c:f>
              <c:strCache>
                <c:ptCount val="1"/>
                <c:pt idx="0">
                  <c:v>% Change</c:v>
                </c:pt>
              </c:strCache>
            </c:strRef>
          </c:cat>
          <c:val>
            <c:numRef>
              <c:f>'Fluvanna Bookings by VCC'!$B$24</c:f>
              <c:numCache>
                <c:formatCode>0%</c:formatCode>
                <c:ptCount val="1"/>
                <c:pt idx="0">
                  <c:v>0.11</c:v>
                </c:pt>
              </c:numCache>
            </c:numRef>
          </c:val>
          <c:extLst>
            <c:ext xmlns:c16="http://schemas.microsoft.com/office/drawing/2014/chart" uri="{C3380CC4-5D6E-409C-BE32-E72D297353CC}">
              <c16:uniqueId val="{00000001-7E91-45F7-9B87-585DF065CD52}"/>
            </c:ext>
          </c:extLst>
        </c:ser>
        <c:ser>
          <c:idx val="2"/>
          <c:order val="2"/>
          <c:tx>
            <c:strRef>
              <c:f>'Fluvanna Bookings by VCC'!$A$25</c:f>
              <c:strCache>
                <c:ptCount val="1"/>
                <c:pt idx="0">
                  <c:v>ASL</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VCC'!$B$22</c:f>
              <c:strCache>
                <c:ptCount val="1"/>
                <c:pt idx="0">
                  <c:v>% Change</c:v>
                </c:pt>
              </c:strCache>
            </c:strRef>
          </c:cat>
          <c:val>
            <c:numRef>
              <c:f>'Fluvanna Bookings by VCC'!$B$25</c:f>
              <c:numCache>
                <c:formatCode>0%</c:formatCode>
                <c:ptCount val="1"/>
                <c:pt idx="0">
                  <c:v>0.01</c:v>
                </c:pt>
              </c:numCache>
            </c:numRef>
          </c:val>
          <c:extLst>
            <c:ext xmlns:c16="http://schemas.microsoft.com/office/drawing/2014/chart" uri="{C3380CC4-5D6E-409C-BE32-E72D297353CC}">
              <c16:uniqueId val="{00000002-7E91-45F7-9B87-585DF065CD52}"/>
            </c:ext>
          </c:extLst>
        </c:ser>
        <c:ser>
          <c:idx val="3"/>
          <c:order val="3"/>
          <c:tx>
            <c:strRef>
              <c:f>'Fluvanna Bookings by VCC'!$A$26</c:f>
              <c:strCache>
                <c:ptCount val="1"/>
                <c:pt idx="0">
                  <c:v>PRB</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VCC'!$B$22</c:f>
              <c:strCache>
                <c:ptCount val="1"/>
                <c:pt idx="0">
                  <c:v>% Change</c:v>
                </c:pt>
              </c:strCache>
            </c:strRef>
          </c:cat>
          <c:val>
            <c:numRef>
              <c:f>'Fluvanna Bookings by VCC'!$B$26</c:f>
              <c:numCache>
                <c:formatCode>0%</c:formatCode>
                <c:ptCount val="1"/>
                <c:pt idx="0">
                  <c:v>0.67</c:v>
                </c:pt>
              </c:numCache>
            </c:numRef>
          </c:val>
          <c:extLst>
            <c:ext xmlns:c16="http://schemas.microsoft.com/office/drawing/2014/chart" uri="{C3380CC4-5D6E-409C-BE32-E72D297353CC}">
              <c16:uniqueId val="{00000003-7E91-45F7-9B87-585DF065CD52}"/>
            </c:ext>
          </c:extLst>
        </c:ser>
        <c:ser>
          <c:idx val="4"/>
          <c:order val="4"/>
          <c:tx>
            <c:strRef>
              <c:f>'Fluvanna Bookings by VCC'!$A$27</c:f>
              <c:strCache>
                <c:ptCount val="1"/>
                <c:pt idx="0">
                  <c:v>LIC</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VCC'!$B$22</c:f>
              <c:strCache>
                <c:ptCount val="1"/>
                <c:pt idx="0">
                  <c:v>% Change</c:v>
                </c:pt>
              </c:strCache>
            </c:strRef>
          </c:cat>
          <c:val>
            <c:numRef>
              <c:f>'Fluvanna Bookings by VCC'!$B$27</c:f>
              <c:numCache>
                <c:formatCode>0%</c:formatCode>
                <c:ptCount val="1"/>
                <c:pt idx="0">
                  <c:v>-0.56999999999999995</c:v>
                </c:pt>
              </c:numCache>
            </c:numRef>
          </c:val>
          <c:extLst>
            <c:ext xmlns:c16="http://schemas.microsoft.com/office/drawing/2014/chart" uri="{C3380CC4-5D6E-409C-BE32-E72D297353CC}">
              <c16:uniqueId val="{00000004-7E91-45F7-9B87-585DF065CD52}"/>
            </c:ext>
          </c:extLst>
        </c:ser>
        <c:ser>
          <c:idx val="5"/>
          <c:order val="5"/>
          <c:tx>
            <c:strRef>
              <c:f>'Fluvanna Bookings by VCC'!$A$28</c:f>
              <c:strCache>
                <c:ptCount val="1"/>
                <c:pt idx="0">
                  <c:v>LAR</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VCC'!$B$22</c:f>
              <c:strCache>
                <c:ptCount val="1"/>
                <c:pt idx="0">
                  <c:v>% Change</c:v>
                </c:pt>
              </c:strCache>
            </c:strRef>
          </c:cat>
          <c:val>
            <c:numRef>
              <c:f>'Fluvanna Bookings by VCC'!$B$28</c:f>
              <c:numCache>
                <c:formatCode>0%</c:formatCode>
                <c:ptCount val="1"/>
                <c:pt idx="0">
                  <c:v>-0.79</c:v>
                </c:pt>
              </c:numCache>
            </c:numRef>
          </c:val>
          <c:extLst>
            <c:ext xmlns:c16="http://schemas.microsoft.com/office/drawing/2014/chart" uri="{C3380CC4-5D6E-409C-BE32-E72D297353CC}">
              <c16:uniqueId val="{00000005-7E91-45F7-9B87-585DF065CD52}"/>
            </c:ext>
          </c:extLst>
        </c:ser>
        <c:ser>
          <c:idx val="6"/>
          <c:order val="6"/>
          <c:tx>
            <c:strRef>
              <c:f>'Fluvanna Bookings by VCC'!$A$29</c:f>
              <c:strCache>
                <c:ptCount val="1"/>
                <c:pt idx="0">
                  <c:v>CON</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VCC'!$B$22</c:f>
              <c:strCache>
                <c:ptCount val="1"/>
                <c:pt idx="0">
                  <c:v>% Change</c:v>
                </c:pt>
              </c:strCache>
            </c:strRef>
          </c:cat>
          <c:val>
            <c:numRef>
              <c:f>'Fluvanna Bookings by VCC'!$B$29</c:f>
              <c:numCache>
                <c:formatCode>0%</c:formatCode>
                <c:ptCount val="1"/>
                <c:pt idx="0">
                  <c:v>0.35</c:v>
                </c:pt>
              </c:numCache>
            </c:numRef>
          </c:val>
          <c:extLst>
            <c:ext xmlns:c16="http://schemas.microsoft.com/office/drawing/2014/chart" uri="{C3380CC4-5D6E-409C-BE32-E72D297353CC}">
              <c16:uniqueId val="{00000006-7E91-45F7-9B87-585DF065CD52}"/>
            </c:ext>
          </c:extLst>
        </c:ser>
        <c:ser>
          <c:idx val="7"/>
          <c:order val="7"/>
          <c:tx>
            <c:strRef>
              <c:f>'Fluvanna Bookings by VCC'!$A$30</c:f>
              <c:strCache>
                <c:ptCount val="1"/>
                <c:pt idx="0">
                  <c:v>BUR</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VCC'!$B$22</c:f>
              <c:strCache>
                <c:ptCount val="1"/>
                <c:pt idx="0">
                  <c:v>% Change</c:v>
                </c:pt>
              </c:strCache>
            </c:strRef>
          </c:cat>
          <c:val>
            <c:numRef>
              <c:f>'Fluvanna Bookings by VCC'!$B$30</c:f>
              <c:numCache>
                <c:formatCode>0%</c:formatCode>
                <c:ptCount val="1"/>
                <c:pt idx="0">
                  <c:v>-0.95</c:v>
                </c:pt>
              </c:numCache>
            </c:numRef>
          </c:val>
          <c:extLst>
            <c:ext xmlns:c16="http://schemas.microsoft.com/office/drawing/2014/chart" uri="{C3380CC4-5D6E-409C-BE32-E72D297353CC}">
              <c16:uniqueId val="{00000007-7E91-45F7-9B87-585DF065CD52}"/>
            </c:ext>
          </c:extLst>
        </c:ser>
        <c:ser>
          <c:idx val="8"/>
          <c:order val="8"/>
          <c:tx>
            <c:strRef>
              <c:f>'Fluvanna Bookings by VCC'!$A$31</c:f>
              <c:strCache>
                <c:ptCount val="1"/>
                <c:pt idx="0">
                  <c:v>WPN</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VCC'!$B$22</c:f>
              <c:strCache>
                <c:ptCount val="1"/>
                <c:pt idx="0">
                  <c:v>% Change</c:v>
                </c:pt>
              </c:strCache>
            </c:strRef>
          </c:cat>
          <c:val>
            <c:numRef>
              <c:f>'Fluvanna Bookings by VCC'!$B$31</c:f>
              <c:numCache>
                <c:formatCode>0%</c:formatCode>
                <c:ptCount val="1"/>
                <c:pt idx="0">
                  <c:v>0.41</c:v>
                </c:pt>
              </c:numCache>
            </c:numRef>
          </c:val>
          <c:extLst>
            <c:ext xmlns:c16="http://schemas.microsoft.com/office/drawing/2014/chart" uri="{C3380CC4-5D6E-409C-BE32-E72D297353CC}">
              <c16:uniqueId val="{00000008-7E91-45F7-9B87-585DF065CD52}"/>
            </c:ext>
          </c:extLst>
        </c:ser>
        <c:ser>
          <c:idx val="9"/>
          <c:order val="9"/>
          <c:tx>
            <c:strRef>
              <c:f>'Fluvanna Bookings by VCC'!$A$32</c:f>
              <c:strCache>
                <c:ptCount val="1"/>
                <c:pt idx="0">
                  <c:v>REC</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VCC'!$B$22</c:f>
              <c:strCache>
                <c:ptCount val="1"/>
                <c:pt idx="0">
                  <c:v>% Change</c:v>
                </c:pt>
              </c:strCache>
            </c:strRef>
          </c:cat>
          <c:val>
            <c:numRef>
              <c:f>'Fluvanna Bookings by VCC'!$B$32</c:f>
              <c:numCache>
                <c:formatCode>0%</c:formatCode>
                <c:ptCount val="1"/>
                <c:pt idx="0">
                  <c:v>-0.14000000000000001</c:v>
                </c:pt>
              </c:numCache>
            </c:numRef>
          </c:val>
          <c:extLst>
            <c:ext xmlns:c16="http://schemas.microsoft.com/office/drawing/2014/chart" uri="{C3380CC4-5D6E-409C-BE32-E72D297353CC}">
              <c16:uniqueId val="{00000009-7E91-45F7-9B87-585DF065CD52}"/>
            </c:ext>
          </c:extLst>
        </c:ser>
        <c:dLbls>
          <c:showLegendKey val="0"/>
          <c:showVal val="0"/>
          <c:showCatName val="0"/>
          <c:showSerName val="0"/>
          <c:showPercent val="0"/>
          <c:showBubbleSize val="0"/>
        </c:dLbls>
        <c:gapWidth val="219"/>
        <c:overlap val="-27"/>
        <c:axId val="484548872"/>
        <c:axId val="484549264"/>
      </c:barChart>
      <c:catAx>
        <c:axId val="484548872"/>
        <c:scaling>
          <c:orientation val="minMax"/>
        </c:scaling>
        <c:delete val="1"/>
        <c:axPos val="b"/>
        <c:numFmt formatCode="General" sourceLinked="1"/>
        <c:majorTickMark val="none"/>
        <c:minorTickMark val="none"/>
        <c:tickLblPos val="nextTo"/>
        <c:crossAx val="484549264"/>
        <c:crosses val="autoZero"/>
        <c:auto val="1"/>
        <c:lblAlgn val="ctr"/>
        <c:lblOffset val="100"/>
        <c:noMultiLvlLbl val="0"/>
      </c:catAx>
      <c:valAx>
        <c:axId val="48454926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845488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dirty="0"/>
              <a:t>Percent Change </a:t>
            </a:r>
            <a:r>
              <a:rPr lang="en-US"/>
              <a:t>in </a:t>
            </a:r>
            <a:r>
              <a:rPr lang="en-US" smtClean="0"/>
              <a:t>Fluvanna </a:t>
            </a:r>
            <a:r>
              <a:rPr lang="en-US" dirty="0"/>
              <a:t>Top Ten Booking Types (2018-2021)</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'Fluvanna Bookings by VCC'!$D$23</c:f>
              <c:strCache>
                <c:ptCount val="1"/>
                <c:pt idx="0">
                  <c:v>DWI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VCC'!$E$22</c:f>
              <c:strCache>
                <c:ptCount val="1"/>
                <c:pt idx="0">
                  <c:v>% Change 2018-2021</c:v>
                </c:pt>
              </c:strCache>
            </c:strRef>
          </c:cat>
          <c:val>
            <c:numRef>
              <c:f>'Fluvanna Bookings by VCC'!$E$23</c:f>
              <c:numCache>
                <c:formatCode>0%</c:formatCode>
                <c:ptCount val="1"/>
                <c:pt idx="0">
                  <c:v>-0.25</c:v>
                </c:pt>
              </c:numCache>
            </c:numRef>
          </c:val>
          <c:extLst>
            <c:ext xmlns:c16="http://schemas.microsoft.com/office/drawing/2014/chart" uri="{C3380CC4-5D6E-409C-BE32-E72D297353CC}">
              <c16:uniqueId val="{00000000-B0DC-49FA-9DB0-EC79E8792058}"/>
            </c:ext>
          </c:extLst>
        </c:ser>
        <c:ser>
          <c:idx val="1"/>
          <c:order val="1"/>
          <c:tx>
            <c:strRef>
              <c:f>'Fluvanna Bookings by VCC'!$D$24</c:f>
              <c:strCache>
                <c:ptCount val="1"/>
                <c:pt idx="0">
                  <c:v>NAR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VCC'!$E$22</c:f>
              <c:strCache>
                <c:ptCount val="1"/>
                <c:pt idx="0">
                  <c:v>% Change 2018-2021</c:v>
                </c:pt>
              </c:strCache>
            </c:strRef>
          </c:cat>
          <c:val>
            <c:numRef>
              <c:f>'Fluvanna Bookings by VCC'!$E$24</c:f>
              <c:numCache>
                <c:formatCode>0%</c:formatCode>
                <c:ptCount val="1"/>
                <c:pt idx="0">
                  <c:v>-0.52</c:v>
                </c:pt>
              </c:numCache>
            </c:numRef>
          </c:val>
          <c:extLst>
            <c:ext xmlns:c16="http://schemas.microsoft.com/office/drawing/2014/chart" uri="{C3380CC4-5D6E-409C-BE32-E72D297353CC}">
              <c16:uniqueId val="{00000001-B0DC-49FA-9DB0-EC79E8792058}"/>
            </c:ext>
          </c:extLst>
        </c:ser>
        <c:ser>
          <c:idx val="2"/>
          <c:order val="2"/>
          <c:tx>
            <c:strRef>
              <c:f>'Fluvanna Bookings by VCC'!$D$25</c:f>
              <c:strCache>
                <c:ptCount val="1"/>
                <c:pt idx="0">
                  <c:v>ASL</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VCC'!$E$22</c:f>
              <c:strCache>
                <c:ptCount val="1"/>
                <c:pt idx="0">
                  <c:v>% Change 2018-2021</c:v>
                </c:pt>
              </c:strCache>
            </c:strRef>
          </c:cat>
          <c:val>
            <c:numRef>
              <c:f>'Fluvanna Bookings by VCC'!$E$25</c:f>
              <c:numCache>
                <c:formatCode>0%</c:formatCode>
                <c:ptCount val="1"/>
                <c:pt idx="0">
                  <c:v>-0.24</c:v>
                </c:pt>
              </c:numCache>
            </c:numRef>
          </c:val>
          <c:extLst>
            <c:ext xmlns:c16="http://schemas.microsoft.com/office/drawing/2014/chart" uri="{C3380CC4-5D6E-409C-BE32-E72D297353CC}">
              <c16:uniqueId val="{00000002-B0DC-49FA-9DB0-EC79E8792058}"/>
            </c:ext>
          </c:extLst>
        </c:ser>
        <c:ser>
          <c:idx val="3"/>
          <c:order val="3"/>
          <c:tx>
            <c:strRef>
              <c:f>'Fluvanna Bookings by VCC'!$D$26</c:f>
              <c:strCache>
                <c:ptCount val="1"/>
                <c:pt idx="0">
                  <c:v>PRB</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VCC'!$E$22</c:f>
              <c:strCache>
                <c:ptCount val="1"/>
                <c:pt idx="0">
                  <c:v>% Change 2018-2021</c:v>
                </c:pt>
              </c:strCache>
            </c:strRef>
          </c:cat>
          <c:val>
            <c:numRef>
              <c:f>'Fluvanna Bookings by VCC'!$E$26</c:f>
              <c:numCache>
                <c:formatCode>0%</c:formatCode>
                <c:ptCount val="1"/>
                <c:pt idx="0">
                  <c:v>-0.46</c:v>
                </c:pt>
              </c:numCache>
            </c:numRef>
          </c:val>
          <c:extLst>
            <c:ext xmlns:c16="http://schemas.microsoft.com/office/drawing/2014/chart" uri="{C3380CC4-5D6E-409C-BE32-E72D297353CC}">
              <c16:uniqueId val="{00000003-B0DC-49FA-9DB0-EC79E8792058}"/>
            </c:ext>
          </c:extLst>
        </c:ser>
        <c:ser>
          <c:idx val="4"/>
          <c:order val="4"/>
          <c:tx>
            <c:strRef>
              <c:f>'Fluvanna Bookings by VCC'!$D$27</c:f>
              <c:strCache>
                <c:ptCount val="1"/>
                <c:pt idx="0">
                  <c:v>LIC</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VCC'!$E$22</c:f>
              <c:strCache>
                <c:ptCount val="1"/>
                <c:pt idx="0">
                  <c:v>% Change 2018-2021</c:v>
                </c:pt>
              </c:strCache>
            </c:strRef>
          </c:cat>
          <c:val>
            <c:numRef>
              <c:f>'Fluvanna Bookings by VCC'!$E$27</c:f>
              <c:numCache>
                <c:formatCode>0%</c:formatCode>
                <c:ptCount val="1"/>
                <c:pt idx="0">
                  <c:v>-0.76</c:v>
                </c:pt>
              </c:numCache>
            </c:numRef>
          </c:val>
          <c:extLst>
            <c:ext xmlns:c16="http://schemas.microsoft.com/office/drawing/2014/chart" uri="{C3380CC4-5D6E-409C-BE32-E72D297353CC}">
              <c16:uniqueId val="{00000004-B0DC-49FA-9DB0-EC79E8792058}"/>
            </c:ext>
          </c:extLst>
        </c:ser>
        <c:ser>
          <c:idx val="5"/>
          <c:order val="5"/>
          <c:tx>
            <c:strRef>
              <c:f>'Fluvanna Bookings by VCC'!$D$28</c:f>
              <c:strCache>
                <c:ptCount val="1"/>
                <c:pt idx="0">
                  <c:v>LAR</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VCC'!$E$22</c:f>
              <c:strCache>
                <c:ptCount val="1"/>
                <c:pt idx="0">
                  <c:v>% Change 2018-2021</c:v>
                </c:pt>
              </c:strCache>
            </c:strRef>
          </c:cat>
          <c:val>
            <c:numRef>
              <c:f>'Fluvanna Bookings by VCC'!$E$28</c:f>
              <c:numCache>
                <c:formatCode>0%</c:formatCode>
                <c:ptCount val="1"/>
                <c:pt idx="0">
                  <c:v>-0.27</c:v>
                </c:pt>
              </c:numCache>
            </c:numRef>
          </c:val>
          <c:extLst>
            <c:ext xmlns:c16="http://schemas.microsoft.com/office/drawing/2014/chart" uri="{C3380CC4-5D6E-409C-BE32-E72D297353CC}">
              <c16:uniqueId val="{00000005-B0DC-49FA-9DB0-EC79E8792058}"/>
            </c:ext>
          </c:extLst>
        </c:ser>
        <c:ser>
          <c:idx val="6"/>
          <c:order val="6"/>
          <c:tx>
            <c:strRef>
              <c:f>'Fluvanna Bookings by VCC'!$D$29</c:f>
              <c:strCache>
                <c:ptCount val="1"/>
                <c:pt idx="0">
                  <c:v>CON</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VCC'!$E$22</c:f>
              <c:strCache>
                <c:ptCount val="1"/>
                <c:pt idx="0">
                  <c:v>% Change 2018-2021</c:v>
                </c:pt>
              </c:strCache>
            </c:strRef>
          </c:cat>
          <c:val>
            <c:numRef>
              <c:f>'Fluvanna Bookings by VCC'!$E$29</c:f>
              <c:numCache>
                <c:formatCode>0%</c:formatCode>
                <c:ptCount val="1"/>
                <c:pt idx="0">
                  <c:v>-0.41</c:v>
                </c:pt>
              </c:numCache>
            </c:numRef>
          </c:val>
          <c:extLst>
            <c:ext xmlns:c16="http://schemas.microsoft.com/office/drawing/2014/chart" uri="{C3380CC4-5D6E-409C-BE32-E72D297353CC}">
              <c16:uniqueId val="{00000006-B0DC-49FA-9DB0-EC79E8792058}"/>
            </c:ext>
          </c:extLst>
        </c:ser>
        <c:ser>
          <c:idx val="7"/>
          <c:order val="7"/>
          <c:tx>
            <c:strRef>
              <c:f>'Fluvanna Bookings by VCC'!$D$30</c:f>
              <c:strCache>
                <c:ptCount val="1"/>
                <c:pt idx="0">
                  <c:v>BUR</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VCC'!$E$22</c:f>
              <c:strCache>
                <c:ptCount val="1"/>
                <c:pt idx="0">
                  <c:v>% Change 2018-2021</c:v>
                </c:pt>
              </c:strCache>
            </c:strRef>
          </c:cat>
          <c:val>
            <c:numRef>
              <c:f>'Fluvanna Bookings by VCC'!$E$30</c:f>
              <c:numCache>
                <c:formatCode>0%</c:formatCode>
                <c:ptCount val="1"/>
                <c:pt idx="0">
                  <c:v>-0.78</c:v>
                </c:pt>
              </c:numCache>
            </c:numRef>
          </c:val>
          <c:extLst>
            <c:ext xmlns:c16="http://schemas.microsoft.com/office/drawing/2014/chart" uri="{C3380CC4-5D6E-409C-BE32-E72D297353CC}">
              <c16:uniqueId val="{00000007-B0DC-49FA-9DB0-EC79E8792058}"/>
            </c:ext>
          </c:extLst>
        </c:ser>
        <c:ser>
          <c:idx val="8"/>
          <c:order val="8"/>
          <c:tx>
            <c:strRef>
              <c:f>'Fluvanna Bookings by VCC'!$D$31</c:f>
              <c:strCache>
                <c:ptCount val="1"/>
                <c:pt idx="0">
                  <c:v>WPN</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VCC'!$E$22</c:f>
              <c:strCache>
                <c:ptCount val="1"/>
                <c:pt idx="0">
                  <c:v>% Change 2018-2021</c:v>
                </c:pt>
              </c:strCache>
            </c:strRef>
          </c:cat>
          <c:val>
            <c:numRef>
              <c:f>'Fluvanna Bookings by VCC'!$E$31</c:f>
              <c:numCache>
                <c:formatCode>0%</c:formatCode>
                <c:ptCount val="1"/>
                <c:pt idx="0">
                  <c:v>0.64</c:v>
                </c:pt>
              </c:numCache>
            </c:numRef>
          </c:val>
          <c:extLst>
            <c:ext xmlns:c16="http://schemas.microsoft.com/office/drawing/2014/chart" uri="{C3380CC4-5D6E-409C-BE32-E72D297353CC}">
              <c16:uniqueId val="{00000008-B0DC-49FA-9DB0-EC79E8792058}"/>
            </c:ext>
          </c:extLst>
        </c:ser>
        <c:ser>
          <c:idx val="9"/>
          <c:order val="9"/>
          <c:tx>
            <c:strRef>
              <c:f>'Fluvanna Bookings by VCC'!$D$32</c:f>
              <c:strCache>
                <c:ptCount val="1"/>
                <c:pt idx="0">
                  <c:v>REC</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'Fluvanna Bookings by VCC'!$E$22</c:f>
              <c:strCache>
                <c:ptCount val="1"/>
                <c:pt idx="0">
                  <c:v>% Change 2018-2021</c:v>
                </c:pt>
              </c:strCache>
            </c:strRef>
          </c:cat>
          <c:val>
            <c:numRef>
              <c:f>'Fluvanna Bookings by VCC'!$E$32</c:f>
              <c:numCache>
                <c:formatCode>0%</c:formatCode>
                <c:ptCount val="1"/>
                <c:pt idx="0">
                  <c:v>-0.53</c:v>
                </c:pt>
              </c:numCache>
            </c:numRef>
          </c:val>
          <c:extLst>
            <c:ext xmlns:c16="http://schemas.microsoft.com/office/drawing/2014/chart" uri="{C3380CC4-5D6E-409C-BE32-E72D297353CC}">
              <c16:uniqueId val="{00000009-B0DC-49FA-9DB0-EC79E8792058}"/>
            </c:ext>
          </c:extLst>
        </c:ser>
        <c:dLbls>
          <c:showLegendKey val="0"/>
          <c:showVal val="0"/>
          <c:showCatName val="0"/>
          <c:showSerName val="0"/>
          <c:showPercent val="0"/>
          <c:showBubbleSize val="0"/>
        </c:dLbls>
        <c:gapWidth val="219"/>
        <c:overlap val="-27"/>
        <c:axId val="420087951"/>
        <c:axId val="420089615"/>
      </c:barChart>
      <c:catAx>
        <c:axId val="420087951"/>
        <c:scaling>
          <c:orientation val="minMax"/>
        </c:scaling>
        <c:delete val="1"/>
        <c:axPos val="b"/>
        <c:numFmt formatCode="General" sourceLinked="1"/>
        <c:majorTickMark val="none"/>
        <c:minorTickMark val="none"/>
        <c:tickLblPos val="nextTo"/>
        <c:crossAx val="420089615"/>
        <c:crosses val="autoZero"/>
        <c:auto val="1"/>
        <c:lblAlgn val="ctr"/>
        <c:lblOffset val="100"/>
        <c:noMultiLvlLbl val="0"/>
      </c:catAx>
      <c:valAx>
        <c:axId val="420089615"/>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20087951"/>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smtClean="0"/>
              <a:t>Probation</a:t>
            </a:r>
            <a:r>
              <a:rPr lang="en-US" baseline="0" dirty="0" smtClean="0"/>
              <a:t> Violations as a Percentage</a:t>
            </a:r>
            <a:r>
              <a:rPr lang="en-US" dirty="0" smtClean="0"/>
              <a:t> </a:t>
            </a:r>
            <a:r>
              <a:rPr lang="en-US" dirty="0"/>
              <a:t>of </a:t>
            </a:r>
            <a:r>
              <a:rPr lang="en-US" dirty="0" smtClean="0"/>
              <a:t>All </a:t>
            </a:r>
            <a:r>
              <a:rPr lang="en-US" dirty="0"/>
              <a:t>Bookings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'Fluvanna Bookings by VCC'!$A$39</c:f>
              <c:strCache>
                <c:ptCount val="1"/>
                <c:pt idx="0">
                  <c:v>Fluvanna PRB % of All CVRJ Bookings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'Fluvanna Bookings by VCC'!$B$38:$L$38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'Fluvanna Bookings by VCC'!$B$39:$L$39</c:f>
              <c:numCache>
                <c:formatCode>0.00%</c:formatCode>
                <c:ptCount val="11"/>
                <c:pt idx="0">
                  <c:v>3.7688442211055273E-2</c:v>
                </c:pt>
                <c:pt idx="1">
                  <c:v>4.9004594180704443E-2</c:v>
                </c:pt>
                <c:pt idx="2">
                  <c:v>3.4981905910735828E-2</c:v>
                </c:pt>
                <c:pt idx="3">
                  <c:v>0.1111111111111111</c:v>
                </c:pt>
                <c:pt idx="4">
                  <c:v>9.3959731543624164E-2</c:v>
                </c:pt>
                <c:pt idx="5">
                  <c:v>9.9137931034482762E-2</c:v>
                </c:pt>
                <c:pt idx="6">
                  <c:v>7.9219288174512056E-2</c:v>
                </c:pt>
                <c:pt idx="7">
                  <c:v>0.10538922155688622</c:v>
                </c:pt>
                <c:pt idx="8">
                  <c:v>0.10547945205479452</c:v>
                </c:pt>
                <c:pt idx="9">
                  <c:v>9.832635983263599E-2</c:v>
                </c:pt>
                <c:pt idx="10">
                  <c:v>0.10074626865671642</c:v>
                </c:pt>
              </c:numCache>
            </c:numRef>
          </c:val>
          <c:extLst>
            <c:ext xmlns:c16="http://schemas.microsoft.com/office/drawing/2014/chart" uri="{C3380CC4-5D6E-409C-BE32-E72D297353CC}">
              <c16:uniqueId val="{00000000-FB2C-4A3B-AAD4-A38F0E1355AF}"/>
            </c:ext>
          </c:extLst>
        </c:ser>
        <c:dLbls>
          <c:showLegendKey val="0"/>
          <c:showVal val="0"/>
          <c:showCatName val="0"/>
          <c:showSerName val="0"/>
          <c:showPercent val="0"/>
          <c:showBubbleSize val="0"/>
        </c:dLbls>
        <c:gapWidth val="219"/>
        <c:overlap val="-27"/>
        <c:axId val="385757024"/>
        <c:axId val="385759104"/>
      </c:barChart>
      <c:catAx>
        <c:axId val="385757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59104"/>
        <c:crosses val="autoZero"/>
        <c:auto val="1"/>
        <c:lblAlgn val="ctr"/>
        <c:lblOffset val="100"/>
        <c:noMultiLvlLbl val="0"/>
      </c:catAx>
      <c:valAx>
        <c:axId val="385759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5702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Fluvanna Intakes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per 1000'!$A$32</c:f>
              <c:strCache>
                <c:ptCount val="1"/>
                <c:pt idx="0">
                  <c:v>Fluvanna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per 1000'!$B$31:$L$31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per 1000'!$B$32:$L$32</c:f>
              <c:numCache>
                <c:formatCode>General</c:formatCode>
                <c:ptCount val="11"/>
                <c:pt idx="0">
                  <c:v>16.384636046199301</c:v>
                </c:pt>
                <c:pt idx="1">
                  <c:v>14.749489736973851</c:v>
                </c:pt>
                <c:pt idx="2">
                  <c:v>16.014166377949724</c:v>
                </c:pt>
                <c:pt idx="3">
                  <c:v>16.399122300496593</c:v>
                </c:pt>
                <c:pt idx="4">
                  <c:v>13.036020583190394</c:v>
                </c:pt>
                <c:pt idx="5">
                  <c:v>15.263979292756272</c:v>
                </c:pt>
                <c:pt idx="6">
                  <c:v>17.011946166641465</c:v>
                </c:pt>
                <c:pt idx="7">
                  <c:v>14.710824030168391</c:v>
                </c:pt>
                <c:pt idx="8">
                  <c:v>13.934726806013934</c:v>
                </c:pt>
                <c:pt idx="9">
                  <c:v>9.2480457998458672</c:v>
                </c:pt>
                <c:pt idx="10">
                  <c:v>10.244201565487142</c:v>
                </c:pt>
              </c:numCache>
            </c:numRef>
          </c:val>
          <c:smooth val="0"/>
          <c:extLst>
            <c:ext xmlns:c16="http://schemas.microsoft.com/office/drawing/2014/chart" uri="{C3380CC4-5D6E-409C-BE32-E72D297353CC}">
              <c16:uniqueId val="{00000000-E0B0-4FA4-B540-07C69793236F}"/>
            </c:ext>
          </c:extLst>
        </c:ser>
        <c:dLbls>
          <c:showLegendKey val="0"/>
          <c:showVal val="0"/>
          <c:showCatName val="0"/>
          <c:showSerName val="0"/>
          <c:showPercent val="0"/>
          <c:showBubbleSize val="0"/>
        </c:dLbls>
        <c:smooth val="0"/>
        <c:axId val="2065129871"/>
        <c:axId val="2065125711"/>
      </c:lineChart>
      <c:catAx>
        <c:axId val="206512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65125711"/>
        <c:crosses val="autoZero"/>
        <c:auto val="1"/>
        <c:lblAlgn val="ctr"/>
        <c:lblOffset val="100"/>
        <c:noMultiLvlLbl val="0"/>
      </c:catAx>
      <c:valAx>
        <c:axId val="2065125711"/>
        <c:scaling>
          <c:orientation val="minMax"/>
          <c:max val="2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06512987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Felony vs. Misdemeanor Probation Violation Bookings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'Felony vs Misdemeanor PV'!$A$6</c:f>
              <c:strCache>
                <c:ptCount val="1"/>
                <c:pt idx="0">
                  <c:v>Fluvanna Felony PV/SSV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'Felony vs Misdemeanor PV'!$B$5:$L$5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'Felony vs Misdemeanor PV'!$B$6:$L$6</c:f>
              <c:numCache>
                <c:formatCode>General</c:formatCode>
                <c:ptCount val="11"/>
                <c:pt idx="0">
                  <c:v>28</c:v>
                </c:pt>
                <c:pt idx="1">
                  <c:v>28</c:v>
                </c:pt>
                <c:pt idx="2">
                  <c:v>31</c:v>
                </c:pt>
                <c:pt idx="3">
                  <c:v>76</c:v>
                </c:pt>
                <c:pt idx="4">
                  <c:v>43</c:v>
                </c:pt>
                <c:pt idx="5">
                  <c:v>48</c:v>
                </c:pt>
                <c:pt idx="6">
                  <c:v>63</c:v>
                </c:pt>
                <c:pt idx="7">
                  <c:v>73</c:v>
                </c:pt>
                <c:pt idx="8">
                  <c:v>64</c:v>
                </c:pt>
                <c:pt idx="9">
                  <c:v>38</c:v>
                </c:pt>
                <c:pt idx="10">
                  <c:v>57</c:v>
                </c:pt>
              </c:numCache>
            </c:numRef>
          </c:val>
          <c:smooth val="0"/>
          <c:extLst>
            <c:ext xmlns:c16="http://schemas.microsoft.com/office/drawing/2014/chart" uri="{C3380CC4-5D6E-409C-BE32-E72D297353CC}">
              <c16:uniqueId val="{00000000-1595-429E-9689-A80B20A8C249}"/>
            </c:ext>
          </c:extLst>
        </c:ser>
        <c:ser>
          <c:idx val="1"/>
          <c:order val="1"/>
          <c:tx>
            <c:strRef>
              <c:f>'Felony vs Misdemeanor PV'!$A$7</c:f>
              <c:strCache>
                <c:ptCount val="1"/>
                <c:pt idx="0">
                  <c:v>Fluvanna Misdemeanor PV/SSV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'Felony vs Misdemeanor PV'!$B$5:$L$5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'Felony vs Misdemeanor PV'!$B$7:$L$7</c:f>
              <c:numCache>
                <c:formatCode>General</c:formatCode>
                <c:ptCount val="11"/>
                <c:pt idx="0">
                  <c:v>18</c:v>
                </c:pt>
                <c:pt idx="1">
                  <c:v>18</c:v>
                </c:pt>
                <c:pt idx="2">
                  <c:v>14</c:v>
                </c:pt>
                <c:pt idx="3">
                  <c:v>40</c:v>
                </c:pt>
                <c:pt idx="4">
                  <c:v>27</c:v>
                </c:pt>
                <c:pt idx="5">
                  <c:v>39</c:v>
                </c:pt>
                <c:pt idx="6">
                  <c:v>42</c:v>
                </c:pt>
                <c:pt idx="7">
                  <c:v>41</c:v>
                </c:pt>
                <c:pt idx="8">
                  <c:v>26</c:v>
                </c:pt>
                <c:pt idx="9">
                  <c:v>15</c:v>
                </c:pt>
                <c:pt idx="10">
                  <c:v>11</c:v>
                </c:pt>
              </c:numCache>
            </c:numRef>
          </c:val>
          <c:smooth val="0"/>
          <c:extLst>
            <c:ext xmlns:c16="http://schemas.microsoft.com/office/drawing/2014/chart" uri="{C3380CC4-5D6E-409C-BE32-E72D297353CC}">
              <c16:uniqueId val="{00000001-1595-429E-9689-A80B20A8C249}"/>
            </c:ext>
          </c:extLst>
        </c:ser>
        <c:dLbls>
          <c:showLegendKey val="0"/>
          <c:showVal val="0"/>
          <c:showCatName val="0"/>
          <c:showSerName val="0"/>
          <c:showPercent val="0"/>
          <c:showBubbleSize val="0"/>
        </c:dLbls>
        <c:smooth val="0"/>
        <c:axId val="559460064"/>
        <c:axId val="559473376"/>
      </c:lineChart>
      <c:catAx>
        <c:axId val="559460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9473376"/>
        <c:crosses val="autoZero"/>
        <c:auto val="1"/>
        <c:lblAlgn val="ctr"/>
        <c:lblOffset val="100"/>
        <c:noMultiLvlLbl val="0"/>
      </c:catAx>
      <c:valAx>
        <c:axId val="559473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9460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Average Length of Stay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ALOS &amp; BDE 2011-2020'!$A$26</c:f>
              <c:strCache>
                <c:ptCount val="1"/>
                <c:pt idx="0">
                  <c:v>Fluvanna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ALOS &amp; BDE 2011-2020'!$B$25:$K$25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'CVRJ ALOS &amp; BDE 2011-2020'!$B$26:$K$26</c:f>
              <c:numCache>
                <c:formatCode>General</c:formatCode>
                <c:ptCount val="10"/>
                <c:pt idx="0">
                  <c:v>24.81</c:v>
                </c:pt>
                <c:pt idx="1">
                  <c:v>27.61</c:v>
                </c:pt>
                <c:pt idx="2">
                  <c:v>26.2</c:v>
                </c:pt>
                <c:pt idx="3">
                  <c:v>26.17</c:v>
                </c:pt>
                <c:pt idx="4">
                  <c:v>26.23</c:v>
                </c:pt>
                <c:pt idx="5">
                  <c:v>30.21</c:v>
                </c:pt>
                <c:pt idx="6">
                  <c:v>28.61</c:v>
                </c:pt>
                <c:pt idx="7">
                  <c:v>20.73</c:v>
                </c:pt>
                <c:pt idx="8">
                  <c:v>30.84</c:v>
                </c:pt>
                <c:pt idx="9">
                  <c:v>31.72</c:v>
                </c:pt>
              </c:numCache>
            </c:numRef>
          </c:val>
          <c:smooth val="0"/>
          <c:extLst>
            <c:ext xmlns:c16="http://schemas.microsoft.com/office/drawing/2014/chart" uri="{C3380CC4-5D6E-409C-BE32-E72D297353CC}">
              <c16:uniqueId val="{00000000-B03E-4E9C-9624-DBC488326E77}"/>
            </c:ext>
          </c:extLst>
        </c:ser>
        <c:dLbls>
          <c:showLegendKey val="0"/>
          <c:showVal val="0"/>
          <c:showCatName val="0"/>
          <c:showSerName val="0"/>
          <c:showPercent val="0"/>
          <c:showBubbleSize val="0"/>
        </c:dLbls>
        <c:smooth val="0"/>
        <c:axId val="489263512"/>
        <c:axId val="489260768"/>
      </c:lineChart>
      <c:catAx>
        <c:axId val="489263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60768"/>
        <c:crosses val="autoZero"/>
        <c:auto val="1"/>
        <c:lblAlgn val="ctr"/>
        <c:lblOffset val="100"/>
        <c:noMultiLvlLbl val="0"/>
      </c:catAx>
      <c:valAx>
        <c:axId val="489260768"/>
        <c:scaling>
          <c:orientation val="minMax"/>
          <c:max val="4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6351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Fluvanna Average Length of Stay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'ALOS by Race'!$A$6</c:f>
              <c:strCache>
                <c:ptCount val="1"/>
                <c:pt idx="0">
                  <c:v>Fluvanna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'ALOS by Race'!$B$5:$K$5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Race'!$B$6:$K$6</c:f>
              <c:numCache>
                <c:formatCode>General</c:formatCode>
                <c:ptCount val="10"/>
                <c:pt idx="0">
                  <c:v>29.35</c:v>
                </c:pt>
                <c:pt idx="1">
                  <c:v>34.17</c:v>
                </c:pt>
                <c:pt idx="2">
                  <c:v>25.89</c:v>
                </c:pt>
                <c:pt idx="3">
                  <c:v>35.36</c:v>
                </c:pt>
                <c:pt idx="4">
                  <c:v>28.24</c:v>
                </c:pt>
                <c:pt idx="5">
                  <c:v>35.520000000000003</c:v>
                </c:pt>
                <c:pt idx="6">
                  <c:v>30.64</c:v>
                </c:pt>
                <c:pt idx="7">
                  <c:v>25.32</c:v>
                </c:pt>
                <c:pt idx="8">
                  <c:v>34.97</c:v>
                </c:pt>
                <c:pt idx="9">
                  <c:v>32.06</c:v>
                </c:pt>
              </c:numCache>
            </c:numRef>
          </c:val>
          <c:smooth val="0"/>
          <c:extLst>
            <c:ext xmlns:c16="http://schemas.microsoft.com/office/drawing/2014/chart" uri="{C3380CC4-5D6E-409C-BE32-E72D297353CC}">
              <c16:uniqueId val="{00000000-D074-4908-AE55-9A9FAFB5D682}"/>
            </c:ext>
          </c:extLst>
        </c:ser>
        <c:ser>
          <c:idx val="1"/>
          <c:order val="1"/>
          <c:tx>
            <c:strRef>
              <c:f>'ALOS by Race'!$A$7</c:f>
              <c:strCache>
                <c:ptCount val="1"/>
                <c:pt idx="0">
                  <c:v>Fluvanna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'ALOS by Race'!$B$5:$K$5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Race'!$B$7:$K$7</c:f>
              <c:numCache>
                <c:formatCode>General</c:formatCode>
                <c:ptCount val="10"/>
                <c:pt idx="0">
                  <c:v>22.39</c:v>
                </c:pt>
                <c:pt idx="1">
                  <c:v>24.01</c:v>
                </c:pt>
                <c:pt idx="2">
                  <c:v>26.43</c:v>
                </c:pt>
                <c:pt idx="3">
                  <c:v>22.34</c:v>
                </c:pt>
                <c:pt idx="4">
                  <c:v>25.27</c:v>
                </c:pt>
                <c:pt idx="5">
                  <c:v>27.53</c:v>
                </c:pt>
                <c:pt idx="6">
                  <c:v>27.54</c:v>
                </c:pt>
                <c:pt idx="7">
                  <c:v>18.73</c:v>
                </c:pt>
                <c:pt idx="8">
                  <c:v>28.68</c:v>
                </c:pt>
                <c:pt idx="9">
                  <c:v>31.58</c:v>
                </c:pt>
              </c:numCache>
            </c:numRef>
          </c:val>
          <c:smooth val="0"/>
          <c:extLst>
            <c:ext xmlns:c16="http://schemas.microsoft.com/office/drawing/2014/chart" uri="{C3380CC4-5D6E-409C-BE32-E72D297353CC}">
              <c16:uniqueId val="{00000001-D074-4908-AE55-9A9FAFB5D682}"/>
            </c:ext>
          </c:extLst>
        </c:ser>
        <c:dLbls>
          <c:showLegendKey val="0"/>
          <c:showVal val="0"/>
          <c:showCatName val="0"/>
          <c:showSerName val="0"/>
          <c:showPercent val="0"/>
          <c:showBubbleSize val="0"/>
        </c:dLbls>
        <c:smooth val="0"/>
        <c:axId val="490572512"/>
        <c:axId val="490568984"/>
      </c:lineChart>
      <c:catAx>
        <c:axId val="49057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568984"/>
        <c:crosses val="autoZero"/>
        <c:auto val="1"/>
        <c:lblAlgn val="ctr"/>
        <c:lblOffset val="100"/>
        <c:noMultiLvlLbl val="0"/>
      </c:catAx>
      <c:valAx>
        <c:axId val="490568984"/>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5725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Average Length of Stay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'ALOS by Gender'!$A$6</c:f>
              <c:strCache>
                <c:ptCount val="1"/>
                <c:pt idx="0">
                  <c:v>Fluvanna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'ALOS by Gender'!$B$5:$K$5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Gender'!$B$6:$K$6</c:f>
              <c:numCache>
                <c:formatCode>General</c:formatCode>
                <c:ptCount val="10"/>
                <c:pt idx="0">
                  <c:v>17.309999999999999</c:v>
                </c:pt>
                <c:pt idx="1">
                  <c:v>13.77</c:v>
                </c:pt>
                <c:pt idx="2">
                  <c:v>17.329999999999998</c:v>
                </c:pt>
                <c:pt idx="3">
                  <c:v>19.559999999999999</c:v>
                </c:pt>
                <c:pt idx="4">
                  <c:v>13.97</c:v>
                </c:pt>
                <c:pt idx="5">
                  <c:v>19.98</c:v>
                </c:pt>
                <c:pt idx="6">
                  <c:v>25.95</c:v>
                </c:pt>
                <c:pt idx="7">
                  <c:v>13.92</c:v>
                </c:pt>
                <c:pt idx="8">
                  <c:v>24.63</c:v>
                </c:pt>
                <c:pt idx="9">
                  <c:v>23.51</c:v>
                </c:pt>
              </c:numCache>
            </c:numRef>
          </c:val>
          <c:smooth val="0"/>
          <c:extLst>
            <c:ext xmlns:c16="http://schemas.microsoft.com/office/drawing/2014/chart" uri="{C3380CC4-5D6E-409C-BE32-E72D297353CC}">
              <c16:uniqueId val="{00000000-D818-4C11-9EAB-613BA81BE076}"/>
            </c:ext>
          </c:extLst>
        </c:ser>
        <c:ser>
          <c:idx val="1"/>
          <c:order val="1"/>
          <c:tx>
            <c:strRef>
              <c:f>'ALOS by Gender'!$A$7</c:f>
              <c:strCache>
                <c:ptCount val="1"/>
                <c:pt idx="0">
                  <c:v>Fluvanna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'ALOS by Gender'!$B$5:$K$5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Gender'!$B$7:$K$7</c:f>
              <c:numCache>
                <c:formatCode>General</c:formatCode>
                <c:ptCount val="10"/>
                <c:pt idx="0">
                  <c:v>26.61</c:v>
                </c:pt>
                <c:pt idx="1">
                  <c:v>31.28</c:v>
                </c:pt>
                <c:pt idx="2">
                  <c:v>29.25</c:v>
                </c:pt>
                <c:pt idx="3">
                  <c:v>28.21</c:v>
                </c:pt>
                <c:pt idx="4">
                  <c:v>29.75</c:v>
                </c:pt>
                <c:pt idx="5">
                  <c:v>33.28</c:v>
                </c:pt>
                <c:pt idx="6">
                  <c:v>29.56</c:v>
                </c:pt>
                <c:pt idx="7">
                  <c:v>22.84</c:v>
                </c:pt>
                <c:pt idx="8">
                  <c:v>32.880000000000003</c:v>
                </c:pt>
                <c:pt idx="9">
                  <c:v>34.090000000000003</c:v>
                </c:pt>
              </c:numCache>
            </c:numRef>
          </c:val>
          <c:smooth val="0"/>
          <c:extLst>
            <c:ext xmlns:c16="http://schemas.microsoft.com/office/drawing/2014/chart" uri="{C3380CC4-5D6E-409C-BE32-E72D297353CC}">
              <c16:uniqueId val="{00000001-D818-4C11-9EAB-613BA81BE076}"/>
            </c:ext>
          </c:extLst>
        </c:ser>
        <c:dLbls>
          <c:showLegendKey val="0"/>
          <c:showVal val="0"/>
          <c:showCatName val="0"/>
          <c:showSerName val="0"/>
          <c:showPercent val="0"/>
          <c:showBubbleSize val="0"/>
        </c:dLbls>
        <c:smooth val="0"/>
        <c:axId val="491587440"/>
        <c:axId val="491588616"/>
      </c:lineChart>
      <c:catAx>
        <c:axId val="491587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588616"/>
        <c:crosses val="autoZero"/>
        <c:auto val="1"/>
        <c:lblAlgn val="ctr"/>
        <c:lblOffset val="100"/>
        <c:noMultiLvlLbl val="0"/>
      </c:catAx>
      <c:valAx>
        <c:axId val="491588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587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Average Length of Stay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'ALOS by Age'!$B$8</c:f>
              <c:strCache>
                <c:ptCount val="1"/>
                <c:pt idx="0">
                  <c:v>2012</c:v>
                </c:pt>
              </c:strCache>
            </c:strRef>
          </c:tx>
          <c:spPr>
            <a:solidFill>
              <a:schemeClr val="accent1"/>
            </a:solidFill>
            <a:ln>
              <a:noFill/>
            </a:ln>
            <a:effectLst/>
          </c:spPr>
          <c:invertIfNegative val="0"/>
          <c:cat>
            <c:strRef>
              <c:f>'ALOS by Age'!$A$9:$A$13</c:f>
              <c:strCache>
                <c:ptCount val="5"/>
                <c:pt idx="0">
                  <c:v>18-24</c:v>
                </c:pt>
                <c:pt idx="1">
                  <c:v>25-29</c:v>
                </c:pt>
                <c:pt idx="2">
                  <c:v>30-39</c:v>
                </c:pt>
                <c:pt idx="3">
                  <c:v>40-49</c:v>
                </c:pt>
                <c:pt idx="4">
                  <c:v>50+</c:v>
                </c:pt>
              </c:strCache>
            </c:strRef>
          </c:cat>
          <c:val>
            <c:numRef>
              <c:f>'ALOS by Age'!$B$9:$B$13</c:f>
              <c:numCache>
                <c:formatCode>General</c:formatCode>
                <c:ptCount val="5"/>
                <c:pt idx="0">
                  <c:v>25.08</c:v>
                </c:pt>
                <c:pt idx="1">
                  <c:v>23.29</c:v>
                </c:pt>
                <c:pt idx="2">
                  <c:v>25.83</c:v>
                </c:pt>
                <c:pt idx="3">
                  <c:v>29.13</c:v>
                </c:pt>
                <c:pt idx="4">
                  <c:v>11.14</c:v>
                </c:pt>
              </c:numCache>
            </c:numRef>
          </c:val>
          <c:extLst>
            <c:ext xmlns:c16="http://schemas.microsoft.com/office/drawing/2014/chart" uri="{C3380CC4-5D6E-409C-BE32-E72D297353CC}">
              <c16:uniqueId val="{00000000-5652-4CCA-8ABE-D95F1380CE8D}"/>
            </c:ext>
          </c:extLst>
        </c:ser>
        <c:ser>
          <c:idx val="1"/>
          <c:order val="1"/>
          <c:tx>
            <c:strRef>
              <c:f>'ALOS by Age'!$C$8</c:f>
              <c:strCache>
                <c:ptCount val="1"/>
                <c:pt idx="0">
                  <c:v>2013</c:v>
                </c:pt>
              </c:strCache>
            </c:strRef>
          </c:tx>
          <c:spPr>
            <a:solidFill>
              <a:schemeClr val="accent2"/>
            </a:solidFill>
            <a:ln>
              <a:noFill/>
            </a:ln>
            <a:effectLst/>
          </c:spPr>
          <c:invertIfNegative val="0"/>
          <c:cat>
            <c:strRef>
              <c:f>'ALOS by Age'!$A$9:$A$13</c:f>
              <c:strCache>
                <c:ptCount val="5"/>
                <c:pt idx="0">
                  <c:v>18-24</c:v>
                </c:pt>
                <c:pt idx="1">
                  <c:v>25-29</c:v>
                </c:pt>
                <c:pt idx="2">
                  <c:v>30-39</c:v>
                </c:pt>
                <c:pt idx="3">
                  <c:v>40-49</c:v>
                </c:pt>
                <c:pt idx="4">
                  <c:v>50+</c:v>
                </c:pt>
              </c:strCache>
            </c:strRef>
          </c:cat>
          <c:val>
            <c:numRef>
              <c:f>'ALOS by Age'!$C$9:$C$13</c:f>
              <c:numCache>
                <c:formatCode>General</c:formatCode>
                <c:ptCount val="5"/>
                <c:pt idx="0">
                  <c:v>25.94</c:v>
                </c:pt>
                <c:pt idx="1">
                  <c:v>28.29</c:v>
                </c:pt>
                <c:pt idx="2">
                  <c:v>30.98</c:v>
                </c:pt>
                <c:pt idx="3">
                  <c:v>27.96</c:v>
                </c:pt>
                <c:pt idx="4">
                  <c:v>22.96</c:v>
                </c:pt>
              </c:numCache>
            </c:numRef>
          </c:val>
          <c:extLst>
            <c:ext xmlns:c16="http://schemas.microsoft.com/office/drawing/2014/chart" uri="{C3380CC4-5D6E-409C-BE32-E72D297353CC}">
              <c16:uniqueId val="{00000001-5652-4CCA-8ABE-D95F1380CE8D}"/>
            </c:ext>
          </c:extLst>
        </c:ser>
        <c:ser>
          <c:idx val="2"/>
          <c:order val="2"/>
          <c:tx>
            <c:strRef>
              <c:f>'ALOS by Age'!$D$8</c:f>
              <c:strCache>
                <c:ptCount val="1"/>
                <c:pt idx="0">
                  <c:v>2014</c:v>
                </c:pt>
              </c:strCache>
            </c:strRef>
          </c:tx>
          <c:spPr>
            <a:solidFill>
              <a:schemeClr val="accent3"/>
            </a:solidFill>
            <a:ln>
              <a:noFill/>
            </a:ln>
            <a:effectLst/>
          </c:spPr>
          <c:invertIfNegative val="0"/>
          <c:cat>
            <c:strRef>
              <c:f>'ALOS by Age'!$A$9:$A$13</c:f>
              <c:strCache>
                <c:ptCount val="5"/>
                <c:pt idx="0">
                  <c:v>18-24</c:v>
                </c:pt>
                <c:pt idx="1">
                  <c:v>25-29</c:v>
                </c:pt>
                <c:pt idx="2">
                  <c:v>30-39</c:v>
                </c:pt>
                <c:pt idx="3">
                  <c:v>40-49</c:v>
                </c:pt>
                <c:pt idx="4">
                  <c:v>50+</c:v>
                </c:pt>
              </c:strCache>
            </c:strRef>
          </c:cat>
          <c:val>
            <c:numRef>
              <c:f>'ALOS by Age'!$D$9:$D$13</c:f>
              <c:numCache>
                <c:formatCode>General</c:formatCode>
                <c:ptCount val="5"/>
                <c:pt idx="0">
                  <c:v>26.18</c:v>
                </c:pt>
                <c:pt idx="1">
                  <c:v>35.32</c:v>
                </c:pt>
                <c:pt idx="2">
                  <c:v>21.21</c:v>
                </c:pt>
                <c:pt idx="3">
                  <c:v>32.979999999999997</c:v>
                </c:pt>
                <c:pt idx="4">
                  <c:v>21.24</c:v>
                </c:pt>
              </c:numCache>
            </c:numRef>
          </c:val>
          <c:extLst>
            <c:ext xmlns:c16="http://schemas.microsoft.com/office/drawing/2014/chart" uri="{C3380CC4-5D6E-409C-BE32-E72D297353CC}">
              <c16:uniqueId val="{00000002-5652-4CCA-8ABE-D95F1380CE8D}"/>
            </c:ext>
          </c:extLst>
        </c:ser>
        <c:ser>
          <c:idx val="3"/>
          <c:order val="3"/>
          <c:tx>
            <c:strRef>
              <c:f>'ALOS by Age'!$E$8</c:f>
              <c:strCache>
                <c:ptCount val="1"/>
                <c:pt idx="0">
                  <c:v>2015</c:v>
                </c:pt>
              </c:strCache>
            </c:strRef>
          </c:tx>
          <c:spPr>
            <a:solidFill>
              <a:schemeClr val="accent4"/>
            </a:solidFill>
            <a:ln>
              <a:noFill/>
            </a:ln>
            <a:effectLst/>
          </c:spPr>
          <c:invertIfNegative val="0"/>
          <c:cat>
            <c:strRef>
              <c:f>'ALOS by Age'!$A$9:$A$13</c:f>
              <c:strCache>
                <c:ptCount val="5"/>
                <c:pt idx="0">
                  <c:v>18-24</c:v>
                </c:pt>
                <c:pt idx="1">
                  <c:v>25-29</c:v>
                </c:pt>
                <c:pt idx="2">
                  <c:v>30-39</c:v>
                </c:pt>
                <c:pt idx="3">
                  <c:v>40-49</c:v>
                </c:pt>
                <c:pt idx="4">
                  <c:v>50+</c:v>
                </c:pt>
              </c:strCache>
            </c:strRef>
          </c:cat>
          <c:val>
            <c:numRef>
              <c:f>'ALOS by Age'!$E$9:$E$13</c:f>
              <c:numCache>
                <c:formatCode>General</c:formatCode>
                <c:ptCount val="5"/>
                <c:pt idx="0">
                  <c:v>31.66</c:v>
                </c:pt>
                <c:pt idx="1">
                  <c:v>23.58</c:v>
                </c:pt>
                <c:pt idx="2">
                  <c:v>27.24</c:v>
                </c:pt>
                <c:pt idx="3">
                  <c:v>27.96</c:v>
                </c:pt>
                <c:pt idx="4">
                  <c:v>14.5</c:v>
                </c:pt>
              </c:numCache>
            </c:numRef>
          </c:val>
          <c:extLst>
            <c:ext xmlns:c16="http://schemas.microsoft.com/office/drawing/2014/chart" uri="{C3380CC4-5D6E-409C-BE32-E72D297353CC}">
              <c16:uniqueId val="{00000003-5652-4CCA-8ABE-D95F1380CE8D}"/>
            </c:ext>
          </c:extLst>
        </c:ser>
        <c:ser>
          <c:idx val="4"/>
          <c:order val="4"/>
          <c:tx>
            <c:strRef>
              <c:f>'ALOS by Age'!$F$8</c:f>
              <c:strCache>
                <c:ptCount val="1"/>
                <c:pt idx="0">
                  <c:v>2016</c:v>
                </c:pt>
              </c:strCache>
            </c:strRef>
          </c:tx>
          <c:spPr>
            <a:solidFill>
              <a:schemeClr val="accent5"/>
            </a:solidFill>
            <a:ln>
              <a:noFill/>
            </a:ln>
            <a:effectLst/>
          </c:spPr>
          <c:invertIfNegative val="0"/>
          <c:cat>
            <c:strRef>
              <c:f>'ALOS by Age'!$A$9:$A$13</c:f>
              <c:strCache>
                <c:ptCount val="5"/>
                <c:pt idx="0">
                  <c:v>18-24</c:v>
                </c:pt>
                <c:pt idx="1">
                  <c:v>25-29</c:v>
                </c:pt>
                <c:pt idx="2">
                  <c:v>30-39</c:v>
                </c:pt>
                <c:pt idx="3">
                  <c:v>40-49</c:v>
                </c:pt>
                <c:pt idx="4">
                  <c:v>50+</c:v>
                </c:pt>
              </c:strCache>
            </c:strRef>
          </c:cat>
          <c:val>
            <c:numRef>
              <c:f>'ALOS by Age'!$F$9:$F$13</c:f>
              <c:numCache>
                <c:formatCode>General</c:formatCode>
                <c:ptCount val="5"/>
                <c:pt idx="0">
                  <c:v>20.56</c:v>
                </c:pt>
                <c:pt idx="1">
                  <c:v>28.93</c:v>
                </c:pt>
                <c:pt idx="2">
                  <c:v>30.14</c:v>
                </c:pt>
                <c:pt idx="3">
                  <c:v>28.45</c:v>
                </c:pt>
                <c:pt idx="4">
                  <c:v>20.45</c:v>
                </c:pt>
              </c:numCache>
            </c:numRef>
          </c:val>
          <c:extLst>
            <c:ext xmlns:c16="http://schemas.microsoft.com/office/drawing/2014/chart" uri="{C3380CC4-5D6E-409C-BE32-E72D297353CC}">
              <c16:uniqueId val="{00000004-5652-4CCA-8ABE-D95F1380CE8D}"/>
            </c:ext>
          </c:extLst>
        </c:ser>
        <c:ser>
          <c:idx val="5"/>
          <c:order val="5"/>
          <c:tx>
            <c:strRef>
              <c:f>'ALOS by Age'!$G$8</c:f>
              <c:strCache>
                <c:ptCount val="1"/>
                <c:pt idx="0">
                  <c:v>2017</c:v>
                </c:pt>
              </c:strCache>
            </c:strRef>
          </c:tx>
          <c:spPr>
            <a:solidFill>
              <a:schemeClr val="accent6"/>
            </a:solidFill>
            <a:ln>
              <a:noFill/>
            </a:ln>
            <a:effectLst/>
          </c:spPr>
          <c:invertIfNegative val="0"/>
          <c:cat>
            <c:strRef>
              <c:f>'ALOS by Age'!$A$9:$A$13</c:f>
              <c:strCache>
                <c:ptCount val="5"/>
                <c:pt idx="0">
                  <c:v>18-24</c:v>
                </c:pt>
                <c:pt idx="1">
                  <c:v>25-29</c:v>
                </c:pt>
                <c:pt idx="2">
                  <c:v>30-39</c:v>
                </c:pt>
                <c:pt idx="3">
                  <c:v>40-49</c:v>
                </c:pt>
                <c:pt idx="4">
                  <c:v>50+</c:v>
                </c:pt>
              </c:strCache>
            </c:strRef>
          </c:cat>
          <c:val>
            <c:numRef>
              <c:f>'ALOS by Age'!$G$9:$G$13</c:f>
              <c:numCache>
                <c:formatCode>General</c:formatCode>
                <c:ptCount val="5"/>
                <c:pt idx="0">
                  <c:v>38.25</c:v>
                </c:pt>
                <c:pt idx="1">
                  <c:v>24.69</c:v>
                </c:pt>
                <c:pt idx="2">
                  <c:v>25.96</c:v>
                </c:pt>
                <c:pt idx="3">
                  <c:v>32.340000000000003</c:v>
                </c:pt>
                <c:pt idx="4">
                  <c:v>29.9</c:v>
                </c:pt>
              </c:numCache>
            </c:numRef>
          </c:val>
          <c:extLst>
            <c:ext xmlns:c16="http://schemas.microsoft.com/office/drawing/2014/chart" uri="{C3380CC4-5D6E-409C-BE32-E72D297353CC}">
              <c16:uniqueId val="{00000005-5652-4CCA-8ABE-D95F1380CE8D}"/>
            </c:ext>
          </c:extLst>
        </c:ser>
        <c:ser>
          <c:idx val="6"/>
          <c:order val="6"/>
          <c:tx>
            <c:strRef>
              <c:f>'ALOS by Age'!$H$8</c:f>
              <c:strCache>
                <c:ptCount val="1"/>
                <c:pt idx="0">
                  <c:v>2018</c:v>
                </c:pt>
              </c:strCache>
            </c:strRef>
          </c:tx>
          <c:spPr>
            <a:solidFill>
              <a:schemeClr val="accent1">
                <a:lumMod val="60000"/>
              </a:schemeClr>
            </a:solidFill>
            <a:ln>
              <a:noFill/>
            </a:ln>
            <a:effectLst/>
          </c:spPr>
          <c:invertIfNegative val="0"/>
          <c:cat>
            <c:strRef>
              <c:f>'ALOS by Age'!$A$9:$A$13</c:f>
              <c:strCache>
                <c:ptCount val="5"/>
                <c:pt idx="0">
                  <c:v>18-24</c:v>
                </c:pt>
                <c:pt idx="1">
                  <c:v>25-29</c:v>
                </c:pt>
                <c:pt idx="2">
                  <c:v>30-39</c:v>
                </c:pt>
                <c:pt idx="3">
                  <c:v>40-49</c:v>
                </c:pt>
                <c:pt idx="4">
                  <c:v>50+</c:v>
                </c:pt>
              </c:strCache>
            </c:strRef>
          </c:cat>
          <c:val>
            <c:numRef>
              <c:f>'ALOS by Age'!$H$9:$H$13</c:f>
              <c:numCache>
                <c:formatCode>General</c:formatCode>
                <c:ptCount val="5"/>
                <c:pt idx="0">
                  <c:v>36.9</c:v>
                </c:pt>
                <c:pt idx="1">
                  <c:v>26.33</c:v>
                </c:pt>
                <c:pt idx="2">
                  <c:v>29.58</c:v>
                </c:pt>
                <c:pt idx="3">
                  <c:v>24.32</c:v>
                </c:pt>
                <c:pt idx="4">
                  <c:v>26.17</c:v>
                </c:pt>
              </c:numCache>
            </c:numRef>
          </c:val>
          <c:extLst>
            <c:ext xmlns:c16="http://schemas.microsoft.com/office/drawing/2014/chart" uri="{C3380CC4-5D6E-409C-BE32-E72D297353CC}">
              <c16:uniqueId val="{00000006-5652-4CCA-8ABE-D95F1380CE8D}"/>
            </c:ext>
          </c:extLst>
        </c:ser>
        <c:ser>
          <c:idx val="7"/>
          <c:order val="7"/>
          <c:tx>
            <c:strRef>
              <c:f>'ALOS by Age'!$I$8</c:f>
              <c:strCache>
                <c:ptCount val="1"/>
                <c:pt idx="0">
                  <c:v>2019</c:v>
                </c:pt>
              </c:strCache>
            </c:strRef>
          </c:tx>
          <c:spPr>
            <a:solidFill>
              <a:schemeClr val="accent2">
                <a:lumMod val="60000"/>
              </a:schemeClr>
            </a:solidFill>
            <a:ln>
              <a:noFill/>
            </a:ln>
            <a:effectLst/>
          </c:spPr>
          <c:invertIfNegative val="0"/>
          <c:cat>
            <c:strRef>
              <c:f>'ALOS by Age'!$A$9:$A$13</c:f>
              <c:strCache>
                <c:ptCount val="5"/>
                <c:pt idx="0">
                  <c:v>18-24</c:v>
                </c:pt>
                <c:pt idx="1">
                  <c:v>25-29</c:v>
                </c:pt>
                <c:pt idx="2">
                  <c:v>30-39</c:v>
                </c:pt>
                <c:pt idx="3">
                  <c:v>40-49</c:v>
                </c:pt>
                <c:pt idx="4">
                  <c:v>50+</c:v>
                </c:pt>
              </c:strCache>
            </c:strRef>
          </c:cat>
          <c:val>
            <c:numRef>
              <c:f>'ALOS by Age'!$I$9:$I$13</c:f>
              <c:numCache>
                <c:formatCode>General</c:formatCode>
                <c:ptCount val="5"/>
                <c:pt idx="0">
                  <c:v>27.66</c:v>
                </c:pt>
                <c:pt idx="1">
                  <c:v>15.06</c:v>
                </c:pt>
                <c:pt idx="2">
                  <c:v>20.71</c:v>
                </c:pt>
                <c:pt idx="3">
                  <c:v>20.3</c:v>
                </c:pt>
                <c:pt idx="4">
                  <c:v>20.94</c:v>
                </c:pt>
              </c:numCache>
            </c:numRef>
          </c:val>
          <c:extLst>
            <c:ext xmlns:c16="http://schemas.microsoft.com/office/drawing/2014/chart" uri="{C3380CC4-5D6E-409C-BE32-E72D297353CC}">
              <c16:uniqueId val="{00000007-5652-4CCA-8ABE-D95F1380CE8D}"/>
            </c:ext>
          </c:extLst>
        </c:ser>
        <c:ser>
          <c:idx val="8"/>
          <c:order val="8"/>
          <c:tx>
            <c:strRef>
              <c:f>'ALOS by Age'!$J$8</c:f>
              <c:strCache>
                <c:ptCount val="1"/>
                <c:pt idx="0">
                  <c:v>2020</c:v>
                </c:pt>
              </c:strCache>
            </c:strRef>
          </c:tx>
          <c:spPr>
            <a:solidFill>
              <a:schemeClr val="accent3">
                <a:lumMod val="60000"/>
              </a:schemeClr>
            </a:solidFill>
            <a:ln>
              <a:noFill/>
            </a:ln>
            <a:effectLst/>
          </c:spPr>
          <c:invertIfNegative val="0"/>
          <c:cat>
            <c:strRef>
              <c:f>'ALOS by Age'!$A$9:$A$13</c:f>
              <c:strCache>
                <c:ptCount val="5"/>
                <c:pt idx="0">
                  <c:v>18-24</c:v>
                </c:pt>
                <c:pt idx="1">
                  <c:v>25-29</c:v>
                </c:pt>
                <c:pt idx="2">
                  <c:v>30-39</c:v>
                </c:pt>
                <c:pt idx="3">
                  <c:v>40-49</c:v>
                </c:pt>
                <c:pt idx="4">
                  <c:v>50+</c:v>
                </c:pt>
              </c:strCache>
            </c:strRef>
          </c:cat>
          <c:val>
            <c:numRef>
              <c:f>'ALOS by Age'!$J$9:$J$13</c:f>
              <c:numCache>
                <c:formatCode>General</c:formatCode>
                <c:ptCount val="5"/>
                <c:pt idx="0">
                  <c:v>23.09</c:v>
                </c:pt>
                <c:pt idx="1">
                  <c:v>41.52</c:v>
                </c:pt>
                <c:pt idx="2">
                  <c:v>36.85</c:v>
                </c:pt>
                <c:pt idx="3">
                  <c:v>20.46</c:v>
                </c:pt>
                <c:pt idx="4">
                  <c:v>24.93</c:v>
                </c:pt>
              </c:numCache>
            </c:numRef>
          </c:val>
          <c:extLst>
            <c:ext xmlns:c16="http://schemas.microsoft.com/office/drawing/2014/chart" uri="{C3380CC4-5D6E-409C-BE32-E72D297353CC}">
              <c16:uniqueId val="{00000008-5652-4CCA-8ABE-D95F1380CE8D}"/>
            </c:ext>
          </c:extLst>
        </c:ser>
        <c:ser>
          <c:idx val="9"/>
          <c:order val="9"/>
          <c:tx>
            <c:strRef>
              <c:f>'ALOS by Age'!$K$8</c:f>
              <c:strCache>
                <c:ptCount val="1"/>
                <c:pt idx="0">
                  <c:v>2021</c:v>
                </c:pt>
              </c:strCache>
            </c:strRef>
          </c:tx>
          <c:spPr>
            <a:solidFill>
              <a:schemeClr val="accent4">
                <a:lumMod val="60000"/>
              </a:schemeClr>
            </a:solidFill>
            <a:ln>
              <a:noFill/>
            </a:ln>
            <a:effectLst/>
          </c:spPr>
          <c:invertIfNegative val="0"/>
          <c:cat>
            <c:strRef>
              <c:f>'ALOS by Age'!$A$9:$A$13</c:f>
              <c:strCache>
                <c:ptCount val="5"/>
                <c:pt idx="0">
                  <c:v>18-24</c:v>
                </c:pt>
                <c:pt idx="1">
                  <c:v>25-29</c:v>
                </c:pt>
                <c:pt idx="2">
                  <c:v>30-39</c:v>
                </c:pt>
                <c:pt idx="3">
                  <c:v>40-49</c:v>
                </c:pt>
                <c:pt idx="4">
                  <c:v>50+</c:v>
                </c:pt>
              </c:strCache>
            </c:strRef>
          </c:cat>
          <c:val>
            <c:numRef>
              <c:f>'ALOS by Age'!$K$9:$K$13</c:f>
              <c:numCache>
                <c:formatCode>General</c:formatCode>
                <c:ptCount val="5"/>
                <c:pt idx="0">
                  <c:v>28.83</c:v>
                </c:pt>
                <c:pt idx="1">
                  <c:v>35.840000000000003</c:v>
                </c:pt>
                <c:pt idx="2">
                  <c:v>38.15</c:v>
                </c:pt>
                <c:pt idx="3">
                  <c:v>28.96</c:v>
                </c:pt>
                <c:pt idx="4">
                  <c:v>18.98</c:v>
                </c:pt>
              </c:numCache>
            </c:numRef>
          </c:val>
          <c:extLst>
            <c:ext xmlns:c16="http://schemas.microsoft.com/office/drawing/2014/chart" uri="{C3380CC4-5D6E-409C-BE32-E72D297353CC}">
              <c16:uniqueId val="{00000009-5652-4CCA-8ABE-D95F1380CE8D}"/>
            </c:ext>
          </c:extLst>
        </c:ser>
        <c:dLbls>
          <c:showLegendKey val="0"/>
          <c:showVal val="0"/>
          <c:showCatName val="0"/>
          <c:showSerName val="0"/>
          <c:showPercent val="0"/>
          <c:showBubbleSize val="0"/>
        </c:dLbls>
        <c:gapWidth val="219"/>
        <c:overlap val="-27"/>
        <c:axId val="492213600"/>
        <c:axId val="492224576"/>
      </c:barChart>
      <c:catAx>
        <c:axId val="492213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24576"/>
        <c:crosses val="autoZero"/>
        <c:auto val="1"/>
        <c:lblAlgn val="ctr"/>
        <c:lblOffset val="100"/>
        <c:noMultiLvlLbl val="0"/>
      </c:catAx>
      <c:valAx>
        <c:axId val="492224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136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Percent Change </a:t>
            </a:r>
            <a:r>
              <a:rPr lang="en-US"/>
              <a:t>in </a:t>
            </a:r>
            <a:r>
              <a:rPr lang="en-US" smtClean="0"/>
              <a:t>Fluvanna </a:t>
            </a:r>
            <a:r>
              <a:rPr lang="en-US" dirty="0"/>
              <a:t>Average Length of Stay by Age Group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'ALOS by Age'!$A$52</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Age'!$B$51</c:f>
              <c:strCache>
                <c:ptCount val="1"/>
                <c:pt idx="0">
                  <c:v>% Change 2011-2021</c:v>
                </c:pt>
              </c:strCache>
            </c:strRef>
          </c:cat>
          <c:val>
            <c:numRef>
              <c:f>'ALOS by Age'!$B$52</c:f>
              <c:numCache>
                <c:formatCode>0%</c:formatCode>
                <c:ptCount val="1"/>
                <c:pt idx="0">
                  <c:v>0.12</c:v>
                </c:pt>
              </c:numCache>
            </c:numRef>
          </c:val>
          <c:extLst>
            <c:ext xmlns:c16="http://schemas.microsoft.com/office/drawing/2014/chart" uri="{C3380CC4-5D6E-409C-BE32-E72D297353CC}">
              <c16:uniqueId val="{00000000-253D-4669-8449-27667D4274E6}"/>
            </c:ext>
          </c:extLst>
        </c:ser>
        <c:ser>
          <c:idx val="1"/>
          <c:order val="1"/>
          <c:tx>
            <c:strRef>
              <c:f>'ALOS by Age'!$A$53</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Age'!$B$51</c:f>
              <c:strCache>
                <c:ptCount val="1"/>
                <c:pt idx="0">
                  <c:v>% Change 2011-2021</c:v>
                </c:pt>
              </c:strCache>
            </c:strRef>
          </c:cat>
          <c:val>
            <c:numRef>
              <c:f>'ALOS by Age'!$B$53</c:f>
              <c:numCache>
                <c:formatCode>0%</c:formatCode>
                <c:ptCount val="1"/>
                <c:pt idx="0">
                  <c:v>0.22</c:v>
                </c:pt>
              </c:numCache>
            </c:numRef>
          </c:val>
          <c:extLst>
            <c:ext xmlns:c16="http://schemas.microsoft.com/office/drawing/2014/chart" uri="{C3380CC4-5D6E-409C-BE32-E72D297353CC}">
              <c16:uniqueId val="{00000001-253D-4669-8449-27667D4274E6}"/>
            </c:ext>
          </c:extLst>
        </c:ser>
        <c:ser>
          <c:idx val="2"/>
          <c:order val="2"/>
          <c:tx>
            <c:strRef>
              <c:f>'ALOS by Age'!$A$54</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Age'!$B$51</c:f>
              <c:strCache>
                <c:ptCount val="1"/>
                <c:pt idx="0">
                  <c:v>% Change 2011-2021</c:v>
                </c:pt>
              </c:strCache>
            </c:strRef>
          </c:cat>
          <c:val>
            <c:numRef>
              <c:f>'ALOS by Age'!$B$54</c:f>
              <c:numCache>
                <c:formatCode>0%</c:formatCode>
                <c:ptCount val="1"/>
                <c:pt idx="0">
                  <c:v>0.33</c:v>
                </c:pt>
              </c:numCache>
            </c:numRef>
          </c:val>
          <c:extLst>
            <c:ext xmlns:c16="http://schemas.microsoft.com/office/drawing/2014/chart" uri="{C3380CC4-5D6E-409C-BE32-E72D297353CC}">
              <c16:uniqueId val="{00000002-253D-4669-8449-27667D4274E6}"/>
            </c:ext>
          </c:extLst>
        </c:ser>
        <c:ser>
          <c:idx val="3"/>
          <c:order val="3"/>
          <c:tx>
            <c:strRef>
              <c:f>'ALOS by Age'!$A$55</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Age'!$B$51</c:f>
              <c:strCache>
                <c:ptCount val="1"/>
                <c:pt idx="0">
                  <c:v>% Change 2011-2021</c:v>
                </c:pt>
              </c:strCache>
            </c:strRef>
          </c:cat>
          <c:val>
            <c:numRef>
              <c:f>'ALOS by Age'!$B$55</c:f>
              <c:numCache>
                <c:formatCode>0%</c:formatCode>
                <c:ptCount val="1"/>
                <c:pt idx="0">
                  <c:v>-0.23</c:v>
                </c:pt>
              </c:numCache>
            </c:numRef>
          </c:val>
          <c:extLst>
            <c:ext xmlns:c16="http://schemas.microsoft.com/office/drawing/2014/chart" uri="{C3380CC4-5D6E-409C-BE32-E72D297353CC}">
              <c16:uniqueId val="{00000003-253D-4669-8449-27667D4274E6}"/>
            </c:ext>
          </c:extLst>
        </c:ser>
        <c:ser>
          <c:idx val="4"/>
          <c:order val="4"/>
          <c:tx>
            <c:strRef>
              <c:f>'ALOS by Age'!$A$56</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Age'!$B$51</c:f>
              <c:strCache>
                <c:ptCount val="1"/>
                <c:pt idx="0">
                  <c:v>% Change 2011-2021</c:v>
                </c:pt>
              </c:strCache>
            </c:strRef>
          </c:cat>
          <c:val>
            <c:numRef>
              <c:f>'ALOS by Age'!$B$56</c:f>
              <c:numCache>
                <c:formatCode>0%</c:formatCode>
                <c:ptCount val="1"/>
                <c:pt idx="0">
                  <c:v>0.4</c:v>
                </c:pt>
              </c:numCache>
            </c:numRef>
          </c:val>
          <c:extLst>
            <c:ext xmlns:c16="http://schemas.microsoft.com/office/drawing/2014/chart" uri="{C3380CC4-5D6E-409C-BE32-E72D297353CC}">
              <c16:uniqueId val="{00000004-253D-4669-8449-27667D4274E6}"/>
            </c:ext>
          </c:extLst>
        </c:ser>
        <c:dLbls>
          <c:showLegendKey val="0"/>
          <c:showVal val="0"/>
          <c:showCatName val="0"/>
          <c:showSerName val="0"/>
          <c:showPercent val="0"/>
          <c:showBubbleSize val="0"/>
        </c:dLbls>
        <c:gapWidth val="219"/>
        <c:overlap val="-27"/>
        <c:axId val="492226536"/>
        <c:axId val="492227712"/>
      </c:barChart>
      <c:catAx>
        <c:axId val="492226536"/>
        <c:scaling>
          <c:orientation val="minMax"/>
        </c:scaling>
        <c:delete val="1"/>
        <c:axPos val="b"/>
        <c:numFmt formatCode="General" sourceLinked="1"/>
        <c:majorTickMark val="none"/>
        <c:minorTickMark val="none"/>
        <c:tickLblPos val="nextTo"/>
        <c:crossAx val="492227712"/>
        <c:crosses val="autoZero"/>
        <c:auto val="1"/>
        <c:lblAlgn val="ctr"/>
        <c:lblOffset val="100"/>
        <c:noMultiLvlLbl val="0"/>
      </c:catAx>
      <c:valAx>
        <c:axId val="49222771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922265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Bed Days Expenditures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ALOS &amp; BDE 2011-2020'!$A$45</c:f>
              <c:strCache>
                <c:ptCount val="1"/>
                <c:pt idx="0">
                  <c:v>Fluvanna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ALOS &amp; BDE 2011-2020'!$B$44:$K$44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'CVRJ ALOS &amp; BDE 2011-2020'!$B$45:$K$45</c:f>
              <c:numCache>
                <c:formatCode>General</c:formatCode>
                <c:ptCount val="10"/>
                <c:pt idx="0">
                  <c:v>9352</c:v>
                </c:pt>
                <c:pt idx="1">
                  <c:v>11597</c:v>
                </c:pt>
                <c:pt idx="2">
                  <c:v>10977</c:v>
                </c:pt>
                <c:pt idx="3">
                  <c:v>9344</c:v>
                </c:pt>
                <c:pt idx="4">
                  <c:v>9993</c:v>
                </c:pt>
                <c:pt idx="5">
                  <c:v>13505</c:v>
                </c:pt>
                <c:pt idx="6">
                  <c:v>11815</c:v>
                </c:pt>
                <c:pt idx="7">
                  <c:v>7629</c:v>
                </c:pt>
                <c:pt idx="8">
                  <c:v>7833</c:v>
                </c:pt>
                <c:pt idx="9">
                  <c:v>8627</c:v>
                </c:pt>
              </c:numCache>
            </c:numRef>
          </c:val>
          <c:smooth val="0"/>
          <c:extLst>
            <c:ext xmlns:c16="http://schemas.microsoft.com/office/drawing/2014/chart" uri="{C3380CC4-5D6E-409C-BE32-E72D297353CC}">
              <c16:uniqueId val="{00000000-5369-4648-9160-7E7BD5AE12E9}"/>
            </c:ext>
          </c:extLst>
        </c:ser>
        <c:dLbls>
          <c:showLegendKey val="0"/>
          <c:showVal val="0"/>
          <c:showCatName val="0"/>
          <c:showSerName val="0"/>
          <c:showPercent val="0"/>
          <c:showBubbleSize val="0"/>
        </c:dLbls>
        <c:smooth val="0"/>
        <c:axId val="489262336"/>
        <c:axId val="489259200"/>
      </c:lineChart>
      <c:catAx>
        <c:axId val="48926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59200"/>
        <c:crosses val="autoZero"/>
        <c:auto val="1"/>
        <c:lblAlgn val="ctr"/>
        <c:lblOffset val="100"/>
        <c:noMultiLvlLbl val="0"/>
      </c:catAx>
      <c:valAx>
        <c:axId val="489259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6233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Bed Day Expenditures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per 1000'!$A$32</c:f>
              <c:strCache>
                <c:ptCount val="1"/>
                <c:pt idx="0">
                  <c:v>Fluvanna</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per 1000'!$B$31:$K$31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per 1000'!$B$32:$K$32</c:f>
              <c:numCache>
                <c:formatCode>General</c:formatCode>
                <c:ptCount val="10"/>
                <c:pt idx="0">
                  <c:v>360.14942041822314</c:v>
                </c:pt>
                <c:pt idx="1">
                  <c:v>446.43338337760326</c:v>
                </c:pt>
                <c:pt idx="2">
                  <c:v>422.56611617969742</c:v>
                </c:pt>
                <c:pt idx="3">
                  <c:v>356.16542786354103</c:v>
                </c:pt>
                <c:pt idx="4">
                  <c:v>380.38140915838761</c:v>
                </c:pt>
                <c:pt idx="5">
                  <c:v>510.54740662331767</c:v>
                </c:pt>
                <c:pt idx="6">
                  <c:v>441.13803532091248</c:v>
                </c:pt>
                <c:pt idx="7">
                  <c:v>279.75797579757977</c:v>
                </c:pt>
                <c:pt idx="8">
                  <c:v>287.46009027854234</c:v>
                </c:pt>
                <c:pt idx="9">
                  <c:v>311.18565811780832</c:v>
                </c:pt>
              </c:numCache>
            </c:numRef>
          </c:val>
          <c:smooth val="0"/>
          <c:extLst>
            <c:ext xmlns:c16="http://schemas.microsoft.com/office/drawing/2014/chart" uri="{C3380CC4-5D6E-409C-BE32-E72D297353CC}">
              <c16:uniqueId val="{00000000-5620-4F21-9405-5C1D3AAFA8EC}"/>
            </c:ext>
          </c:extLst>
        </c:ser>
        <c:dLbls>
          <c:showLegendKey val="0"/>
          <c:showVal val="0"/>
          <c:showCatName val="0"/>
          <c:showSerName val="0"/>
          <c:showPercent val="0"/>
          <c:showBubbleSize val="0"/>
        </c:dLbls>
        <c:smooth val="0"/>
        <c:axId val="783871439"/>
        <c:axId val="783869359"/>
      </c:lineChart>
      <c:catAx>
        <c:axId val="7838714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83869359"/>
        <c:crosses val="autoZero"/>
        <c:auto val="1"/>
        <c:lblAlgn val="ctr"/>
        <c:lblOffset val="100"/>
        <c:noMultiLvlLbl val="0"/>
      </c:catAx>
      <c:valAx>
        <c:axId val="78386935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8387143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of CVRJ Bed Day Expenditures per Jurisdiction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ALOS &amp; BDE 2011-2020'!$B$76</c:f>
              <c:strCache>
                <c:ptCount val="1"/>
                <c:pt idx="0">
                  <c:v>2012</c:v>
                </c:pt>
              </c:strCache>
            </c:strRef>
          </c:tx>
          <c:spPr>
            <a:solidFill>
              <a:schemeClr val="accent1"/>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2011-2020'!$B$77:$B$83</c:f>
              <c:numCache>
                <c:formatCode>0.00%</c:formatCode>
                <c:ptCount val="7"/>
                <c:pt idx="0">
                  <c:v>0.1058984724439764</c:v>
                </c:pt>
                <c:pt idx="1">
                  <c:v>0.12009828900137015</c:v>
                </c:pt>
                <c:pt idx="2">
                  <c:v>0.2702494592972563</c:v>
                </c:pt>
                <c:pt idx="3">
                  <c:v>7.7079865475422088E-2</c:v>
                </c:pt>
                <c:pt idx="4">
                  <c:v>0.19237694058497809</c:v>
                </c:pt>
                <c:pt idx="5">
                  <c:v>0.21647359898540386</c:v>
                </c:pt>
                <c:pt idx="6">
                  <c:v>1.7823374211593121E-2</c:v>
                </c:pt>
              </c:numCache>
            </c:numRef>
          </c:val>
          <c:extLst>
            <c:ext xmlns:c16="http://schemas.microsoft.com/office/drawing/2014/chart" uri="{C3380CC4-5D6E-409C-BE32-E72D297353CC}">
              <c16:uniqueId val="{00000000-971D-4FDE-B150-BCA749048C94}"/>
            </c:ext>
          </c:extLst>
        </c:ser>
        <c:ser>
          <c:idx val="1"/>
          <c:order val="1"/>
          <c:tx>
            <c:strRef>
              <c:f>'CVRJ ALOS &amp; BDE 2011-2020'!$C$76</c:f>
              <c:strCache>
                <c:ptCount val="1"/>
                <c:pt idx="0">
                  <c:v>2013</c:v>
                </c:pt>
              </c:strCache>
            </c:strRef>
          </c:tx>
          <c:spPr>
            <a:solidFill>
              <a:schemeClr val="accent2"/>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2011-2020'!$C$77:$C$83</c:f>
              <c:numCache>
                <c:formatCode>0.00%</c:formatCode>
                <c:ptCount val="7"/>
                <c:pt idx="0">
                  <c:v>0.12120103674595543</c:v>
                </c:pt>
                <c:pt idx="1">
                  <c:v>0.12636386438694033</c:v>
                </c:pt>
                <c:pt idx="2">
                  <c:v>0.24897579532628233</c:v>
                </c:pt>
                <c:pt idx="3">
                  <c:v>9.7069520504995607E-2</c:v>
                </c:pt>
                <c:pt idx="4">
                  <c:v>0.15314995192508674</c:v>
                </c:pt>
                <c:pt idx="5">
                  <c:v>0.19227875088834079</c:v>
                </c:pt>
                <c:pt idx="6">
                  <c:v>6.0961080222398732E-2</c:v>
                </c:pt>
              </c:numCache>
            </c:numRef>
          </c:val>
          <c:extLst>
            <c:ext xmlns:c16="http://schemas.microsoft.com/office/drawing/2014/chart" uri="{C3380CC4-5D6E-409C-BE32-E72D297353CC}">
              <c16:uniqueId val="{00000001-971D-4FDE-B150-BCA749048C94}"/>
            </c:ext>
          </c:extLst>
        </c:ser>
        <c:ser>
          <c:idx val="2"/>
          <c:order val="2"/>
          <c:tx>
            <c:strRef>
              <c:f>'CVRJ ALOS &amp; BDE 2011-2020'!$D$76</c:f>
              <c:strCache>
                <c:ptCount val="1"/>
                <c:pt idx="0">
                  <c:v>2014</c:v>
                </c:pt>
              </c:strCache>
            </c:strRef>
          </c:tx>
          <c:spPr>
            <a:solidFill>
              <a:schemeClr val="accent3"/>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2011-2020'!$D$77:$D$83</c:f>
              <c:numCache>
                <c:formatCode>0.00%</c:formatCode>
                <c:ptCount val="7"/>
                <c:pt idx="0">
                  <c:v>0.12399887037560012</c:v>
                </c:pt>
                <c:pt idx="1">
                  <c:v>0.13776899181022309</c:v>
                </c:pt>
                <c:pt idx="2">
                  <c:v>0.24870940412312906</c:v>
                </c:pt>
                <c:pt idx="3">
                  <c:v>8.520756848347924E-2</c:v>
                </c:pt>
                <c:pt idx="4">
                  <c:v>0.15821519344817847</c:v>
                </c:pt>
                <c:pt idx="5">
                  <c:v>0.19724371646427563</c:v>
                </c:pt>
                <c:pt idx="6">
                  <c:v>4.8856255295114372E-2</c:v>
                </c:pt>
              </c:numCache>
            </c:numRef>
          </c:val>
          <c:extLst>
            <c:ext xmlns:c16="http://schemas.microsoft.com/office/drawing/2014/chart" uri="{C3380CC4-5D6E-409C-BE32-E72D297353CC}">
              <c16:uniqueId val="{00000002-971D-4FDE-B150-BCA749048C94}"/>
            </c:ext>
          </c:extLst>
        </c:ser>
        <c:ser>
          <c:idx val="3"/>
          <c:order val="3"/>
          <c:tx>
            <c:strRef>
              <c:f>'CVRJ ALOS &amp; BDE 2011-2020'!$E$76</c:f>
              <c:strCache>
                <c:ptCount val="1"/>
                <c:pt idx="0">
                  <c:v>2015</c:v>
                </c:pt>
              </c:strCache>
            </c:strRef>
          </c:tx>
          <c:spPr>
            <a:solidFill>
              <a:schemeClr val="accent4"/>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2011-2020'!$E$77:$E$83</c:f>
              <c:numCache>
                <c:formatCode>0.00%</c:formatCode>
                <c:ptCount val="7"/>
                <c:pt idx="0">
                  <c:v>0.10255847391585902</c:v>
                </c:pt>
                <c:pt idx="1">
                  <c:v>0.12571754711389654</c:v>
                </c:pt>
                <c:pt idx="2">
                  <c:v>0.30422900042805867</c:v>
                </c:pt>
                <c:pt idx="3">
                  <c:v>9.4842441471204825E-2</c:v>
                </c:pt>
                <c:pt idx="4">
                  <c:v>0.22542229637028174</c:v>
                </c:pt>
                <c:pt idx="5">
                  <c:v>0.12735295086105652</c:v>
                </c:pt>
                <c:pt idx="6">
                  <c:v>1.9877289839642626E-2</c:v>
                </c:pt>
              </c:numCache>
            </c:numRef>
          </c:val>
          <c:extLst>
            <c:ext xmlns:c16="http://schemas.microsoft.com/office/drawing/2014/chart" uri="{C3380CC4-5D6E-409C-BE32-E72D297353CC}">
              <c16:uniqueId val="{00000003-971D-4FDE-B150-BCA749048C94}"/>
            </c:ext>
          </c:extLst>
        </c:ser>
        <c:ser>
          <c:idx val="4"/>
          <c:order val="4"/>
          <c:tx>
            <c:strRef>
              <c:f>'CVRJ ALOS &amp; BDE 2011-2020'!$F$76</c:f>
              <c:strCache>
                <c:ptCount val="1"/>
                <c:pt idx="0">
                  <c:v>2016</c:v>
                </c:pt>
              </c:strCache>
            </c:strRef>
          </c:tx>
          <c:spPr>
            <a:solidFill>
              <a:schemeClr val="accent5"/>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2011-2020'!$F$77:$F$83</c:f>
              <c:numCache>
                <c:formatCode>0.00%</c:formatCode>
                <c:ptCount val="7"/>
                <c:pt idx="0">
                  <c:v>0.11553135405105439</c:v>
                </c:pt>
                <c:pt idx="1">
                  <c:v>0.14034174990751017</c:v>
                </c:pt>
                <c:pt idx="2">
                  <c:v>0.30040695523492417</c:v>
                </c:pt>
                <c:pt idx="3">
                  <c:v>7.496300406955235E-2</c:v>
                </c:pt>
                <c:pt idx="4">
                  <c:v>0.24276267110617833</c:v>
                </c:pt>
                <c:pt idx="5">
                  <c:v>8.2789955604883461E-2</c:v>
                </c:pt>
                <c:pt idx="6">
                  <c:v>4.3192748797632262E-2</c:v>
                </c:pt>
              </c:numCache>
            </c:numRef>
          </c:val>
          <c:extLst>
            <c:ext xmlns:c16="http://schemas.microsoft.com/office/drawing/2014/chart" uri="{C3380CC4-5D6E-409C-BE32-E72D297353CC}">
              <c16:uniqueId val="{00000004-971D-4FDE-B150-BCA749048C94}"/>
            </c:ext>
          </c:extLst>
        </c:ser>
        <c:ser>
          <c:idx val="5"/>
          <c:order val="5"/>
          <c:tx>
            <c:strRef>
              <c:f>'CVRJ ALOS &amp; BDE 2011-2020'!$G$76</c:f>
              <c:strCache>
                <c:ptCount val="1"/>
                <c:pt idx="0">
                  <c:v>2017</c:v>
                </c:pt>
              </c:strCache>
            </c:strRef>
          </c:tx>
          <c:spPr>
            <a:solidFill>
              <a:schemeClr val="accent6"/>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2011-2020'!$G$77:$G$83</c:f>
              <c:numCache>
                <c:formatCode>0.00%</c:formatCode>
                <c:ptCount val="7"/>
                <c:pt idx="0">
                  <c:v>0.15020576131687244</c:v>
                </c:pt>
                <c:pt idx="1">
                  <c:v>0.14409965521076631</c:v>
                </c:pt>
                <c:pt idx="2">
                  <c:v>0.22215548882215549</c:v>
                </c:pt>
                <c:pt idx="3">
                  <c:v>0.1034812590368146</c:v>
                </c:pt>
                <c:pt idx="4">
                  <c:v>0.26770103436770104</c:v>
                </c:pt>
                <c:pt idx="5">
                  <c:v>6.2017573128684236E-2</c:v>
                </c:pt>
                <c:pt idx="6">
                  <c:v>5.0316983650316983E-2</c:v>
                </c:pt>
              </c:numCache>
            </c:numRef>
          </c:val>
          <c:extLst>
            <c:ext xmlns:c16="http://schemas.microsoft.com/office/drawing/2014/chart" uri="{C3380CC4-5D6E-409C-BE32-E72D297353CC}">
              <c16:uniqueId val="{00000005-971D-4FDE-B150-BCA749048C94}"/>
            </c:ext>
          </c:extLst>
        </c:ser>
        <c:ser>
          <c:idx val="6"/>
          <c:order val="6"/>
          <c:tx>
            <c:strRef>
              <c:f>'CVRJ ALOS &amp; BDE 2011-2020'!$H$76</c:f>
              <c:strCache>
                <c:ptCount val="1"/>
                <c:pt idx="0">
                  <c:v>2018</c:v>
                </c:pt>
              </c:strCache>
            </c:strRef>
          </c:tx>
          <c:spPr>
            <a:solidFill>
              <a:schemeClr val="accent1">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2011-2020'!$H$77:$H$83</c:f>
              <c:numCache>
                <c:formatCode>0.00%</c:formatCode>
                <c:ptCount val="7"/>
                <c:pt idx="0">
                  <c:v>0.12216305640283306</c:v>
                </c:pt>
                <c:pt idx="1">
                  <c:v>0.15339916248772165</c:v>
                </c:pt>
                <c:pt idx="2">
                  <c:v>0.2599079770459598</c:v>
                </c:pt>
                <c:pt idx="3">
                  <c:v>9.3791035516724394E-2</c:v>
                </c:pt>
                <c:pt idx="4">
                  <c:v>0.23342811352944218</c:v>
                </c:pt>
                <c:pt idx="5">
                  <c:v>0.10591945406607041</c:v>
                </c:pt>
                <c:pt idx="6">
                  <c:v>3.137052163573386E-2</c:v>
                </c:pt>
              </c:numCache>
            </c:numRef>
          </c:val>
          <c:extLst>
            <c:ext xmlns:c16="http://schemas.microsoft.com/office/drawing/2014/chart" uri="{C3380CC4-5D6E-409C-BE32-E72D297353CC}">
              <c16:uniqueId val="{00000006-971D-4FDE-B150-BCA749048C94}"/>
            </c:ext>
          </c:extLst>
        </c:ser>
        <c:ser>
          <c:idx val="7"/>
          <c:order val="7"/>
          <c:tx>
            <c:strRef>
              <c:f>'CVRJ ALOS &amp; BDE 2011-2020'!$I$76</c:f>
              <c:strCache>
                <c:ptCount val="1"/>
                <c:pt idx="0">
                  <c:v>2019</c:v>
                </c:pt>
              </c:strCache>
            </c:strRef>
          </c:tx>
          <c:spPr>
            <a:solidFill>
              <a:schemeClr val="accent2">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2011-2020'!$I$77:$I$83</c:f>
              <c:numCache>
                <c:formatCode>0.00%</c:formatCode>
                <c:ptCount val="7"/>
                <c:pt idx="0">
                  <c:v>8.0921115436426702E-2</c:v>
                </c:pt>
                <c:pt idx="1">
                  <c:v>0.16579865714861525</c:v>
                </c:pt>
                <c:pt idx="2">
                  <c:v>0.28542486502540387</c:v>
                </c:pt>
                <c:pt idx="3">
                  <c:v>8.7327768172512921E-2</c:v>
                </c:pt>
                <c:pt idx="4">
                  <c:v>0.20179895414576196</c:v>
                </c:pt>
                <c:pt idx="5">
                  <c:v>0.13947198150132056</c:v>
                </c:pt>
                <c:pt idx="6">
                  <c:v>3.9246051529004955E-2</c:v>
                </c:pt>
              </c:numCache>
            </c:numRef>
          </c:val>
          <c:extLst>
            <c:ext xmlns:c16="http://schemas.microsoft.com/office/drawing/2014/chart" uri="{C3380CC4-5D6E-409C-BE32-E72D297353CC}">
              <c16:uniqueId val="{00000007-971D-4FDE-B150-BCA749048C94}"/>
            </c:ext>
          </c:extLst>
        </c:ser>
        <c:ser>
          <c:idx val="8"/>
          <c:order val="8"/>
          <c:tx>
            <c:strRef>
              <c:f>'CVRJ ALOS &amp; BDE 2011-2020'!$J$76</c:f>
              <c:strCache>
                <c:ptCount val="1"/>
                <c:pt idx="0">
                  <c:v>2020</c:v>
                </c:pt>
              </c:strCache>
            </c:strRef>
          </c:tx>
          <c:spPr>
            <a:solidFill>
              <a:schemeClr val="accent3">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2011-2020'!$J$77:$J$83</c:f>
              <c:numCache>
                <c:formatCode>0.00%</c:formatCode>
                <c:ptCount val="7"/>
                <c:pt idx="0">
                  <c:v>0.10123686557326199</c:v>
                </c:pt>
                <c:pt idx="1">
                  <c:v>0.11939565481498714</c:v>
                </c:pt>
                <c:pt idx="2">
                  <c:v>0.24791593966887673</c:v>
                </c:pt>
                <c:pt idx="3">
                  <c:v>5.825029403021726E-2</c:v>
                </c:pt>
                <c:pt idx="4">
                  <c:v>0.25493389166763597</c:v>
                </c:pt>
                <c:pt idx="5">
                  <c:v>0.1790159357915552</c:v>
                </c:pt>
                <c:pt idx="6">
                  <c:v>3.9251418453465678E-2</c:v>
                </c:pt>
              </c:numCache>
            </c:numRef>
          </c:val>
          <c:extLst>
            <c:ext xmlns:c16="http://schemas.microsoft.com/office/drawing/2014/chart" uri="{C3380CC4-5D6E-409C-BE32-E72D297353CC}">
              <c16:uniqueId val="{00000008-971D-4FDE-B150-BCA749048C94}"/>
            </c:ext>
          </c:extLst>
        </c:ser>
        <c:ser>
          <c:idx val="9"/>
          <c:order val="9"/>
          <c:tx>
            <c:strRef>
              <c:f>'CVRJ ALOS &amp; BDE 2011-2020'!$K$76</c:f>
              <c:strCache>
                <c:ptCount val="1"/>
                <c:pt idx="0">
                  <c:v>2021</c:v>
                </c:pt>
              </c:strCache>
            </c:strRef>
          </c:tx>
          <c:spPr>
            <a:solidFill>
              <a:schemeClr val="accent4">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2011-2020'!$K$77:$K$83</c:f>
              <c:numCache>
                <c:formatCode>0.00%</c:formatCode>
                <c:ptCount val="7"/>
                <c:pt idx="0">
                  <c:v>0.11817160703523094</c:v>
                </c:pt>
                <c:pt idx="1">
                  <c:v>0.13241740178620351</c:v>
                </c:pt>
                <c:pt idx="2">
                  <c:v>0.28057366719631799</c:v>
                </c:pt>
                <c:pt idx="3">
                  <c:v>4.5750917757931074E-2</c:v>
                </c:pt>
                <c:pt idx="4">
                  <c:v>0.23705550380801052</c:v>
                </c:pt>
                <c:pt idx="5">
                  <c:v>0.13338995123554873</c:v>
                </c:pt>
                <c:pt idx="6">
                  <c:v>5.1805380527094408E-2</c:v>
                </c:pt>
              </c:numCache>
            </c:numRef>
          </c:val>
          <c:extLst>
            <c:ext xmlns:c16="http://schemas.microsoft.com/office/drawing/2014/chart" uri="{C3380CC4-5D6E-409C-BE32-E72D297353CC}">
              <c16:uniqueId val="{00000009-971D-4FDE-B150-BCA749048C94}"/>
            </c:ext>
          </c:extLst>
        </c:ser>
        <c:dLbls>
          <c:showLegendKey val="0"/>
          <c:showVal val="0"/>
          <c:showCatName val="0"/>
          <c:showSerName val="0"/>
          <c:showPercent val="0"/>
          <c:showBubbleSize val="0"/>
        </c:dLbls>
        <c:gapWidth val="219"/>
        <c:overlap val="-27"/>
        <c:axId val="378745583"/>
        <c:axId val="378748079"/>
      </c:barChart>
      <c:catAx>
        <c:axId val="378745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8748079"/>
        <c:crosses val="autoZero"/>
        <c:auto val="1"/>
        <c:lblAlgn val="ctr"/>
        <c:lblOffset val="100"/>
        <c:noMultiLvlLbl val="0"/>
      </c:catAx>
      <c:valAx>
        <c:axId val="378748079"/>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87455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Share of CVRJ Bed Day Expenditures per Jurisdiction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ALOS &amp; BDE 2011-2020'!$A$86</c:f>
              <c:strCache>
                <c:ptCount val="1"/>
                <c:pt idx="0">
                  <c:v>Fluvanna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2011-2020'!$B$86</c:f>
              <c:numCache>
                <c:formatCode>0%</c:formatCode>
                <c:ptCount val="1"/>
                <c:pt idx="0">
                  <c:v>-7.0000000000000007E-2</c:v>
                </c:pt>
              </c:numCache>
            </c:numRef>
          </c:val>
          <c:extLst>
            <c:ext xmlns:c16="http://schemas.microsoft.com/office/drawing/2014/chart" uri="{C3380CC4-5D6E-409C-BE32-E72D297353CC}">
              <c16:uniqueId val="{00000000-A5C0-4674-AB54-56D5AB8C9761}"/>
            </c:ext>
          </c:extLst>
        </c:ser>
        <c:ser>
          <c:idx val="1"/>
          <c:order val="1"/>
          <c:tx>
            <c:strRef>
              <c:f>'CVRJ ALOS &amp; BDE 2011-2020'!$A$87</c:f>
              <c:strCache>
                <c:ptCount val="1"/>
                <c:pt idx="0">
                  <c:v>Greene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2011-2020'!$B$87</c:f>
              <c:numCache>
                <c:formatCode>0%</c:formatCode>
                <c:ptCount val="1"/>
                <c:pt idx="0">
                  <c:v>0.11</c:v>
                </c:pt>
              </c:numCache>
            </c:numRef>
          </c:val>
          <c:extLst>
            <c:ext xmlns:c16="http://schemas.microsoft.com/office/drawing/2014/chart" uri="{C3380CC4-5D6E-409C-BE32-E72D297353CC}">
              <c16:uniqueId val="{00000001-A5C0-4674-AB54-56D5AB8C9761}"/>
            </c:ext>
          </c:extLst>
        </c:ser>
        <c:ser>
          <c:idx val="2"/>
          <c:order val="2"/>
          <c:tx>
            <c:strRef>
              <c:f>'CVRJ ALOS &amp; BDE 2011-2020'!$A$88</c:f>
              <c:strCache>
                <c:ptCount val="1"/>
                <c:pt idx="0">
                  <c:v>Louisa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2011-2020'!$B$88</c:f>
              <c:numCache>
                <c:formatCode>0%</c:formatCode>
                <c:ptCount val="1"/>
                <c:pt idx="0">
                  <c:v>0.02</c:v>
                </c:pt>
              </c:numCache>
            </c:numRef>
          </c:val>
          <c:extLst>
            <c:ext xmlns:c16="http://schemas.microsoft.com/office/drawing/2014/chart" uri="{C3380CC4-5D6E-409C-BE32-E72D297353CC}">
              <c16:uniqueId val="{00000002-A5C0-4674-AB54-56D5AB8C9761}"/>
            </c:ext>
          </c:extLst>
        </c:ser>
        <c:ser>
          <c:idx val="3"/>
          <c:order val="3"/>
          <c:tx>
            <c:strRef>
              <c:f>'CVRJ ALOS &amp; BDE 2011-2020'!$A$89</c:f>
              <c:strCache>
                <c:ptCount val="1"/>
                <c:pt idx="0">
                  <c:v>Madison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2011-2020'!$B$89</c:f>
              <c:numCache>
                <c:formatCode>0%</c:formatCode>
                <c:ptCount val="1"/>
                <c:pt idx="0">
                  <c:v>-0.28999999999999998</c:v>
                </c:pt>
              </c:numCache>
            </c:numRef>
          </c:val>
          <c:extLst>
            <c:ext xmlns:c16="http://schemas.microsoft.com/office/drawing/2014/chart" uri="{C3380CC4-5D6E-409C-BE32-E72D297353CC}">
              <c16:uniqueId val="{00000003-A5C0-4674-AB54-56D5AB8C9761}"/>
            </c:ext>
          </c:extLst>
        </c:ser>
        <c:ser>
          <c:idx val="4"/>
          <c:order val="4"/>
          <c:tx>
            <c:strRef>
              <c:f>'CVRJ ALOS &amp; BDE 2011-2020'!$A$90</c:f>
              <c:strCache>
                <c:ptCount val="1"/>
                <c:pt idx="0">
                  <c:v>Orange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2011-2020'!$B$90</c:f>
              <c:numCache>
                <c:formatCode>0%</c:formatCode>
                <c:ptCount val="1"/>
                <c:pt idx="0">
                  <c:v>0.45</c:v>
                </c:pt>
              </c:numCache>
            </c:numRef>
          </c:val>
          <c:extLst>
            <c:ext xmlns:c16="http://schemas.microsoft.com/office/drawing/2014/chart" uri="{C3380CC4-5D6E-409C-BE32-E72D297353CC}">
              <c16:uniqueId val="{00000004-A5C0-4674-AB54-56D5AB8C9761}"/>
            </c:ext>
          </c:extLst>
        </c:ser>
        <c:ser>
          <c:idx val="5"/>
          <c:order val="5"/>
          <c:tx>
            <c:strRef>
              <c:f>'CVRJ ALOS &amp; BDE 2011-2020'!$A$91</c:f>
              <c:strCache>
                <c:ptCount val="1"/>
                <c:pt idx="0">
                  <c:v>Federal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2011-2020'!$B$91</c:f>
              <c:numCache>
                <c:formatCode>0%</c:formatCode>
                <c:ptCount val="1"/>
                <c:pt idx="0">
                  <c:v>-0.37</c:v>
                </c:pt>
              </c:numCache>
            </c:numRef>
          </c:val>
          <c:extLst>
            <c:ext xmlns:c16="http://schemas.microsoft.com/office/drawing/2014/chart" uri="{C3380CC4-5D6E-409C-BE32-E72D297353CC}">
              <c16:uniqueId val="{00000005-A5C0-4674-AB54-56D5AB8C9761}"/>
            </c:ext>
          </c:extLst>
        </c:ser>
        <c:ser>
          <c:idx val="6"/>
          <c:order val="6"/>
          <c:tx>
            <c:strRef>
              <c:f>'CVRJ ALOS &amp; BDE 2011-2020'!$A$92</c:f>
              <c:strCache>
                <c:ptCount val="1"/>
                <c:pt idx="0">
                  <c:v>Other Jurisdictions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2011-2020'!$B$92</c:f>
              <c:numCache>
                <c:formatCode>0%</c:formatCode>
                <c:ptCount val="1"/>
                <c:pt idx="0">
                  <c:v>0.16</c:v>
                </c:pt>
              </c:numCache>
            </c:numRef>
          </c:val>
          <c:extLst>
            <c:ext xmlns:c16="http://schemas.microsoft.com/office/drawing/2014/chart" uri="{C3380CC4-5D6E-409C-BE32-E72D297353CC}">
              <c16:uniqueId val="{00000006-A5C0-4674-AB54-56D5AB8C9761}"/>
            </c:ext>
          </c:extLst>
        </c:ser>
        <c:dLbls>
          <c:showLegendKey val="0"/>
          <c:showVal val="0"/>
          <c:showCatName val="0"/>
          <c:showSerName val="0"/>
          <c:showPercent val="0"/>
          <c:showBubbleSize val="0"/>
        </c:dLbls>
        <c:gapWidth val="219"/>
        <c:overlap val="-27"/>
        <c:axId val="1530680784"/>
        <c:axId val="1530679536"/>
      </c:barChart>
      <c:catAx>
        <c:axId val="1530680784"/>
        <c:scaling>
          <c:orientation val="minMax"/>
        </c:scaling>
        <c:delete val="1"/>
        <c:axPos val="b"/>
        <c:numFmt formatCode="General" sourceLinked="1"/>
        <c:majorTickMark val="none"/>
        <c:minorTickMark val="none"/>
        <c:tickLblPos val="nextTo"/>
        <c:crossAx val="1530679536"/>
        <c:crosses val="autoZero"/>
        <c:auto val="1"/>
        <c:lblAlgn val="ctr"/>
        <c:lblOffset val="100"/>
        <c:noMultiLvlLbl val="0"/>
      </c:catAx>
      <c:valAx>
        <c:axId val="153067953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530680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Share of CVRJ Intake Volume by Jurisdiction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Intakes'!$B$33</c:f>
              <c:strCache>
                <c:ptCount val="1"/>
                <c:pt idx="0">
                  <c:v>2011</c:v>
                </c:pt>
              </c:strCache>
            </c:strRef>
          </c:tx>
          <c:spPr>
            <a:solidFill>
              <a:schemeClr val="accent1"/>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Intakes'!$B$34:$B$40</c:f>
              <c:numCache>
                <c:formatCode>0.00%</c:formatCode>
                <c:ptCount val="7"/>
                <c:pt idx="0">
                  <c:v>0.10376670716889429</c:v>
                </c:pt>
                <c:pt idx="1">
                  <c:v>9.6476306196840833E-2</c:v>
                </c:pt>
                <c:pt idx="2">
                  <c:v>0.25467800729040097</c:v>
                </c:pt>
                <c:pt idx="3">
                  <c:v>6.8043742405832316E-2</c:v>
                </c:pt>
                <c:pt idx="4">
                  <c:v>0.20753341433778857</c:v>
                </c:pt>
                <c:pt idx="5">
                  <c:v>0.23134872417982988</c:v>
                </c:pt>
                <c:pt idx="6">
                  <c:v>3.8153098420413124E-2</c:v>
                </c:pt>
              </c:numCache>
            </c:numRef>
          </c:val>
          <c:extLst>
            <c:ext xmlns:c16="http://schemas.microsoft.com/office/drawing/2014/chart" uri="{C3380CC4-5D6E-409C-BE32-E72D297353CC}">
              <c16:uniqueId val="{00000000-5819-4187-8C45-2ED34C3C7361}"/>
            </c:ext>
          </c:extLst>
        </c:ser>
        <c:ser>
          <c:idx val="1"/>
          <c:order val="1"/>
          <c:tx>
            <c:strRef>
              <c:f>'CVRJ Intakes'!$C$33</c:f>
              <c:strCache>
                <c:ptCount val="1"/>
                <c:pt idx="0">
                  <c:v>2012</c:v>
                </c:pt>
              </c:strCache>
            </c:strRef>
          </c:tx>
          <c:spPr>
            <a:solidFill>
              <a:schemeClr val="accent2"/>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Intakes'!$C$34:$C$40</c:f>
              <c:numCache>
                <c:formatCode>0.00%</c:formatCode>
                <c:ptCount val="7"/>
                <c:pt idx="0">
                  <c:v>0.10052493438320211</c:v>
                </c:pt>
                <c:pt idx="1">
                  <c:v>8.5564304461942256E-2</c:v>
                </c:pt>
                <c:pt idx="2">
                  <c:v>0.24750656167979002</c:v>
                </c:pt>
                <c:pt idx="3">
                  <c:v>8.0052493438320216E-2</c:v>
                </c:pt>
                <c:pt idx="4">
                  <c:v>0.20997375328083989</c:v>
                </c:pt>
                <c:pt idx="5">
                  <c:v>0.23858267716535433</c:v>
                </c:pt>
                <c:pt idx="6">
                  <c:v>3.7795275590551181E-2</c:v>
                </c:pt>
              </c:numCache>
            </c:numRef>
          </c:val>
          <c:extLst>
            <c:ext xmlns:c16="http://schemas.microsoft.com/office/drawing/2014/chart" uri="{C3380CC4-5D6E-409C-BE32-E72D297353CC}">
              <c16:uniqueId val="{00000001-5819-4187-8C45-2ED34C3C7361}"/>
            </c:ext>
          </c:extLst>
        </c:ser>
        <c:ser>
          <c:idx val="2"/>
          <c:order val="2"/>
          <c:tx>
            <c:strRef>
              <c:f>'CVRJ Intakes'!$D$33</c:f>
              <c:strCache>
                <c:ptCount val="1"/>
                <c:pt idx="0">
                  <c:v>2013</c:v>
                </c:pt>
              </c:strCache>
            </c:strRef>
          </c:tx>
          <c:spPr>
            <a:solidFill>
              <a:schemeClr val="accent3"/>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Intakes'!$D$34:$D$40</c:f>
              <c:numCache>
                <c:formatCode>0.00%</c:formatCode>
                <c:ptCount val="7"/>
                <c:pt idx="0">
                  <c:v>0.11102215105417668</c:v>
                </c:pt>
                <c:pt idx="1">
                  <c:v>9.8478783026421143E-2</c:v>
                </c:pt>
                <c:pt idx="2">
                  <c:v>0.2524686415799306</c:v>
                </c:pt>
                <c:pt idx="3">
                  <c:v>8.4867894315452358E-2</c:v>
                </c:pt>
                <c:pt idx="4">
                  <c:v>0.21964238057112356</c:v>
                </c:pt>
                <c:pt idx="5">
                  <c:v>0.17080330931411797</c:v>
                </c:pt>
                <c:pt idx="6">
                  <c:v>6.2716840138777694E-2</c:v>
                </c:pt>
              </c:numCache>
            </c:numRef>
          </c:val>
          <c:extLst>
            <c:ext xmlns:c16="http://schemas.microsoft.com/office/drawing/2014/chart" uri="{C3380CC4-5D6E-409C-BE32-E72D297353CC}">
              <c16:uniqueId val="{00000002-5819-4187-8C45-2ED34C3C7361}"/>
            </c:ext>
          </c:extLst>
        </c:ser>
        <c:ser>
          <c:idx val="3"/>
          <c:order val="3"/>
          <c:tx>
            <c:strRef>
              <c:f>'CVRJ Intakes'!$E$33</c:f>
              <c:strCache>
                <c:ptCount val="1"/>
                <c:pt idx="0">
                  <c:v>2014</c:v>
                </c:pt>
              </c:strCache>
            </c:strRef>
          </c:tx>
          <c:spPr>
            <a:solidFill>
              <a:schemeClr val="accent4"/>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Intakes'!$E$34:$E$40</c:f>
              <c:numCache>
                <c:formatCode>0.00%</c:formatCode>
                <c:ptCount val="7"/>
                <c:pt idx="0">
                  <c:v>0.1162981162981163</c:v>
                </c:pt>
                <c:pt idx="1">
                  <c:v>9.8007098007098004E-2</c:v>
                </c:pt>
                <c:pt idx="2">
                  <c:v>0.23641823641823642</c:v>
                </c:pt>
                <c:pt idx="3">
                  <c:v>9.6369096369096366E-2</c:v>
                </c:pt>
                <c:pt idx="4">
                  <c:v>0.27354627354627353</c:v>
                </c:pt>
                <c:pt idx="5">
                  <c:v>0.12093912093912094</c:v>
                </c:pt>
                <c:pt idx="6">
                  <c:v>5.8422058422058422E-2</c:v>
                </c:pt>
              </c:numCache>
            </c:numRef>
          </c:val>
          <c:extLst>
            <c:ext xmlns:c16="http://schemas.microsoft.com/office/drawing/2014/chart" uri="{C3380CC4-5D6E-409C-BE32-E72D297353CC}">
              <c16:uniqueId val="{00000003-5819-4187-8C45-2ED34C3C7361}"/>
            </c:ext>
          </c:extLst>
        </c:ser>
        <c:ser>
          <c:idx val="4"/>
          <c:order val="4"/>
          <c:tx>
            <c:strRef>
              <c:f>'CVRJ Intakes'!$F$33</c:f>
              <c:strCache>
                <c:ptCount val="1"/>
                <c:pt idx="0">
                  <c:v>2015</c:v>
                </c:pt>
              </c:strCache>
            </c:strRef>
          </c:tx>
          <c:spPr>
            <a:solidFill>
              <a:schemeClr val="accent5"/>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Intakes'!$F$34:$F$40</c:f>
              <c:numCache>
                <c:formatCode>0.00%</c:formatCode>
                <c:ptCount val="7"/>
                <c:pt idx="0">
                  <c:v>0.1000292483182217</c:v>
                </c:pt>
                <c:pt idx="1">
                  <c:v>0.10617139514477918</c:v>
                </c:pt>
                <c:pt idx="2">
                  <c:v>0.27610412401286927</c:v>
                </c:pt>
                <c:pt idx="3">
                  <c:v>9.7689382860485521E-2</c:v>
                </c:pt>
                <c:pt idx="4">
                  <c:v>0.28517110266159695</c:v>
                </c:pt>
                <c:pt idx="5">
                  <c:v>7.9555425563030122E-2</c:v>
                </c:pt>
                <c:pt idx="6">
                  <c:v>5.5279321439017259E-2</c:v>
                </c:pt>
              </c:numCache>
            </c:numRef>
          </c:val>
          <c:extLst>
            <c:ext xmlns:c16="http://schemas.microsoft.com/office/drawing/2014/chart" uri="{C3380CC4-5D6E-409C-BE32-E72D297353CC}">
              <c16:uniqueId val="{00000004-5819-4187-8C45-2ED34C3C7361}"/>
            </c:ext>
          </c:extLst>
        </c:ser>
        <c:ser>
          <c:idx val="5"/>
          <c:order val="5"/>
          <c:tx>
            <c:strRef>
              <c:f>'CVRJ Intakes'!$G$33</c:f>
              <c:strCache>
                <c:ptCount val="1"/>
                <c:pt idx="0">
                  <c:v>2016</c:v>
                </c:pt>
              </c:strCache>
            </c:strRef>
          </c:tx>
          <c:spPr>
            <a:solidFill>
              <a:schemeClr val="accent6"/>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Intakes'!$G$34:$G$40</c:f>
              <c:numCache>
                <c:formatCode>0.00%</c:formatCode>
                <c:ptCount val="7"/>
                <c:pt idx="0">
                  <c:v>0.11963007159904535</c:v>
                </c:pt>
                <c:pt idx="1">
                  <c:v>0.11575178997613365</c:v>
                </c:pt>
                <c:pt idx="2">
                  <c:v>0.25745823389021477</c:v>
                </c:pt>
                <c:pt idx="3">
                  <c:v>9.4272076372315036E-2</c:v>
                </c:pt>
                <c:pt idx="4">
                  <c:v>0.26223150357995229</c:v>
                </c:pt>
                <c:pt idx="5">
                  <c:v>7.040572792362769E-2</c:v>
                </c:pt>
                <c:pt idx="6">
                  <c:v>8.0250596658711218E-2</c:v>
                </c:pt>
              </c:numCache>
            </c:numRef>
          </c:val>
          <c:extLst>
            <c:ext xmlns:c16="http://schemas.microsoft.com/office/drawing/2014/chart" uri="{C3380CC4-5D6E-409C-BE32-E72D297353CC}">
              <c16:uniqueId val="{00000005-5819-4187-8C45-2ED34C3C7361}"/>
            </c:ext>
          </c:extLst>
        </c:ser>
        <c:ser>
          <c:idx val="6"/>
          <c:order val="6"/>
          <c:tx>
            <c:strRef>
              <c:f>'CVRJ Intakes'!$H$33</c:f>
              <c:strCache>
                <c:ptCount val="1"/>
                <c:pt idx="0">
                  <c:v>2017</c:v>
                </c:pt>
              </c:strCache>
            </c:strRef>
          </c:tx>
          <c:spPr>
            <a:solidFill>
              <a:schemeClr val="accent1">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Intakes'!$H$34:$H$40</c:f>
              <c:numCache>
                <c:formatCode>0.00%</c:formatCode>
                <c:ptCount val="7"/>
                <c:pt idx="0">
                  <c:v>0.12784090909090909</c:v>
                </c:pt>
                <c:pt idx="1">
                  <c:v>0.13267045454545454</c:v>
                </c:pt>
                <c:pt idx="2">
                  <c:v>0.25596590909090911</c:v>
                </c:pt>
                <c:pt idx="3">
                  <c:v>9.9147727272727276E-2</c:v>
                </c:pt>
                <c:pt idx="4">
                  <c:v>0.25596590909090911</c:v>
                </c:pt>
                <c:pt idx="5">
                  <c:v>6.4204545454545459E-2</c:v>
                </c:pt>
                <c:pt idx="6">
                  <c:v>6.4204545454545459E-2</c:v>
                </c:pt>
              </c:numCache>
            </c:numRef>
          </c:val>
          <c:extLst>
            <c:ext xmlns:c16="http://schemas.microsoft.com/office/drawing/2014/chart" uri="{C3380CC4-5D6E-409C-BE32-E72D297353CC}">
              <c16:uniqueId val="{00000006-5819-4187-8C45-2ED34C3C7361}"/>
            </c:ext>
          </c:extLst>
        </c:ser>
        <c:ser>
          <c:idx val="7"/>
          <c:order val="7"/>
          <c:tx>
            <c:strRef>
              <c:f>'CVRJ Intakes'!$I$33</c:f>
              <c:strCache>
                <c:ptCount val="1"/>
                <c:pt idx="0">
                  <c:v>2018</c:v>
                </c:pt>
              </c:strCache>
            </c:strRef>
          </c:tx>
          <c:spPr>
            <a:solidFill>
              <a:schemeClr val="accent2">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Intakes'!$I$34:$I$40</c:f>
              <c:numCache>
                <c:formatCode>0.00%</c:formatCode>
                <c:ptCount val="7"/>
                <c:pt idx="0">
                  <c:v>0.11354466858789625</c:v>
                </c:pt>
                <c:pt idx="1">
                  <c:v>0.12507204610951009</c:v>
                </c:pt>
                <c:pt idx="2">
                  <c:v>0.26138328530259364</c:v>
                </c:pt>
                <c:pt idx="3">
                  <c:v>8.5302593659942361E-2</c:v>
                </c:pt>
                <c:pt idx="4">
                  <c:v>0.25417867435158503</c:v>
                </c:pt>
                <c:pt idx="5">
                  <c:v>9.9135446685878967E-2</c:v>
                </c:pt>
                <c:pt idx="6">
                  <c:v>6.1383285302593661E-2</c:v>
                </c:pt>
              </c:numCache>
            </c:numRef>
          </c:val>
          <c:extLst>
            <c:ext xmlns:c16="http://schemas.microsoft.com/office/drawing/2014/chart" uri="{C3380CC4-5D6E-409C-BE32-E72D297353CC}">
              <c16:uniqueId val="{00000007-5819-4187-8C45-2ED34C3C7361}"/>
            </c:ext>
          </c:extLst>
        </c:ser>
        <c:ser>
          <c:idx val="8"/>
          <c:order val="8"/>
          <c:tx>
            <c:strRef>
              <c:f>'CVRJ Intakes'!$J$33</c:f>
              <c:strCache>
                <c:ptCount val="1"/>
                <c:pt idx="0">
                  <c:v>2019</c:v>
                </c:pt>
              </c:strCache>
            </c:strRef>
          </c:tx>
          <c:spPr>
            <a:solidFill>
              <a:schemeClr val="accent3">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Intakes'!$J$34:$J$40</c:f>
              <c:numCache>
                <c:formatCode>0.00%</c:formatCode>
                <c:ptCount val="7"/>
                <c:pt idx="0">
                  <c:v>0.11407985589912939</c:v>
                </c:pt>
                <c:pt idx="1">
                  <c:v>0.12848994296007205</c:v>
                </c:pt>
                <c:pt idx="2">
                  <c:v>0.25277694386070249</c:v>
                </c:pt>
                <c:pt idx="3">
                  <c:v>8.5259681777244065E-2</c:v>
                </c:pt>
                <c:pt idx="4">
                  <c:v>0.22635845091564094</c:v>
                </c:pt>
                <c:pt idx="5">
                  <c:v>0.12278595016511558</c:v>
                </c:pt>
                <c:pt idx="6">
                  <c:v>7.0249174422095467E-2</c:v>
                </c:pt>
              </c:numCache>
            </c:numRef>
          </c:val>
          <c:extLst>
            <c:ext xmlns:c16="http://schemas.microsoft.com/office/drawing/2014/chart" uri="{C3380CC4-5D6E-409C-BE32-E72D297353CC}">
              <c16:uniqueId val="{00000008-5819-4187-8C45-2ED34C3C7361}"/>
            </c:ext>
          </c:extLst>
        </c:ser>
        <c:ser>
          <c:idx val="9"/>
          <c:order val="9"/>
          <c:tx>
            <c:strRef>
              <c:f>'CVRJ Intakes'!$K$33</c:f>
              <c:strCache>
                <c:ptCount val="1"/>
                <c:pt idx="0">
                  <c:v>2020</c:v>
                </c:pt>
              </c:strCache>
            </c:strRef>
          </c:tx>
          <c:spPr>
            <a:solidFill>
              <a:schemeClr val="accent4">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Intakes'!$K$34:$K$40</c:f>
              <c:numCache>
                <c:formatCode>0.00%</c:formatCode>
                <c:ptCount val="7"/>
                <c:pt idx="0">
                  <c:v>0.10783055198973042</c:v>
                </c:pt>
                <c:pt idx="1">
                  <c:v>0.11852802738553701</c:v>
                </c:pt>
                <c:pt idx="2">
                  <c:v>0.27770646127513909</c:v>
                </c:pt>
                <c:pt idx="3">
                  <c:v>5.6910569105691054E-2</c:v>
                </c:pt>
                <c:pt idx="4">
                  <c:v>0.24604193410355157</c:v>
                </c:pt>
                <c:pt idx="5">
                  <c:v>0.11767222935387249</c:v>
                </c:pt>
                <c:pt idx="6">
                  <c:v>7.531022678647839E-2</c:v>
                </c:pt>
              </c:numCache>
            </c:numRef>
          </c:val>
          <c:extLst>
            <c:ext xmlns:c16="http://schemas.microsoft.com/office/drawing/2014/chart" uri="{C3380CC4-5D6E-409C-BE32-E72D297353CC}">
              <c16:uniqueId val="{00000009-5819-4187-8C45-2ED34C3C7361}"/>
            </c:ext>
          </c:extLst>
        </c:ser>
        <c:ser>
          <c:idx val="10"/>
          <c:order val="10"/>
          <c:tx>
            <c:strRef>
              <c:f>'CVRJ Intakes'!$L$33</c:f>
              <c:strCache>
                <c:ptCount val="1"/>
                <c:pt idx="0">
                  <c:v>2021</c:v>
                </c:pt>
              </c:strCache>
            </c:strRef>
          </c:tx>
          <c:spPr>
            <a:solidFill>
              <a:schemeClr val="accent5">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Intakes'!$L$34:$L$40</c:f>
              <c:numCache>
                <c:formatCode>0.00%</c:formatCode>
                <c:ptCount val="7"/>
                <c:pt idx="0">
                  <c:v>0.11360000000000001</c:v>
                </c:pt>
                <c:pt idx="1">
                  <c:v>0.1144</c:v>
                </c:pt>
                <c:pt idx="2">
                  <c:v>0.31319999999999998</c:v>
                </c:pt>
                <c:pt idx="3">
                  <c:v>5.5199999999999999E-2</c:v>
                </c:pt>
                <c:pt idx="4">
                  <c:v>0.26640000000000003</c:v>
                </c:pt>
                <c:pt idx="5">
                  <c:v>6.6799999999999998E-2</c:v>
                </c:pt>
                <c:pt idx="6">
                  <c:v>7.0400000000000004E-2</c:v>
                </c:pt>
              </c:numCache>
            </c:numRef>
          </c:val>
          <c:extLst>
            <c:ext xmlns:c16="http://schemas.microsoft.com/office/drawing/2014/chart" uri="{C3380CC4-5D6E-409C-BE32-E72D297353CC}">
              <c16:uniqueId val="{0000000A-5819-4187-8C45-2ED34C3C7361}"/>
            </c:ext>
          </c:extLst>
        </c:ser>
        <c:dLbls>
          <c:showLegendKey val="0"/>
          <c:showVal val="0"/>
          <c:showCatName val="0"/>
          <c:showSerName val="0"/>
          <c:showPercent val="0"/>
          <c:showBubbleSize val="0"/>
        </c:dLbls>
        <c:gapWidth val="219"/>
        <c:overlap val="-27"/>
        <c:axId val="501289648"/>
        <c:axId val="501290896"/>
      </c:barChart>
      <c:catAx>
        <c:axId val="50128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1290896"/>
        <c:crosses val="autoZero"/>
        <c:auto val="1"/>
        <c:lblAlgn val="ctr"/>
        <c:lblOffset val="100"/>
        <c:noMultiLvlLbl val="0"/>
      </c:catAx>
      <c:valAx>
        <c:axId val="501290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1289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Bed Day Expenditures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by Race'!$A$6</c:f>
              <c:strCache>
                <c:ptCount val="1"/>
                <c:pt idx="0">
                  <c:v>Fluvanna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by Race'!$B$5:$K$5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Race'!$B$6:$K$6</c:f>
              <c:numCache>
                <c:formatCode>General</c:formatCode>
                <c:ptCount val="10"/>
                <c:pt idx="0">
                  <c:v>3933</c:v>
                </c:pt>
                <c:pt idx="1">
                  <c:v>5092</c:v>
                </c:pt>
                <c:pt idx="2">
                  <c:v>3343</c:v>
                </c:pt>
                <c:pt idx="3">
                  <c:v>3713</c:v>
                </c:pt>
                <c:pt idx="4">
                  <c:v>3699</c:v>
                </c:pt>
                <c:pt idx="5">
                  <c:v>5328</c:v>
                </c:pt>
                <c:pt idx="6">
                  <c:v>4352</c:v>
                </c:pt>
                <c:pt idx="7">
                  <c:v>2835</c:v>
                </c:pt>
                <c:pt idx="8">
                  <c:v>3043</c:v>
                </c:pt>
                <c:pt idx="9">
                  <c:v>2533</c:v>
                </c:pt>
              </c:numCache>
            </c:numRef>
          </c:val>
          <c:smooth val="0"/>
          <c:extLst>
            <c:ext xmlns:c16="http://schemas.microsoft.com/office/drawing/2014/chart" uri="{C3380CC4-5D6E-409C-BE32-E72D297353CC}">
              <c16:uniqueId val="{00000000-7FD8-4AA6-9798-99992C1704A0}"/>
            </c:ext>
          </c:extLst>
        </c:ser>
        <c:ser>
          <c:idx val="1"/>
          <c:order val="1"/>
          <c:tx>
            <c:strRef>
              <c:f>'BDE by Race'!$A$7</c:f>
              <c:strCache>
                <c:ptCount val="1"/>
                <c:pt idx="0">
                  <c:v>Fluvanna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'BDE by Race'!$B$5:$K$5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Race'!$B$7:$K$7</c:f>
              <c:numCache>
                <c:formatCode>General</c:formatCode>
                <c:ptCount val="10"/>
                <c:pt idx="0">
                  <c:v>5352</c:v>
                </c:pt>
                <c:pt idx="1">
                  <c:v>6505</c:v>
                </c:pt>
                <c:pt idx="2">
                  <c:v>7533</c:v>
                </c:pt>
                <c:pt idx="3">
                  <c:v>5631</c:v>
                </c:pt>
                <c:pt idx="4">
                  <c:v>6293</c:v>
                </c:pt>
                <c:pt idx="5">
                  <c:v>8177</c:v>
                </c:pt>
                <c:pt idx="6">
                  <c:v>7464</c:v>
                </c:pt>
                <c:pt idx="7">
                  <c:v>4794</c:v>
                </c:pt>
                <c:pt idx="8">
                  <c:v>4790</c:v>
                </c:pt>
                <c:pt idx="9">
                  <c:v>6095</c:v>
                </c:pt>
              </c:numCache>
            </c:numRef>
          </c:val>
          <c:smooth val="0"/>
          <c:extLst>
            <c:ext xmlns:c16="http://schemas.microsoft.com/office/drawing/2014/chart" uri="{C3380CC4-5D6E-409C-BE32-E72D297353CC}">
              <c16:uniqueId val="{00000001-7FD8-4AA6-9798-99992C1704A0}"/>
            </c:ext>
          </c:extLst>
        </c:ser>
        <c:dLbls>
          <c:showLegendKey val="0"/>
          <c:showVal val="0"/>
          <c:showCatName val="0"/>
          <c:showSerName val="0"/>
          <c:showPercent val="0"/>
          <c:showBubbleSize val="0"/>
        </c:dLbls>
        <c:smooth val="0"/>
        <c:axId val="491246624"/>
        <c:axId val="491253288"/>
      </c:lineChart>
      <c:catAx>
        <c:axId val="491246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253288"/>
        <c:crosses val="autoZero"/>
        <c:auto val="1"/>
        <c:lblAlgn val="ctr"/>
        <c:lblOffset val="100"/>
        <c:noMultiLvlLbl val="0"/>
      </c:catAx>
      <c:valAx>
        <c:axId val="491253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2466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Bed Days Expended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by Gender'!$A$6</c:f>
              <c:strCache>
                <c:ptCount val="1"/>
                <c:pt idx="0">
                  <c:v>Fluvanna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by Gender'!$B$5:$K$5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Gender'!$B$6:$K$6</c:f>
              <c:numCache>
                <c:formatCode>General</c:formatCode>
                <c:ptCount val="10"/>
                <c:pt idx="0">
                  <c:v>1264</c:v>
                </c:pt>
                <c:pt idx="1">
                  <c:v>1212</c:v>
                </c:pt>
                <c:pt idx="2">
                  <c:v>1854</c:v>
                </c:pt>
                <c:pt idx="3">
                  <c:v>1643</c:v>
                </c:pt>
                <c:pt idx="4">
                  <c:v>1188</c:v>
                </c:pt>
                <c:pt idx="5">
                  <c:v>2058</c:v>
                </c:pt>
                <c:pt idx="6">
                  <c:v>2828</c:v>
                </c:pt>
                <c:pt idx="7">
                  <c:v>1211</c:v>
                </c:pt>
                <c:pt idx="8">
                  <c:v>1552</c:v>
                </c:pt>
                <c:pt idx="9">
                  <c:v>1434</c:v>
                </c:pt>
              </c:numCache>
            </c:numRef>
          </c:val>
          <c:smooth val="0"/>
          <c:extLst>
            <c:ext xmlns:c16="http://schemas.microsoft.com/office/drawing/2014/chart" uri="{C3380CC4-5D6E-409C-BE32-E72D297353CC}">
              <c16:uniqueId val="{00000000-9998-42FB-8C2D-E7520C6CF896}"/>
            </c:ext>
          </c:extLst>
        </c:ser>
        <c:ser>
          <c:idx val="1"/>
          <c:order val="1"/>
          <c:tx>
            <c:strRef>
              <c:f>'BDE by Gender'!$A$7</c:f>
              <c:strCache>
                <c:ptCount val="1"/>
                <c:pt idx="0">
                  <c:v>Fluvanna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'BDE by Gender'!$B$5:$K$5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Gender'!$B$7:$K$7</c:f>
              <c:numCache>
                <c:formatCode>General</c:formatCode>
                <c:ptCount val="10"/>
                <c:pt idx="0">
                  <c:v>8088</c:v>
                </c:pt>
                <c:pt idx="1">
                  <c:v>10385</c:v>
                </c:pt>
                <c:pt idx="2">
                  <c:v>9124</c:v>
                </c:pt>
                <c:pt idx="3">
                  <c:v>7701</c:v>
                </c:pt>
                <c:pt idx="4">
                  <c:v>8805</c:v>
                </c:pt>
                <c:pt idx="5">
                  <c:v>11447</c:v>
                </c:pt>
                <c:pt idx="6">
                  <c:v>8987</c:v>
                </c:pt>
                <c:pt idx="7">
                  <c:v>6418</c:v>
                </c:pt>
                <c:pt idx="8">
                  <c:v>6281</c:v>
                </c:pt>
                <c:pt idx="9">
                  <c:v>7193</c:v>
                </c:pt>
              </c:numCache>
            </c:numRef>
          </c:val>
          <c:smooth val="0"/>
          <c:extLst>
            <c:ext xmlns:c16="http://schemas.microsoft.com/office/drawing/2014/chart" uri="{C3380CC4-5D6E-409C-BE32-E72D297353CC}">
              <c16:uniqueId val="{00000001-9998-42FB-8C2D-E7520C6CF896}"/>
            </c:ext>
          </c:extLst>
        </c:ser>
        <c:dLbls>
          <c:showLegendKey val="0"/>
          <c:showVal val="0"/>
          <c:showCatName val="0"/>
          <c:showSerName val="0"/>
          <c:showPercent val="0"/>
          <c:showBubbleSize val="0"/>
        </c:dLbls>
        <c:smooth val="0"/>
        <c:axId val="492220656"/>
        <c:axId val="492222224"/>
      </c:lineChart>
      <c:catAx>
        <c:axId val="49222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22224"/>
        <c:crosses val="autoZero"/>
        <c:auto val="1"/>
        <c:lblAlgn val="ctr"/>
        <c:lblOffset val="100"/>
        <c:noMultiLvlLbl val="0"/>
      </c:catAx>
      <c:valAx>
        <c:axId val="492222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206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Bed Day Expenditures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'BDE by Age'!$B$8</c:f>
              <c:strCache>
                <c:ptCount val="1"/>
                <c:pt idx="0">
                  <c:v>2012</c:v>
                </c:pt>
              </c:strCache>
            </c:strRef>
          </c:tx>
          <c:spPr>
            <a:solidFill>
              <a:schemeClr val="accent1"/>
            </a:solidFill>
            <a:ln>
              <a:noFill/>
            </a:ln>
            <a:effectLst/>
          </c:spPr>
          <c:invertIfNegative val="0"/>
          <c:cat>
            <c:strRef>
              <c:f>'BDE by Age'!$A$9:$A$13</c:f>
              <c:strCache>
                <c:ptCount val="5"/>
                <c:pt idx="0">
                  <c:v>18-24</c:v>
                </c:pt>
                <c:pt idx="1">
                  <c:v>25-29</c:v>
                </c:pt>
                <c:pt idx="2">
                  <c:v>30-39</c:v>
                </c:pt>
                <c:pt idx="3">
                  <c:v>40-49</c:v>
                </c:pt>
                <c:pt idx="4">
                  <c:v>50+</c:v>
                </c:pt>
              </c:strCache>
            </c:strRef>
          </c:cat>
          <c:val>
            <c:numRef>
              <c:f>'BDE by Age'!$B$9:$B$13</c:f>
              <c:numCache>
                <c:formatCode>General</c:formatCode>
                <c:ptCount val="5"/>
                <c:pt idx="0">
                  <c:v>2558</c:v>
                </c:pt>
                <c:pt idx="1">
                  <c:v>1234</c:v>
                </c:pt>
                <c:pt idx="2">
                  <c:v>2738</c:v>
                </c:pt>
                <c:pt idx="3">
                  <c:v>2476</c:v>
                </c:pt>
                <c:pt idx="4">
                  <c:v>345</c:v>
                </c:pt>
              </c:numCache>
            </c:numRef>
          </c:val>
          <c:extLst>
            <c:ext xmlns:c16="http://schemas.microsoft.com/office/drawing/2014/chart" uri="{C3380CC4-5D6E-409C-BE32-E72D297353CC}">
              <c16:uniqueId val="{00000000-3D4B-4EE7-9DC6-DEED216CC216}"/>
            </c:ext>
          </c:extLst>
        </c:ser>
        <c:ser>
          <c:idx val="1"/>
          <c:order val="1"/>
          <c:tx>
            <c:strRef>
              <c:f>'BDE by Age'!$C$8</c:f>
              <c:strCache>
                <c:ptCount val="1"/>
                <c:pt idx="0">
                  <c:v>2013</c:v>
                </c:pt>
              </c:strCache>
            </c:strRef>
          </c:tx>
          <c:spPr>
            <a:solidFill>
              <a:schemeClr val="accent2"/>
            </a:solidFill>
            <a:ln>
              <a:noFill/>
            </a:ln>
            <a:effectLst/>
          </c:spPr>
          <c:invertIfNegative val="0"/>
          <c:cat>
            <c:strRef>
              <c:f>'BDE by Age'!$A$9:$A$13</c:f>
              <c:strCache>
                <c:ptCount val="5"/>
                <c:pt idx="0">
                  <c:v>18-24</c:v>
                </c:pt>
                <c:pt idx="1">
                  <c:v>25-29</c:v>
                </c:pt>
                <c:pt idx="2">
                  <c:v>30-39</c:v>
                </c:pt>
                <c:pt idx="3">
                  <c:v>40-49</c:v>
                </c:pt>
                <c:pt idx="4">
                  <c:v>50+</c:v>
                </c:pt>
              </c:strCache>
            </c:strRef>
          </c:cat>
          <c:val>
            <c:numRef>
              <c:f>'BDE by Age'!$C$9:$C$13</c:f>
              <c:numCache>
                <c:formatCode>General</c:formatCode>
                <c:ptCount val="5"/>
                <c:pt idx="0">
                  <c:v>2179</c:v>
                </c:pt>
                <c:pt idx="1">
                  <c:v>2122</c:v>
                </c:pt>
                <c:pt idx="2">
                  <c:v>3470</c:v>
                </c:pt>
                <c:pt idx="3">
                  <c:v>2265</c:v>
                </c:pt>
                <c:pt idx="4">
                  <c:v>1562</c:v>
                </c:pt>
              </c:numCache>
            </c:numRef>
          </c:val>
          <c:extLst>
            <c:ext xmlns:c16="http://schemas.microsoft.com/office/drawing/2014/chart" uri="{C3380CC4-5D6E-409C-BE32-E72D297353CC}">
              <c16:uniqueId val="{00000001-3D4B-4EE7-9DC6-DEED216CC216}"/>
            </c:ext>
          </c:extLst>
        </c:ser>
        <c:ser>
          <c:idx val="2"/>
          <c:order val="2"/>
          <c:tx>
            <c:strRef>
              <c:f>'BDE by Age'!$D$8</c:f>
              <c:strCache>
                <c:ptCount val="1"/>
                <c:pt idx="0">
                  <c:v>2014</c:v>
                </c:pt>
              </c:strCache>
            </c:strRef>
          </c:tx>
          <c:spPr>
            <a:solidFill>
              <a:schemeClr val="accent3"/>
            </a:solidFill>
            <a:ln>
              <a:noFill/>
            </a:ln>
            <a:effectLst/>
          </c:spPr>
          <c:invertIfNegative val="0"/>
          <c:cat>
            <c:strRef>
              <c:f>'BDE by Age'!$A$9:$A$13</c:f>
              <c:strCache>
                <c:ptCount val="5"/>
                <c:pt idx="0">
                  <c:v>18-24</c:v>
                </c:pt>
                <c:pt idx="1">
                  <c:v>25-29</c:v>
                </c:pt>
                <c:pt idx="2">
                  <c:v>30-39</c:v>
                </c:pt>
                <c:pt idx="3">
                  <c:v>40-49</c:v>
                </c:pt>
                <c:pt idx="4">
                  <c:v>50+</c:v>
                </c:pt>
              </c:strCache>
            </c:strRef>
          </c:cat>
          <c:val>
            <c:numRef>
              <c:f>'BDE by Age'!$D$9:$D$13</c:f>
              <c:numCache>
                <c:formatCode>General</c:formatCode>
                <c:ptCount val="5"/>
                <c:pt idx="0">
                  <c:v>2116</c:v>
                </c:pt>
                <c:pt idx="1">
                  <c:v>2437</c:v>
                </c:pt>
                <c:pt idx="2">
                  <c:v>3393</c:v>
                </c:pt>
                <c:pt idx="3">
                  <c:v>2012</c:v>
                </c:pt>
                <c:pt idx="4">
                  <c:v>1020</c:v>
                </c:pt>
              </c:numCache>
            </c:numRef>
          </c:val>
          <c:extLst>
            <c:ext xmlns:c16="http://schemas.microsoft.com/office/drawing/2014/chart" uri="{C3380CC4-5D6E-409C-BE32-E72D297353CC}">
              <c16:uniqueId val="{00000002-3D4B-4EE7-9DC6-DEED216CC216}"/>
            </c:ext>
          </c:extLst>
        </c:ser>
        <c:ser>
          <c:idx val="3"/>
          <c:order val="3"/>
          <c:tx>
            <c:strRef>
              <c:f>'BDE by Age'!$E$8</c:f>
              <c:strCache>
                <c:ptCount val="1"/>
                <c:pt idx="0">
                  <c:v>2015</c:v>
                </c:pt>
              </c:strCache>
            </c:strRef>
          </c:tx>
          <c:spPr>
            <a:solidFill>
              <a:schemeClr val="accent4"/>
            </a:solidFill>
            <a:ln>
              <a:noFill/>
            </a:ln>
            <a:effectLst/>
          </c:spPr>
          <c:invertIfNegative val="0"/>
          <c:cat>
            <c:strRef>
              <c:f>'BDE by Age'!$A$9:$A$13</c:f>
              <c:strCache>
                <c:ptCount val="5"/>
                <c:pt idx="0">
                  <c:v>18-24</c:v>
                </c:pt>
                <c:pt idx="1">
                  <c:v>25-29</c:v>
                </c:pt>
                <c:pt idx="2">
                  <c:v>30-39</c:v>
                </c:pt>
                <c:pt idx="3">
                  <c:v>40-49</c:v>
                </c:pt>
                <c:pt idx="4">
                  <c:v>50+</c:v>
                </c:pt>
              </c:strCache>
            </c:strRef>
          </c:cat>
          <c:val>
            <c:numRef>
              <c:f>'BDE by Age'!$E$9:$E$13</c:f>
              <c:numCache>
                <c:formatCode>General</c:formatCode>
                <c:ptCount val="5"/>
                <c:pt idx="0">
                  <c:v>2248</c:v>
                </c:pt>
                <c:pt idx="1">
                  <c:v>1674</c:v>
                </c:pt>
                <c:pt idx="2">
                  <c:v>2479</c:v>
                </c:pt>
                <c:pt idx="3">
                  <c:v>2377</c:v>
                </c:pt>
                <c:pt idx="4">
                  <c:v>566</c:v>
                </c:pt>
              </c:numCache>
            </c:numRef>
          </c:val>
          <c:extLst>
            <c:ext xmlns:c16="http://schemas.microsoft.com/office/drawing/2014/chart" uri="{C3380CC4-5D6E-409C-BE32-E72D297353CC}">
              <c16:uniqueId val="{00000003-3D4B-4EE7-9DC6-DEED216CC216}"/>
            </c:ext>
          </c:extLst>
        </c:ser>
        <c:ser>
          <c:idx val="4"/>
          <c:order val="4"/>
          <c:tx>
            <c:strRef>
              <c:f>'BDE by Age'!$F$8</c:f>
              <c:strCache>
                <c:ptCount val="1"/>
                <c:pt idx="0">
                  <c:v>2016</c:v>
                </c:pt>
              </c:strCache>
            </c:strRef>
          </c:tx>
          <c:spPr>
            <a:solidFill>
              <a:schemeClr val="accent5"/>
            </a:solidFill>
            <a:ln>
              <a:noFill/>
            </a:ln>
            <a:effectLst/>
          </c:spPr>
          <c:invertIfNegative val="0"/>
          <c:cat>
            <c:strRef>
              <c:f>'BDE by Age'!$A$9:$A$13</c:f>
              <c:strCache>
                <c:ptCount val="5"/>
                <c:pt idx="0">
                  <c:v>18-24</c:v>
                </c:pt>
                <c:pt idx="1">
                  <c:v>25-29</c:v>
                </c:pt>
                <c:pt idx="2">
                  <c:v>30-39</c:v>
                </c:pt>
                <c:pt idx="3">
                  <c:v>40-49</c:v>
                </c:pt>
                <c:pt idx="4">
                  <c:v>50+</c:v>
                </c:pt>
              </c:strCache>
            </c:strRef>
          </c:cat>
          <c:val>
            <c:numRef>
              <c:f>'BDE by Age'!$F$9:$F$13</c:f>
              <c:numCache>
                <c:formatCode>General</c:formatCode>
                <c:ptCount val="5"/>
                <c:pt idx="0">
                  <c:v>1747</c:v>
                </c:pt>
                <c:pt idx="1">
                  <c:v>1909</c:v>
                </c:pt>
                <c:pt idx="2">
                  <c:v>3435</c:v>
                </c:pt>
                <c:pt idx="3">
                  <c:v>1878</c:v>
                </c:pt>
                <c:pt idx="4">
                  <c:v>1023</c:v>
                </c:pt>
              </c:numCache>
            </c:numRef>
          </c:val>
          <c:extLst>
            <c:ext xmlns:c16="http://schemas.microsoft.com/office/drawing/2014/chart" uri="{C3380CC4-5D6E-409C-BE32-E72D297353CC}">
              <c16:uniqueId val="{00000004-3D4B-4EE7-9DC6-DEED216CC216}"/>
            </c:ext>
          </c:extLst>
        </c:ser>
        <c:ser>
          <c:idx val="5"/>
          <c:order val="5"/>
          <c:tx>
            <c:strRef>
              <c:f>'BDE by Age'!$G$8</c:f>
              <c:strCache>
                <c:ptCount val="1"/>
                <c:pt idx="0">
                  <c:v>2017</c:v>
                </c:pt>
              </c:strCache>
            </c:strRef>
          </c:tx>
          <c:spPr>
            <a:solidFill>
              <a:schemeClr val="accent6"/>
            </a:solidFill>
            <a:ln>
              <a:noFill/>
            </a:ln>
            <a:effectLst/>
          </c:spPr>
          <c:invertIfNegative val="0"/>
          <c:cat>
            <c:strRef>
              <c:f>'BDE by Age'!$A$9:$A$13</c:f>
              <c:strCache>
                <c:ptCount val="5"/>
                <c:pt idx="0">
                  <c:v>18-24</c:v>
                </c:pt>
                <c:pt idx="1">
                  <c:v>25-29</c:v>
                </c:pt>
                <c:pt idx="2">
                  <c:v>30-39</c:v>
                </c:pt>
                <c:pt idx="3">
                  <c:v>40-49</c:v>
                </c:pt>
                <c:pt idx="4">
                  <c:v>50+</c:v>
                </c:pt>
              </c:strCache>
            </c:strRef>
          </c:cat>
          <c:val>
            <c:numRef>
              <c:f>'BDE by Age'!$G$9:$G$13</c:f>
              <c:numCache>
                <c:formatCode>General</c:formatCode>
                <c:ptCount val="5"/>
                <c:pt idx="0">
                  <c:v>3902</c:v>
                </c:pt>
                <c:pt idx="1">
                  <c:v>1777</c:v>
                </c:pt>
                <c:pt idx="2">
                  <c:v>3349</c:v>
                </c:pt>
                <c:pt idx="3">
                  <c:v>2264</c:v>
                </c:pt>
                <c:pt idx="4">
                  <c:v>2213</c:v>
                </c:pt>
              </c:numCache>
            </c:numRef>
          </c:val>
          <c:extLst>
            <c:ext xmlns:c16="http://schemas.microsoft.com/office/drawing/2014/chart" uri="{C3380CC4-5D6E-409C-BE32-E72D297353CC}">
              <c16:uniqueId val="{00000005-3D4B-4EE7-9DC6-DEED216CC216}"/>
            </c:ext>
          </c:extLst>
        </c:ser>
        <c:ser>
          <c:idx val="6"/>
          <c:order val="6"/>
          <c:tx>
            <c:strRef>
              <c:f>'BDE by Age'!$H$8</c:f>
              <c:strCache>
                <c:ptCount val="1"/>
                <c:pt idx="0">
                  <c:v>2018</c:v>
                </c:pt>
              </c:strCache>
            </c:strRef>
          </c:tx>
          <c:spPr>
            <a:solidFill>
              <a:schemeClr val="accent1">
                <a:lumMod val="60000"/>
              </a:schemeClr>
            </a:solidFill>
            <a:ln>
              <a:noFill/>
            </a:ln>
            <a:effectLst/>
          </c:spPr>
          <c:invertIfNegative val="0"/>
          <c:cat>
            <c:strRef>
              <c:f>'BDE by Age'!$A$9:$A$13</c:f>
              <c:strCache>
                <c:ptCount val="5"/>
                <c:pt idx="0">
                  <c:v>18-24</c:v>
                </c:pt>
                <c:pt idx="1">
                  <c:v>25-29</c:v>
                </c:pt>
                <c:pt idx="2">
                  <c:v>30-39</c:v>
                </c:pt>
                <c:pt idx="3">
                  <c:v>40-49</c:v>
                </c:pt>
                <c:pt idx="4">
                  <c:v>50+</c:v>
                </c:pt>
              </c:strCache>
            </c:strRef>
          </c:cat>
          <c:val>
            <c:numRef>
              <c:f>'BDE by Age'!$H$9:$H$13</c:f>
              <c:numCache>
                <c:formatCode>General</c:formatCode>
                <c:ptCount val="5"/>
                <c:pt idx="0">
                  <c:v>2361</c:v>
                </c:pt>
                <c:pt idx="1">
                  <c:v>2712</c:v>
                </c:pt>
                <c:pt idx="2">
                  <c:v>3668</c:v>
                </c:pt>
                <c:pt idx="3">
                  <c:v>1556</c:v>
                </c:pt>
                <c:pt idx="4">
                  <c:v>1518</c:v>
                </c:pt>
              </c:numCache>
            </c:numRef>
          </c:val>
          <c:extLst>
            <c:ext xmlns:c16="http://schemas.microsoft.com/office/drawing/2014/chart" uri="{C3380CC4-5D6E-409C-BE32-E72D297353CC}">
              <c16:uniqueId val="{00000006-3D4B-4EE7-9DC6-DEED216CC216}"/>
            </c:ext>
          </c:extLst>
        </c:ser>
        <c:ser>
          <c:idx val="7"/>
          <c:order val="7"/>
          <c:tx>
            <c:strRef>
              <c:f>'BDE by Age'!$I$8</c:f>
              <c:strCache>
                <c:ptCount val="1"/>
                <c:pt idx="0">
                  <c:v>2019</c:v>
                </c:pt>
              </c:strCache>
            </c:strRef>
          </c:tx>
          <c:spPr>
            <a:solidFill>
              <a:schemeClr val="accent2">
                <a:lumMod val="60000"/>
              </a:schemeClr>
            </a:solidFill>
            <a:ln>
              <a:noFill/>
            </a:ln>
            <a:effectLst/>
          </c:spPr>
          <c:invertIfNegative val="0"/>
          <c:cat>
            <c:strRef>
              <c:f>'BDE by Age'!$A$9:$A$13</c:f>
              <c:strCache>
                <c:ptCount val="5"/>
                <c:pt idx="0">
                  <c:v>18-24</c:v>
                </c:pt>
                <c:pt idx="1">
                  <c:v>25-29</c:v>
                </c:pt>
                <c:pt idx="2">
                  <c:v>30-39</c:v>
                </c:pt>
                <c:pt idx="3">
                  <c:v>40-49</c:v>
                </c:pt>
                <c:pt idx="4">
                  <c:v>50+</c:v>
                </c:pt>
              </c:strCache>
            </c:strRef>
          </c:cat>
          <c:val>
            <c:numRef>
              <c:f>'BDE by Age'!$I$9:$I$13</c:f>
              <c:numCache>
                <c:formatCode>General</c:formatCode>
                <c:ptCount val="5"/>
                <c:pt idx="0">
                  <c:v>1549</c:v>
                </c:pt>
                <c:pt idx="1">
                  <c:v>979</c:v>
                </c:pt>
                <c:pt idx="2">
                  <c:v>2423</c:v>
                </c:pt>
                <c:pt idx="3">
                  <c:v>1360</c:v>
                </c:pt>
                <c:pt idx="4">
                  <c:v>1319</c:v>
                </c:pt>
              </c:numCache>
            </c:numRef>
          </c:val>
          <c:extLst>
            <c:ext xmlns:c16="http://schemas.microsoft.com/office/drawing/2014/chart" uri="{C3380CC4-5D6E-409C-BE32-E72D297353CC}">
              <c16:uniqueId val="{00000007-3D4B-4EE7-9DC6-DEED216CC216}"/>
            </c:ext>
          </c:extLst>
        </c:ser>
        <c:ser>
          <c:idx val="8"/>
          <c:order val="8"/>
          <c:tx>
            <c:strRef>
              <c:f>'BDE by Age'!$J$8</c:f>
              <c:strCache>
                <c:ptCount val="1"/>
                <c:pt idx="0">
                  <c:v>2020</c:v>
                </c:pt>
              </c:strCache>
            </c:strRef>
          </c:tx>
          <c:spPr>
            <a:solidFill>
              <a:schemeClr val="accent3">
                <a:lumMod val="60000"/>
              </a:schemeClr>
            </a:solidFill>
            <a:ln>
              <a:noFill/>
            </a:ln>
            <a:effectLst/>
          </c:spPr>
          <c:invertIfNegative val="0"/>
          <c:cat>
            <c:strRef>
              <c:f>'BDE by Age'!$A$9:$A$13</c:f>
              <c:strCache>
                <c:ptCount val="5"/>
                <c:pt idx="0">
                  <c:v>18-24</c:v>
                </c:pt>
                <c:pt idx="1">
                  <c:v>25-29</c:v>
                </c:pt>
                <c:pt idx="2">
                  <c:v>30-39</c:v>
                </c:pt>
                <c:pt idx="3">
                  <c:v>40-49</c:v>
                </c:pt>
                <c:pt idx="4">
                  <c:v>50+</c:v>
                </c:pt>
              </c:strCache>
            </c:strRef>
          </c:cat>
          <c:val>
            <c:numRef>
              <c:f>'BDE by Age'!$J$9:$J$13</c:f>
              <c:numCache>
                <c:formatCode>General</c:formatCode>
                <c:ptCount val="5"/>
                <c:pt idx="0">
                  <c:v>970</c:v>
                </c:pt>
                <c:pt idx="1">
                  <c:v>2159</c:v>
                </c:pt>
                <c:pt idx="2">
                  <c:v>2875</c:v>
                </c:pt>
                <c:pt idx="3">
                  <c:v>982</c:v>
                </c:pt>
                <c:pt idx="4">
                  <c:v>847</c:v>
                </c:pt>
              </c:numCache>
            </c:numRef>
          </c:val>
          <c:extLst>
            <c:ext xmlns:c16="http://schemas.microsoft.com/office/drawing/2014/chart" uri="{C3380CC4-5D6E-409C-BE32-E72D297353CC}">
              <c16:uniqueId val="{00000008-3D4B-4EE7-9DC6-DEED216CC216}"/>
            </c:ext>
          </c:extLst>
        </c:ser>
        <c:ser>
          <c:idx val="9"/>
          <c:order val="9"/>
          <c:tx>
            <c:strRef>
              <c:f>'BDE by Age'!$K$8</c:f>
              <c:strCache>
                <c:ptCount val="1"/>
                <c:pt idx="0">
                  <c:v>2021</c:v>
                </c:pt>
              </c:strCache>
            </c:strRef>
          </c:tx>
          <c:spPr>
            <a:solidFill>
              <a:schemeClr val="accent4">
                <a:lumMod val="60000"/>
              </a:schemeClr>
            </a:solidFill>
            <a:ln>
              <a:noFill/>
            </a:ln>
            <a:effectLst/>
          </c:spPr>
          <c:invertIfNegative val="0"/>
          <c:cat>
            <c:strRef>
              <c:f>'BDE by Age'!$A$9:$A$13</c:f>
              <c:strCache>
                <c:ptCount val="5"/>
                <c:pt idx="0">
                  <c:v>18-24</c:v>
                </c:pt>
                <c:pt idx="1">
                  <c:v>25-29</c:v>
                </c:pt>
                <c:pt idx="2">
                  <c:v>30-39</c:v>
                </c:pt>
                <c:pt idx="3">
                  <c:v>40-49</c:v>
                </c:pt>
                <c:pt idx="4">
                  <c:v>50+</c:v>
                </c:pt>
              </c:strCache>
            </c:strRef>
          </c:cat>
          <c:val>
            <c:numRef>
              <c:f>'BDE by Age'!$K$9:$K$13</c:f>
              <c:numCache>
                <c:formatCode>General</c:formatCode>
                <c:ptCount val="5"/>
                <c:pt idx="0">
                  <c:v>1153</c:v>
                </c:pt>
                <c:pt idx="1">
                  <c:v>1684</c:v>
                </c:pt>
                <c:pt idx="2">
                  <c:v>3243</c:v>
                </c:pt>
                <c:pt idx="3">
                  <c:v>1882</c:v>
                </c:pt>
                <c:pt idx="4">
                  <c:v>664</c:v>
                </c:pt>
              </c:numCache>
            </c:numRef>
          </c:val>
          <c:extLst>
            <c:ext xmlns:c16="http://schemas.microsoft.com/office/drawing/2014/chart" uri="{C3380CC4-5D6E-409C-BE32-E72D297353CC}">
              <c16:uniqueId val="{00000009-3D4B-4EE7-9DC6-DEED216CC216}"/>
            </c:ext>
          </c:extLst>
        </c:ser>
        <c:dLbls>
          <c:showLegendKey val="0"/>
          <c:showVal val="0"/>
          <c:showCatName val="0"/>
          <c:showSerName val="0"/>
          <c:showPercent val="0"/>
          <c:showBubbleSize val="0"/>
        </c:dLbls>
        <c:gapWidth val="219"/>
        <c:overlap val="-27"/>
        <c:axId val="493374768"/>
        <c:axId val="493373592"/>
      </c:barChart>
      <c:catAx>
        <c:axId val="493374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3373592"/>
        <c:crosses val="autoZero"/>
        <c:auto val="1"/>
        <c:lblAlgn val="ctr"/>
        <c:lblOffset val="100"/>
        <c:noMultiLvlLbl val="0"/>
      </c:catAx>
      <c:valAx>
        <c:axId val="493373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33747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Percent Change </a:t>
            </a:r>
            <a:r>
              <a:rPr lang="en-US"/>
              <a:t>in </a:t>
            </a:r>
            <a:r>
              <a:rPr lang="en-US" smtClean="0"/>
              <a:t>Fluvanna </a:t>
            </a:r>
            <a:r>
              <a:rPr lang="en-US" dirty="0"/>
              <a:t>Bed Day Expenditures by Age Group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'BDE by Age'!$A$52</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Age'!$B$51</c:f>
              <c:strCache>
                <c:ptCount val="1"/>
                <c:pt idx="0">
                  <c:v>% Change 2011-2021</c:v>
                </c:pt>
              </c:strCache>
            </c:strRef>
          </c:cat>
          <c:val>
            <c:numRef>
              <c:f>'BDE by Age'!$B$52</c:f>
              <c:numCache>
                <c:formatCode>0%</c:formatCode>
                <c:ptCount val="1"/>
                <c:pt idx="0">
                  <c:v>-0.42</c:v>
                </c:pt>
              </c:numCache>
            </c:numRef>
          </c:val>
          <c:extLst>
            <c:ext xmlns:c16="http://schemas.microsoft.com/office/drawing/2014/chart" uri="{C3380CC4-5D6E-409C-BE32-E72D297353CC}">
              <c16:uniqueId val="{00000000-1C97-4805-8885-1420B4C6E2AB}"/>
            </c:ext>
          </c:extLst>
        </c:ser>
        <c:ser>
          <c:idx val="1"/>
          <c:order val="1"/>
          <c:tx>
            <c:strRef>
              <c:f>'BDE by Age'!$A$53</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Age'!$B$51</c:f>
              <c:strCache>
                <c:ptCount val="1"/>
                <c:pt idx="0">
                  <c:v>% Change 2011-2021</c:v>
                </c:pt>
              </c:strCache>
            </c:strRef>
          </c:cat>
          <c:val>
            <c:numRef>
              <c:f>'BDE by Age'!$B$53</c:f>
              <c:numCache>
                <c:formatCode>0%</c:formatCode>
                <c:ptCount val="1"/>
                <c:pt idx="0">
                  <c:v>-0.02</c:v>
                </c:pt>
              </c:numCache>
            </c:numRef>
          </c:val>
          <c:extLst>
            <c:ext xmlns:c16="http://schemas.microsoft.com/office/drawing/2014/chart" uri="{C3380CC4-5D6E-409C-BE32-E72D297353CC}">
              <c16:uniqueId val="{00000001-1C97-4805-8885-1420B4C6E2AB}"/>
            </c:ext>
          </c:extLst>
        </c:ser>
        <c:ser>
          <c:idx val="2"/>
          <c:order val="2"/>
          <c:tx>
            <c:strRef>
              <c:f>'BDE by Age'!$A$54</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Age'!$B$51</c:f>
              <c:strCache>
                <c:ptCount val="1"/>
                <c:pt idx="0">
                  <c:v>% Change 2011-2021</c:v>
                </c:pt>
              </c:strCache>
            </c:strRef>
          </c:cat>
          <c:val>
            <c:numRef>
              <c:f>'BDE by Age'!$B$54</c:f>
              <c:numCache>
                <c:formatCode>0%</c:formatCode>
                <c:ptCount val="1"/>
                <c:pt idx="0">
                  <c:v>-0.02</c:v>
                </c:pt>
              </c:numCache>
            </c:numRef>
          </c:val>
          <c:extLst>
            <c:ext xmlns:c16="http://schemas.microsoft.com/office/drawing/2014/chart" uri="{C3380CC4-5D6E-409C-BE32-E72D297353CC}">
              <c16:uniqueId val="{00000002-1C97-4805-8885-1420B4C6E2AB}"/>
            </c:ext>
          </c:extLst>
        </c:ser>
        <c:ser>
          <c:idx val="3"/>
          <c:order val="3"/>
          <c:tx>
            <c:strRef>
              <c:f>'BDE by Age'!$A$55</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Age'!$B$51</c:f>
              <c:strCache>
                <c:ptCount val="1"/>
                <c:pt idx="0">
                  <c:v>% Change 2011-2021</c:v>
                </c:pt>
              </c:strCache>
            </c:strRef>
          </c:cat>
          <c:val>
            <c:numRef>
              <c:f>'BDE by Age'!$B$55</c:f>
              <c:numCache>
                <c:formatCode>0%</c:formatCode>
                <c:ptCount val="1"/>
                <c:pt idx="0">
                  <c:v>-0.42</c:v>
                </c:pt>
              </c:numCache>
            </c:numRef>
          </c:val>
          <c:extLst>
            <c:ext xmlns:c16="http://schemas.microsoft.com/office/drawing/2014/chart" uri="{C3380CC4-5D6E-409C-BE32-E72D297353CC}">
              <c16:uniqueId val="{00000003-1C97-4805-8885-1420B4C6E2AB}"/>
            </c:ext>
          </c:extLst>
        </c:ser>
        <c:ser>
          <c:idx val="4"/>
          <c:order val="4"/>
          <c:tx>
            <c:strRef>
              <c:f>'BDE by Age'!$A$56</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Age'!$B$51</c:f>
              <c:strCache>
                <c:ptCount val="1"/>
                <c:pt idx="0">
                  <c:v>% Change 2011-2021</c:v>
                </c:pt>
              </c:strCache>
            </c:strRef>
          </c:cat>
          <c:val>
            <c:numRef>
              <c:f>'BDE by Age'!$B$56</c:f>
              <c:numCache>
                <c:formatCode>0%</c:formatCode>
                <c:ptCount val="1"/>
                <c:pt idx="0">
                  <c:v>0.2</c:v>
                </c:pt>
              </c:numCache>
            </c:numRef>
          </c:val>
          <c:extLst>
            <c:ext xmlns:c16="http://schemas.microsoft.com/office/drawing/2014/chart" uri="{C3380CC4-5D6E-409C-BE32-E72D297353CC}">
              <c16:uniqueId val="{00000004-1C97-4805-8885-1420B4C6E2AB}"/>
            </c:ext>
          </c:extLst>
        </c:ser>
        <c:dLbls>
          <c:showLegendKey val="0"/>
          <c:showVal val="0"/>
          <c:showCatName val="0"/>
          <c:showSerName val="0"/>
          <c:showPercent val="0"/>
          <c:showBubbleSize val="0"/>
        </c:dLbls>
        <c:gapWidth val="219"/>
        <c:overlap val="-27"/>
        <c:axId val="493375552"/>
        <c:axId val="493377904"/>
      </c:barChart>
      <c:catAx>
        <c:axId val="493375552"/>
        <c:scaling>
          <c:orientation val="minMax"/>
        </c:scaling>
        <c:delete val="1"/>
        <c:axPos val="b"/>
        <c:numFmt formatCode="General" sourceLinked="1"/>
        <c:majorTickMark val="none"/>
        <c:minorTickMark val="none"/>
        <c:tickLblPos val="nextTo"/>
        <c:crossAx val="493377904"/>
        <c:crosses val="autoZero"/>
        <c:auto val="1"/>
        <c:lblAlgn val="ctr"/>
        <c:lblOffset val="100"/>
        <c:noMultiLvlLbl val="0"/>
      </c:catAx>
      <c:valAx>
        <c:axId val="49337790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933755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Releases by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Stayers'!$A$9</c:f>
              <c:strCache>
                <c:ptCount val="1"/>
                <c:pt idx="0">
                  <c:v>Fluvanna Releases 30 Days or Less 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'Leavers vs Stayers'!$B$8:$K$8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Stayers'!$B$9:$K$9</c:f>
              <c:numCache>
                <c:formatCode>General</c:formatCode>
                <c:ptCount val="10"/>
                <c:pt idx="0">
                  <c:v>300</c:v>
                </c:pt>
                <c:pt idx="1">
                  <c:v>330</c:v>
                </c:pt>
                <c:pt idx="2">
                  <c:v>334</c:v>
                </c:pt>
                <c:pt idx="3">
                  <c:v>282</c:v>
                </c:pt>
                <c:pt idx="4">
                  <c:v>305</c:v>
                </c:pt>
                <c:pt idx="5">
                  <c:v>337</c:v>
                </c:pt>
                <c:pt idx="6">
                  <c:v>323</c:v>
                </c:pt>
                <c:pt idx="7">
                  <c:v>307</c:v>
                </c:pt>
                <c:pt idx="8">
                  <c:v>181</c:v>
                </c:pt>
                <c:pt idx="9">
                  <c:v>196</c:v>
                </c:pt>
              </c:numCache>
            </c:numRef>
          </c:val>
          <c:smooth val="0"/>
          <c:extLst>
            <c:ext xmlns:c16="http://schemas.microsoft.com/office/drawing/2014/chart" uri="{C3380CC4-5D6E-409C-BE32-E72D297353CC}">
              <c16:uniqueId val="{00000000-403F-47EE-AEE5-8A45044FF28F}"/>
            </c:ext>
          </c:extLst>
        </c:ser>
        <c:ser>
          <c:idx val="1"/>
          <c:order val="1"/>
          <c:tx>
            <c:strRef>
              <c:f>'Leavers vs Stayers'!$A$10</c:f>
              <c:strCache>
                <c:ptCount val="1"/>
                <c:pt idx="0">
                  <c:v>Fluvanna Releases +30 Days LOS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'Leavers vs Stayers'!$B$8:$K$8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Stayers'!$B$10:$K$10</c:f>
              <c:numCache>
                <c:formatCode>General</c:formatCode>
                <c:ptCount val="10"/>
                <c:pt idx="0">
                  <c:v>77</c:v>
                </c:pt>
                <c:pt idx="1">
                  <c:v>90</c:v>
                </c:pt>
                <c:pt idx="2">
                  <c:v>85</c:v>
                </c:pt>
                <c:pt idx="3">
                  <c:v>75</c:v>
                </c:pt>
                <c:pt idx="4">
                  <c:v>76</c:v>
                </c:pt>
                <c:pt idx="5">
                  <c:v>110</c:v>
                </c:pt>
                <c:pt idx="6">
                  <c:v>90</c:v>
                </c:pt>
                <c:pt idx="7">
                  <c:v>62</c:v>
                </c:pt>
                <c:pt idx="8">
                  <c:v>73</c:v>
                </c:pt>
                <c:pt idx="9">
                  <c:v>76</c:v>
                </c:pt>
              </c:numCache>
            </c:numRef>
          </c:val>
          <c:smooth val="0"/>
          <c:extLst>
            <c:ext xmlns:c16="http://schemas.microsoft.com/office/drawing/2014/chart" uri="{C3380CC4-5D6E-409C-BE32-E72D297353CC}">
              <c16:uniqueId val="{00000001-403F-47EE-AEE5-8A45044FF28F}"/>
            </c:ext>
          </c:extLst>
        </c:ser>
        <c:dLbls>
          <c:showLegendKey val="0"/>
          <c:showVal val="0"/>
          <c:showCatName val="0"/>
          <c:showSerName val="0"/>
          <c:showPercent val="0"/>
          <c:showBubbleSize val="0"/>
        </c:dLbls>
        <c:smooth val="0"/>
        <c:axId val="29060191"/>
        <c:axId val="29053119"/>
      </c:lineChart>
      <c:catAx>
        <c:axId val="29060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53119"/>
        <c:crosses val="autoZero"/>
        <c:auto val="1"/>
        <c:lblAlgn val="ctr"/>
        <c:lblOffset val="100"/>
        <c:noMultiLvlLbl val="0"/>
      </c:catAx>
      <c:valAx>
        <c:axId val="290531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60191"/>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Percentage </a:t>
            </a:r>
            <a:r>
              <a:rPr lang="en-US"/>
              <a:t>of </a:t>
            </a:r>
            <a:r>
              <a:rPr lang="en-US" smtClean="0"/>
              <a:t>Fluvanna </a:t>
            </a:r>
            <a:r>
              <a:rPr lang="en-US" dirty="0"/>
              <a:t>Inmates Serving 30+ Day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'Leavers vs Stayers'!$A$13</c:f>
              <c:strCache>
                <c:ptCount val="1"/>
                <c:pt idx="0">
                  <c:v>% 30+ Day LOS of All Releases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'Leavers vs Stayers'!$B$12:$K$12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Stayers'!$B$13:$K$13</c:f>
              <c:numCache>
                <c:formatCode>0.00%</c:formatCode>
                <c:ptCount val="10"/>
                <c:pt idx="0">
                  <c:v>0.20424403183023873</c:v>
                </c:pt>
                <c:pt idx="1">
                  <c:v>0.21428571428571427</c:v>
                </c:pt>
                <c:pt idx="2">
                  <c:v>0.20286396181384247</c:v>
                </c:pt>
                <c:pt idx="3">
                  <c:v>0.21008403361344538</c:v>
                </c:pt>
                <c:pt idx="4">
                  <c:v>0.1994750656167979</c:v>
                </c:pt>
                <c:pt idx="5">
                  <c:v>0.24608501118568232</c:v>
                </c:pt>
                <c:pt idx="6">
                  <c:v>0.21791767554479419</c:v>
                </c:pt>
                <c:pt idx="7">
                  <c:v>0.16802168021680217</c:v>
                </c:pt>
                <c:pt idx="8">
                  <c:v>0.2874015748031496</c:v>
                </c:pt>
                <c:pt idx="9">
                  <c:v>0.27941176470588236</c:v>
                </c:pt>
              </c:numCache>
            </c:numRef>
          </c:val>
          <c:extLst>
            <c:ext xmlns:c16="http://schemas.microsoft.com/office/drawing/2014/chart" uri="{C3380CC4-5D6E-409C-BE32-E72D297353CC}">
              <c16:uniqueId val="{00000000-D635-4FEF-9234-759B24AD3798}"/>
            </c:ext>
          </c:extLst>
        </c:ser>
        <c:dLbls>
          <c:showLegendKey val="0"/>
          <c:showVal val="0"/>
          <c:showCatName val="0"/>
          <c:showSerName val="0"/>
          <c:showPercent val="0"/>
          <c:showBubbleSize val="0"/>
        </c:dLbls>
        <c:gapWidth val="219"/>
        <c:overlap val="-27"/>
        <c:axId val="29057279"/>
        <c:axId val="29061855"/>
      </c:barChart>
      <c:catAx>
        <c:axId val="29057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61855"/>
        <c:crosses val="autoZero"/>
        <c:auto val="1"/>
        <c:lblAlgn val="ctr"/>
        <c:lblOffset val="100"/>
        <c:noMultiLvlLbl val="0"/>
      </c:catAx>
      <c:valAx>
        <c:axId val="2906185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5727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Average Length of Stay</a:t>
            </a:r>
          </a:p>
          <a:p>
            <a:pPr>
              <a:defRPr/>
            </a:pPr>
            <a:r>
              <a:rPr lang="en-US" dirty="0"/>
              <a:t>(0-30 Day LOS vs. +30 Day LOS)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Stayers'!$A$48</c:f>
              <c:strCache>
                <c:ptCount val="1"/>
                <c:pt idx="0">
                  <c:v>Fluvanna ALOS 30 Days or Less</c:v>
                </c:pt>
              </c:strCache>
            </c:strRef>
          </c:tx>
          <c:spPr>
            <a:ln w="28575" cap="rnd">
              <a:solidFill>
                <a:schemeClr val="accent1"/>
              </a:solidFill>
              <a:round/>
            </a:ln>
            <a:effectLst/>
          </c:spPr>
          <c:marker>
            <c:symbol val="none"/>
          </c:marker>
          <c:cat>
            <c:numRef>
              <c:f>'Leavers vs Stayers'!$B$47:$K$47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Stayers'!$B$48:$K$48</c:f>
              <c:numCache>
                <c:formatCode>General</c:formatCode>
                <c:ptCount val="10"/>
                <c:pt idx="0">
                  <c:v>4.38</c:v>
                </c:pt>
                <c:pt idx="1">
                  <c:v>4.76</c:v>
                </c:pt>
                <c:pt idx="2">
                  <c:v>5.07</c:v>
                </c:pt>
                <c:pt idx="3">
                  <c:v>5.46</c:v>
                </c:pt>
                <c:pt idx="4">
                  <c:v>5.14</c:v>
                </c:pt>
                <c:pt idx="5">
                  <c:v>5.57</c:v>
                </c:pt>
                <c:pt idx="6">
                  <c:v>5.2</c:v>
                </c:pt>
                <c:pt idx="7">
                  <c:v>6</c:v>
                </c:pt>
                <c:pt idx="8">
                  <c:v>6.04</c:v>
                </c:pt>
                <c:pt idx="9">
                  <c:v>6.68</c:v>
                </c:pt>
              </c:numCache>
            </c:numRef>
          </c:val>
          <c:smooth val="0"/>
          <c:extLst>
            <c:ext xmlns:c16="http://schemas.microsoft.com/office/drawing/2014/chart" uri="{C3380CC4-5D6E-409C-BE32-E72D297353CC}">
              <c16:uniqueId val="{00000000-B91B-4149-B96B-289F7619793B}"/>
            </c:ext>
          </c:extLst>
        </c:ser>
        <c:ser>
          <c:idx val="1"/>
          <c:order val="1"/>
          <c:tx>
            <c:strRef>
              <c:f>'Leavers vs Stayers'!$A$49</c:f>
              <c:strCache>
                <c:ptCount val="1"/>
                <c:pt idx="0">
                  <c:v>Fluvanna ALOS +30 Days</c:v>
                </c:pt>
              </c:strCache>
            </c:strRef>
          </c:tx>
          <c:spPr>
            <a:ln w="28575" cap="rnd">
              <a:solidFill>
                <a:schemeClr val="accent2"/>
              </a:solidFill>
              <a:round/>
            </a:ln>
            <a:effectLst/>
          </c:spPr>
          <c:marker>
            <c:symbol val="none"/>
          </c:marker>
          <c:cat>
            <c:numRef>
              <c:f>'Leavers vs Stayers'!$B$47:$K$47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Stayers'!$B$49:$K$49</c:f>
              <c:numCache>
                <c:formatCode>General</c:formatCode>
                <c:ptCount val="10"/>
                <c:pt idx="0">
                  <c:v>104</c:v>
                </c:pt>
                <c:pt idx="1">
                  <c:v>111</c:v>
                </c:pt>
                <c:pt idx="2">
                  <c:v>109</c:v>
                </c:pt>
                <c:pt idx="3">
                  <c:v>104</c:v>
                </c:pt>
                <c:pt idx="4">
                  <c:v>111</c:v>
                </c:pt>
                <c:pt idx="5">
                  <c:v>106</c:v>
                </c:pt>
                <c:pt idx="6">
                  <c:v>113</c:v>
                </c:pt>
                <c:pt idx="7">
                  <c:v>95</c:v>
                </c:pt>
                <c:pt idx="8">
                  <c:v>92</c:v>
                </c:pt>
                <c:pt idx="9">
                  <c:v>96</c:v>
                </c:pt>
              </c:numCache>
            </c:numRef>
          </c:val>
          <c:smooth val="0"/>
          <c:extLst>
            <c:ext xmlns:c16="http://schemas.microsoft.com/office/drawing/2014/chart" uri="{C3380CC4-5D6E-409C-BE32-E72D297353CC}">
              <c16:uniqueId val="{00000001-B91B-4149-B96B-289F7619793B}"/>
            </c:ext>
          </c:extLst>
        </c:ser>
        <c:dLbls>
          <c:showLegendKey val="0"/>
          <c:showVal val="0"/>
          <c:showCatName val="0"/>
          <c:showSerName val="0"/>
          <c:showPercent val="0"/>
          <c:showBubbleSize val="0"/>
        </c:dLbls>
        <c:smooth val="0"/>
        <c:axId val="615474144"/>
        <c:axId val="615471648"/>
      </c:lineChart>
      <c:catAx>
        <c:axId val="615474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15471648"/>
        <c:crosses val="autoZero"/>
        <c:auto val="1"/>
        <c:lblAlgn val="ctr"/>
        <c:lblOffset val="100"/>
        <c:noMultiLvlLbl val="0"/>
      </c:catAx>
      <c:valAx>
        <c:axId val="615471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154741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smtClean="0"/>
              <a:t>Fluvanna </a:t>
            </a:r>
            <a:r>
              <a:rPr lang="en-US" dirty="0"/>
              <a:t>Bed Day Expenditures by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Stayers'!$A$75</c:f>
              <c:strCache>
                <c:ptCount val="1"/>
                <c:pt idx="0">
                  <c:v>Fluvanna BDE 30 Days or Less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'Leavers vs Stayers'!$B$74:$K$74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Stayers'!$B$75:$K$75</c:f>
              <c:numCache>
                <c:formatCode>General</c:formatCode>
                <c:ptCount val="10"/>
                <c:pt idx="0">
                  <c:v>1314</c:v>
                </c:pt>
                <c:pt idx="1">
                  <c:v>1570</c:v>
                </c:pt>
                <c:pt idx="2">
                  <c:v>1694</c:v>
                </c:pt>
                <c:pt idx="3">
                  <c:v>1538</c:v>
                </c:pt>
                <c:pt idx="4">
                  <c:v>1567</c:v>
                </c:pt>
                <c:pt idx="5">
                  <c:v>1877</c:v>
                </c:pt>
                <c:pt idx="6">
                  <c:v>1679</c:v>
                </c:pt>
                <c:pt idx="7">
                  <c:v>1842</c:v>
                </c:pt>
                <c:pt idx="8">
                  <c:v>1093</c:v>
                </c:pt>
                <c:pt idx="9">
                  <c:v>1309</c:v>
                </c:pt>
              </c:numCache>
            </c:numRef>
          </c:val>
          <c:smooth val="0"/>
          <c:extLst>
            <c:ext xmlns:c16="http://schemas.microsoft.com/office/drawing/2014/chart" uri="{C3380CC4-5D6E-409C-BE32-E72D297353CC}">
              <c16:uniqueId val="{00000000-5471-4C08-A8FA-FC701A2FE231}"/>
            </c:ext>
          </c:extLst>
        </c:ser>
        <c:ser>
          <c:idx val="1"/>
          <c:order val="1"/>
          <c:tx>
            <c:strRef>
              <c:f>'Leavers vs Stayers'!$A$76</c:f>
              <c:strCache>
                <c:ptCount val="1"/>
                <c:pt idx="0">
                  <c:v>Fluvanna BDE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'Leavers vs Stayers'!$B$74:$K$74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Stayers'!$B$76:$K$76</c:f>
              <c:numCache>
                <c:formatCode>General</c:formatCode>
                <c:ptCount val="10"/>
                <c:pt idx="0">
                  <c:v>8039</c:v>
                </c:pt>
                <c:pt idx="1">
                  <c:v>10027</c:v>
                </c:pt>
                <c:pt idx="2">
                  <c:v>9283</c:v>
                </c:pt>
                <c:pt idx="3">
                  <c:v>7805</c:v>
                </c:pt>
                <c:pt idx="4">
                  <c:v>8426</c:v>
                </c:pt>
                <c:pt idx="5">
                  <c:v>11626</c:v>
                </c:pt>
                <c:pt idx="6">
                  <c:v>10136</c:v>
                </c:pt>
                <c:pt idx="7">
                  <c:v>5917</c:v>
                </c:pt>
                <c:pt idx="8">
                  <c:v>6740</c:v>
                </c:pt>
                <c:pt idx="9">
                  <c:v>7318</c:v>
                </c:pt>
              </c:numCache>
            </c:numRef>
          </c:val>
          <c:smooth val="0"/>
          <c:extLst>
            <c:ext xmlns:c16="http://schemas.microsoft.com/office/drawing/2014/chart" uri="{C3380CC4-5D6E-409C-BE32-E72D297353CC}">
              <c16:uniqueId val="{00000001-5471-4C08-A8FA-FC701A2FE231}"/>
            </c:ext>
          </c:extLst>
        </c:ser>
        <c:dLbls>
          <c:showLegendKey val="0"/>
          <c:showVal val="0"/>
          <c:showCatName val="0"/>
          <c:showSerName val="0"/>
          <c:showPercent val="0"/>
          <c:showBubbleSize val="0"/>
        </c:dLbls>
        <c:smooth val="0"/>
        <c:axId val="14648815"/>
        <c:axId val="14647983"/>
      </c:lineChart>
      <c:catAx>
        <c:axId val="14648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647983"/>
        <c:crosses val="autoZero"/>
        <c:auto val="1"/>
        <c:lblAlgn val="ctr"/>
        <c:lblOffset val="100"/>
        <c:noMultiLvlLbl val="0"/>
      </c:catAx>
      <c:valAx>
        <c:axId val="146479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648815"/>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dirty="0"/>
              <a:t>Percentage </a:t>
            </a:r>
            <a:r>
              <a:rPr lang="en-US"/>
              <a:t>of </a:t>
            </a:r>
            <a:r>
              <a:rPr lang="en-US" smtClean="0"/>
              <a:t>Fluvanna </a:t>
            </a:r>
            <a:r>
              <a:rPr lang="en-US" dirty="0"/>
              <a:t>Bed Days Expended on Inmates Serving Longer than 30 Days</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'Leavers vs Stayers'!$A$79</c:f>
              <c:strCache>
                <c:ptCount val="1"/>
                <c:pt idx="0">
                  <c:v>Percent +30 Day LOS of All Releases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'Leavers vs Stayers'!$B$78:$K$78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Stayers'!$B$79:$K$79</c:f>
              <c:numCache>
                <c:formatCode>0.00%</c:formatCode>
                <c:ptCount val="10"/>
                <c:pt idx="0">
                  <c:v>0.85951031754517271</c:v>
                </c:pt>
                <c:pt idx="1">
                  <c:v>0.86462016038630685</c:v>
                </c:pt>
                <c:pt idx="2">
                  <c:v>0.84567732531657103</c:v>
                </c:pt>
                <c:pt idx="3">
                  <c:v>0.83538478004923478</c:v>
                </c:pt>
                <c:pt idx="4">
                  <c:v>0.84319023316321429</c:v>
                </c:pt>
                <c:pt idx="5">
                  <c:v>0.86099385321780342</c:v>
                </c:pt>
                <c:pt idx="6">
                  <c:v>0.8578925095217943</c:v>
                </c:pt>
                <c:pt idx="7">
                  <c:v>0.76259827297332128</c:v>
                </c:pt>
                <c:pt idx="8">
                  <c:v>0.86046214732541815</c:v>
                </c:pt>
                <c:pt idx="9">
                  <c:v>0.84826706850585376</c:v>
                </c:pt>
              </c:numCache>
            </c:numRef>
          </c:val>
          <c:extLst>
            <c:ext xmlns:c16="http://schemas.microsoft.com/office/drawing/2014/chart" uri="{C3380CC4-5D6E-409C-BE32-E72D297353CC}">
              <c16:uniqueId val="{00000000-218F-40D7-8BC2-07B5731C0A8D}"/>
            </c:ext>
          </c:extLst>
        </c:ser>
        <c:dLbls>
          <c:showLegendKey val="0"/>
          <c:showVal val="0"/>
          <c:showCatName val="0"/>
          <c:showSerName val="0"/>
          <c:showPercent val="0"/>
          <c:showBubbleSize val="0"/>
        </c:dLbls>
        <c:gapWidth val="219"/>
        <c:overlap val="-27"/>
        <c:axId val="226053840"/>
        <c:axId val="226053008"/>
      </c:barChart>
      <c:catAx>
        <c:axId val="226053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26053008"/>
        <c:crosses val="autoZero"/>
        <c:auto val="1"/>
        <c:lblAlgn val="ctr"/>
        <c:lblOffset val="100"/>
        <c:noMultiLvlLbl val="0"/>
      </c:catAx>
      <c:valAx>
        <c:axId val="2260530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2605384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CVRJ Intakes by Jurisdiction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Intakes'!$A$52</c:f>
              <c:strCache>
                <c:ptCount val="1"/>
                <c:pt idx="0">
                  <c:v>Fluvanna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Intakes'!$B$52</c:f>
              <c:numCache>
                <c:formatCode>0%</c:formatCode>
                <c:ptCount val="1"/>
                <c:pt idx="0">
                  <c:v>0.09</c:v>
                </c:pt>
              </c:numCache>
            </c:numRef>
          </c:val>
          <c:extLst>
            <c:ext xmlns:c16="http://schemas.microsoft.com/office/drawing/2014/chart" uri="{C3380CC4-5D6E-409C-BE32-E72D297353CC}">
              <c16:uniqueId val="{00000000-250E-44D1-88BF-AB808E15708C}"/>
            </c:ext>
          </c:extLst>
        </c:ser>
        <c:ser>
          <c:idx val="1"/>
          <c:order val="1"/>
          <c:tx>
            <c:strRef>
              <c:f>'CVRJ Intakes'!$A$53</c:f>
              <c:strCache>
                <c:ptCount val="1"/>
                <c:pt idx="0">
                  <c:v>Greene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Intakes'!$B$53</c:f>
              <c:numCache>
                <c:formatCode>0%</c:formatCode>
                <c:ptCount val="1"/>
                <c:pt idx="0">
                  <c:v>0.4</c:v>
                </c:pt>
              </c:numCache>
            </c:numRef>
          </c:val>
          <c:extLst>
            <c:ext xmlns:c16="http://schemas.microsoft.com/office/drawing/2014/chart" uri="{C3380CC4-5D6E-409C-BE32-E72D297353CC}">
              <c16:uniqueId val="{00000001-250E-44D1-88BF-AB808E15708C}"/>
            </c:ext>
          </c:extLst>
        </c:ser>
        <c:ser>
          <c:idx val="2"/>
          <c:order val="2"/>
          <c:tx>
            <c:strRef>
              <c:f>'CVRJ Intakes'!$A$54</c:f>
              <c:strCache>
                <c:ptCount val="1"/>
                <c:pt idx="0">
                  <c:v>Louisa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Intakes'!$B$54</c:f>
              <c:numCache>
                <c:formatCode>0%</c:formatCode>
                <c:ptCount val="1"/>
                <c:pt idx="0">
                  <c:v>0.16</c:v>
                </c:pt>
              </c:numCache>
            </c:numRef>
          </c:val>
          <c:extLst>
            <c:ext xmlns:c16="http://schemas.microsoft.com/office/drawing/2014/chart" uri="{C3380CC4-5D6E-409C-BE32-E72D297353CC}">
              <c16:uniqueId val="{00000002-250E-44D1-88BF-AB808E15708C}"/>
            </c:ext>
          </c:extLst>
        </c:ser>
        <c:ser>
          <c:idx val="3"/>
          <c:order val="3"/>
          <c:tx>
            <c:strRef>
              <c:f>'CVRJ Intakes'!$A$55</c:f>
              <c:strCache>
                <c:ptCount val="1"/>
                <c:pt idx="0">
                  <c:v>Madison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Intakes'!$B$55</c:f>
              <c:numCache>
                <c:formatCode>0%</c:formatCode>
                <c:ptCount val="1"/>
                <c:pt idx="0">
                  <c:v>-0.17</c:v>
                </c:pt>
              </c:numCache>
            </c:numRef>
          </c:val>
          <c:extLst>
            <c:ext xmlns:c16="http://schemas.microsoft.com/office/drawing/2014/chart" uri="{C3380CC4-5D6E-409C-BE32-E72D297353CC}">
              <c16:uniqueId val="{00000003-250E-44D1-88BF-AB808E15708C}"/>
            </c:ext>
          </c:extLst>
        </c:ser>
        <c:ser>
          <c:idx val="4"/>
          <c:order val="4"/>
          <c:tx>
            <c:strRef>
              <c:f>'CVRJ Intakes'!$A$56</c:f>
              <c:strCache>
                <c:ptCount val="1"/>
                <c:pt idx="0">
                  <c:v>Orange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Intakes'!$B$56</c:f>
              <c:numCache>
                <c:formatCode>0%</c:formatCode>
                <c:ptCount val="1"/>
                <c:pt idx="0">
                  <c:v>0.15</c:v>
                </c:pt>
              </c:numCache>
            </c:numRef>
          </c:val>
          <c:extLst>
            <c:ext xmlns:c16="http://schemas.microsoft.com/office/drawing/2014/chart" uri="{C3380CC4-5D6E-409C-BE32-E72D297353CC}">
              <c16:uniqueId val="{00000004-250E-44D1-88BF-AB808E15708C}"/>
            </c:ext>
          </c:extLst>
        </c:ser>
        <c:ser>
          <c:idx val="5"/>
          <c:order val="5"/>
          <c:tx>
            <c:strRef>
              <c:f>'CVRJ Intakes'!$A$57</c:f>
              <c:strCache>
                <c:ptCount val="1"/>
                <c:pt idx="0">
                  <c:v>Federal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Intakes'!$B$57</c:f>
              <c:numCache>
                <c:formatCode>0%</c:formatCode>
                <c:ptCount val="1"/>
                <c:pt idx="0">
                  <c:v>-0.71</c:v>
                </c:pt>
              </c:numCache>
            </c:numRef>
          </c:val>
          <c:extLst>
            <c:ext xmlns:c16="http://schemas.microsoft.com/office/drawing/2014/chart" uri="{C3380CC4-5D6E-409C-BE32-E72D297353CC}">
              <c16:uniqueId val="{00000005-250E-44D1-88BF-AB808E15708C}"/>
            </c:ext>
          </c:extLst>
        </c:ser>
        <c:ser>
          <c:idx val="6"/>
          <c:order val="6"/>
          <c:tx>
            <c:strRef>
              <c:f>'CVRJ Intakes'!$A$58</c:f>
              <c:strCache>
                <c:ptCount val="1"/>
                <c:pt idx="0">
                  <c:v>Other Jurisdictions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Intakes'!$B$58</c:f>
              <c:numCache>
                <c:formatCode>0%</c:formatCode>
                <c:ptCount val="1"/>
                <c:pt idx="0">
                  <c:v>0.69</c:v>
                </c:pt>
              </c:numCache>
            </c:numRef>
          </c:val>
          <c:extLst>
            <c:ext xmlns:c16="http://schemas.microsoft.com/office/drawing/2014/chart" uri="{C3380CC4-5D6E-409C-BE32-E72D297353CC}">
              <c16:uniqueId val="{00000006-250E-44D1-88BF-AB808E15708C}"/>
            </c:ext>
          </c:extLst>
        </c:ser>
        <c:dLbls>
          <c:showLegendKey val="0"/>
          <c:showVal val="0"/>
          <c:showCatName val="0"/>
          <c:showSerName val="0"/>
          <c:showPercent val="0"/>
          <c:showBubbleSize val="0"/>
        </c:dLbls>
        <c:gapWidth val="219"/>
        <c:overlap val="-27"/>
        <c:axId val="1532181040"/>
        <c:axId val="1532181872"/>
      </c:barChart>
      <c:catAx>
        <c:axId val="1532181040"/>
        <c:scaling>
          <c:orientation val="minMax"/>
        </c:scaling>
        <c:delete val="1"/>
        <c:axPos val="b"/>
        <c:numFmt formatCode="General" sourceLinked="1"/>
        <c:majorTickMark val="none"/>
        <c:minorTickMark val="none"/>
        <c:tickLblPos val="nextTo"/>
        <c:crossAx val="1532181872"/>
        <c:crosses val="autoZero"/>
        <c:auto val="1"/>
        <c:lblAlgn val="ctr"/>
        <c:lblOffset val="100"/>
        <c:noMultiLvlLbl val="0"/>
      </c:catAx>
      <c:valAx>
        <c:axId val="153218187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532181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Fluvanna Intakes by Race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by Race'!$A$7</c:f>
              <c:strCache>
                <c:ptCount val="1"/>
                <c:pt idx="0">
                  <c:v>Fluvanna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by Race'!$B$6:$L$6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Race'!$B$7:$L$7</c:f>
              <c:numCache>
                <c:formatCode>General</c:formatCode>
                <c:ptCount val="11"/>
                <c:pt idx="0">
                  <c:v>171</c:v>
                </c:pt>
                <c:pt idx="1">
                  <c:v>135</c:v>
                </c:pt>
                <c:pt idx="2">
                  <c:v>143</c:v>
                </c:pt>
                <c:pt idx="3">
                  <c:v>144</c:v>
                </c:pt>
                <c:pt idx="4">
                  <c:v>96</c:v>
                </c:pt>
                <c:pt idx="5">
                  <c:v>142</c:v>
                </c:pt>
                <c:pt idx="6">
                  <c:v>148</c:v>
                </c:pt>
                <c:pt idx="7">
                  <c:v>134</c:v>
                </c:pt>
                <c:pt idx="8">
                  <c:v>113</c:v>
                </c:pt>
                <c:pt idx="9">
                  <c:v>81</c:v>
                </c:pt>
                <c:pt idx="10">
                  <c:v>82</c:v>
                </c:pt>
              </c:numCache>
            </c:numRef>
          </c:val>
          <c:smooth val="0"/>
          <c:extLst>
            <c:ext xmlns:c16="http://schemas.microsoft.com/office/drawing/2014/chart" uri="{C3380CC4-5D6E-409C-BE32-E72D297353CC}">
              <c16:uniqueId val="{00000000-E4FA-466D-9613-741921AA058C}"/>
            </c:ext>
          </c:extLst>
        </c:ser>
        <c:ser>
          <c:idx val="1"/>
          <c:order val="1"/>
          <c:tx>
            <c:strRef>
              <c:f>'Intakes by Race'!$A$8</c:f>
              <c:strCache>
                <c:ptCount val="1"/>
                <c:pt idx="0">
                  <c:v>Fluvanna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'Intakes by Race'!$B$6:$L$6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Race'!$B$8:$L$8</c:f>
              <c:numCache>
                <c:formatCode>General</c:formatCode>
                <c:ptCount val="11"/>
                <c:pt idx="0">
                  <c:v>245</c:v>
                </c:pt>
                <c:pt idx="1">
                  <c:v>235</c:v>
                </c:pt>
                <c:pt idx="2">
                  <c:v>272</c:v>
                </c:pt>
                <c:pt idx="3">
                  <c:v>281</c:v>
                </c:pt>
                <c:pt idx="4">
                  <c:v>246</c:v>
                </c:pt>
                <c:pt idx="5">
                  <c:v>258</c:v>
                </c:pt>
                <c:pt idx="6">
                  <c:v>302</c:v>
                </c:pt>
                <c:pt idx="7">
                  <c:v>260</c:v>
                </c:pt>
                <c:pt idx="8">
                  <c:v>267</c:v>
                </c:pt>
                <c:pt idx="9">
                  <c:v>171</c:v>
                </c:pt>
                <c:pt idx="10">
                  <c:v>202</c:v>
                </c:pt>
              </c:numCache>
            </c:numRef>
          </c:val>
          <c:smooth val="0"/>
          <c:extLst>
            <c:ext xmlns:c16="http://schemas.microsoft.com/office/drawing/2014/chart" uri="{C3380CC4-5D6E-409C-BE32-E72D297353CC}">
              <c16:uniqueId val="{00000001-E4FA-466D-9613-741921AA058C}"/>
            </c:ext>
          </c:extLst>
        </c:ser>
        <c:dLbls>
          <c:showLegendKey val="0"/>
          <c:showVal val="0"/>
          <c:showCatName val="0"/>
          <c:showSerName val="0"/>
          <c:showPercent val="0"/>
          <c:showBubbleSize val="0"/>
        </c:dLbls>
        <c:smooth val="0"/>
        <c:axId val="621132456"/>
        <c:axId val="621137160"/>
      </c:lineChart>
      <c:catAx>
        <c:axId val="621132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37160"/>
        <c:crosses val="autoZero"/>
        <c:auto val="1"/>
        <c:lblAlgn val="ctr"/>
        <c:lblOffset val="100"/>
        <c:noMultiLvlLbl val="0"/>
      </c:catAx>
      <c:valAx>
        <c:axId val="621137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32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Fluvanna Intakes by Gender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by Gender'!$A$6</c:f>
              <c:strCache>
                <c:ptCount val="1"/>
                <c:pt idx="0">
                  <c:v>Fluvanna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by Gender'!$B$5:$L$5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Gender'!$B$6:$L$6</c:f>
              <c:numCache>
                <c:formatCode>General</c:formatCode>
                <c:ptCount val="11"/>
                <c:pt idx="0">
                  <c:v>93</c:v>
                </c:pt>
                <c:pt idx="1">
                  <c:v>71</c:v>
                </c:pt>
                <c:pt idx="2">
                  <c:v>91</c:v>
                </c:pt>
                <c:pt idx="3">
                  <c:v>111</c:v>
                </c:pt>
                <c:pt idx="4">
                  <c:v>76</c:v>
                </c:pt>
                <c:pt idx="5">
                  <c:v>89</c:v>
                </c:pt>
                <c:pt idx="6">
                  <c:v>109</c:v>
                </c:pt>
                <c:pt idx="7">
                  <c:v>100</c:v>
                </c:pt>
                <c:pt idx="8">
                  <c:v>90</c:v>
                </c:pt>
                <c:pt idx="9">
                  <c:v>64</c:v>
                </c:pt>
                <c:pt idx="10">
                  <c:v>63</c:v>
                </c:pt>
              </c:numCache>
            </c:numRef>
          </c:val>
          <c:smooth val="0"/>
          <c:extLst>
            <c:ext xmlns:c16="http://schemas.microsoft.com/office/drawing/2014/chart" uri="{C3380CC4-5D6E-409C-BE32-E72D297353CC}">
              <c16:uniqueId val="{00000000-F63A-4825-8465-E25365D1514D}"/>
            </c:ext>
          </c:extLst>
        </c:ser>
        <c:ser>
          <c:idx val="1"/>
          <c:order val="1"/>
          <c:tx>
            <c:strRef>
              <c:f>'Intakes by Gender'!$A$7</c:f>
              <c:strCache>
                <c:ptCount val="1"/>
                <c:pt idx="0">
                  <c:v>Fluvanna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'Intakes by Gender'!$B$5:$L$5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Gender'!$B$7:$L$7</c:f>
              <c:numCache>
                <c:formatCode>General</c:formatCode>
                <c:ptCount val="11"/>
                <c:pt idx="0">
                  <c:v>334</c:v>
                </c:pt>
                <c:pt idx="1">
                  <c:v>312</c:v>
                </c:pt>
                <c:pt idx="2">
                  <c:v>325</c:v>
                </c:pt>
                <c:pt idx="3">
                  <c:v>315</c:v>
                </c:pt>
                <c:pt idx="4">
                  <c:v>266</c:v>
                </c:pt>
                <c:pt idx="5">
                  <c:v>312</c:v>
                </c:pt>
                <c:pt idx="6">
                  <c:v>341</c:v>
                </c:pt>
                <c:pt idx="7">
                  <c:v>294</c:v>
                </c:pt>
                <c:pt idx="8">
                  <c:v>290</c:v>
                </c:pt>
                <c:pt idx="9">
                  <c:v>188</c:v>
                </c:pt>
                <c:pt idx="10">
                  <c:v>221</c:v>
                </c:pt>
              </c:numCache>
            </c:numRef>
          </c:val>
          <c:smooth val="0"/>
          <c:extLst>
            <c:ext xmlns:c16="http://schemas.microsoft.com/office/drawing/2014/chart" uri="{C3380CC4-5D6E-409C-BE32-E72D297353CC}">
              <c16:uniqueId val="{00000001-F63A-4825-8465-E25365D1514D}"/>
            </c:ext>
          </c:extLst>
        </c:ser>
        <c:dLbls>
          <c:showLegendKey val="0"/>
          <c:showVal val="0"/>
          <c:showCatName val="0"/>
          <c:showSerName val="0"/>
          <c:showPercent val="0"/>
          <c:showBubbleSize val="0"/>
        </c:dLbls>
        <c:smooth val="0"/>
        <c:axId val="621131672"/>
        <c:axId val="621130496"/>
      </c:lineChart>
      <c:catAx>
        <c:axId val="621131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30496"/>
        <c:crosses val="autoZero"/>
        <c:auto val="1"/>
        <c:lblAlgn val="ctr"/>
        <c:lblOffset val="100"/>
        <c:noMultiLvlLbl val="0"/>
      </c:catAx>
      <c:valAx>
        <c:axId val="621130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316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Fluvanna Intakes by Age Group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Age'!$B$8</c:f>
              <c:strCache>
                <c:ptCount val="1"/>
                <c:pt idx="0">
                  <c:v>2011</c:v>
                </c:pt>
              </c:strCache>
            </c:strRef>
          </c:tx>
          <c:spPr>
            <a:solidFill>
              <a:schemeClr val="accent1"/>
            </a:solidFill>
            <a:ln>
              <a:noFill/>
            </a:ln>
            <a:effectLst/>
          </c:spPr>
          <c:invertIfNegative val="0"/>
          <c:cat>
            <c:strRef>
              <c:f>'Intakes by Age'!$A$9:$A$13</c:f>
              <c:strCache>
                <c:ptCount val="5"/>
                <c:pt idx="0">
                  <c:v>18-24</c:v>
                </c:pt>
                <c:pt idx="1">
                  <c:v>25-29</c:v>
                </c:pt>
                <c:pt idx="2">
                  <c:v>30-39</c:v>
                </c:pt>
                <c:pt idx="3">
                  <c:v>40-49</c:v>
                </c:pt>
                <c:pt idx="4">
                  <c:v>50+</c:v>
                </c:pt>
              </c:strCache>
            </c:strRef>
          </c:cat>
          <c:val>
            <c:numRef>
              <c:f>'Intakes by Age'!$B$9:$B$13</c:f>
              <c:numCache>
                <c:formatCode>General</c:formatCode>
                <c:ptCount val="5"/>
                <c:pt idx="0">
                  <c:v>119</c:v>
                </c:pt>
                <c:pt idx="1">
                  <c:v>62</c:v>
                </c:pt>
                <c:pt idx="2">
                  <c:v>110</c:v>
                </c:pt>
                <c:pt idx="3">
                  <c:v>92</c:v>
                </c:pt>
                <c:pt idx="4">
                  <c:v>44</c:v>
                </c:pt>
              </c:numCache>
            </c:numRef>
          </c:val>
          <c:extLst>
            <c:ext xmlns:c16="http://schemas.microsoft.com/office/drawing/2014/chart" uri="{C3380CC4-5D6E-409C-BE32-E72D297353CC}">
              <c16:uniqueId val="{00000000-EFE2-4D1E-B951-519C8994CAAB}"/>
            </c:ext>
          </c:extLst>
        </c:ser>
        <c:ser>
          <c:idx val="1"/>
          <c:order val="1"/>
          <c:tx>
            <c:strRef>
              <c:f>'Intakes by Age'!$C$8</c:f>
              <c:strCache>
                <c:ptCount val="1"/>
                <c:pt idx="0">
                  <c:v>2012</c:v>
                </c:pt>
              </c:strCache>
            </c:strRef>
          </c:tx>
          <c:spPr>
            <a:solidFill>
              <a:schemeClr val="accent2"/>
            </a:solidFill>
            <a:ln>
              <a:noFill/>
            </a:ln>
            <a:effectLst/>
          </c:spPr>
          <c:invertIfNegative val="0"/>
          <c:cat>
            <c:strRef>
              <c:f>'Intakes by Age'!$A$9:$A$13</c:f>
              <c:strCache>
                <c:ptCount val="5"/>
                <c:pt idx="0">
                  <c:v>18-24</c:v>
                </c:pt>
                <c:pt idx="1">
                  <c:v>25-29</c:v>
                </c:pt>
                <c:pt idx="2">
                  <c:v>30-39</c:v>
                </c:pt>
                <c:pt idx="3">
                  <c:v>40-49</c:v>
                </c:pt>
                <c:pt idx="4">
                  <c:v>50+</c:v>
                </c:pt>
              </c:strCache>
            </c:strRef>
          </c:cat>
          <c:val>
            <c:numRef>
              <c:f>'Intakes by Age'!$C$9:$C$13</c:f>
              <c:numCache>
                <c:formatCode>General</c:formatCode>
                <c:ptCount val="5"/>
                <c:pt idx="0">
                  <c:v>100</c:v>
                </c:pt>
                <c:pt idx="1">
                  <c:v>54</c:v>
                </c:pt>
                <c:pt idx="2">
                  <c:v>112</c:v>
                </c:pt>
                <c:pt idx="3">
                  <c:v>82</c:v>
                </c:pt>
                <c:pt idx="4">
                  <c:v>35</c:v>
                </c:pt>
              </c:numCache>
            </c:numRef>
          </c:val>
          <c:extLst>
            <c:ext xmlns:c16="http://schemas.microsoft.com/office/drawing/2014/chart" uri="{C3380CC4-5D6E-409C-BE32-E72D297353CC}">
              <c16:uniqueId val="{00000001-EFE2-4D1E-B951-519C8994CAAB}"/>
            </c:ext>
          </c:extLst>
        </c:ser>
        <c:ser>
          <c:idx val="2"/>
          <c:order val="2"/>
          <c:tx>
            <c:strRef>
              <c:f>'Intakes by Age'!$D$8</c:f>
              <c:strCache>
                <c:ptCount val="1"/>
                <c:pt idx="0">
                  <c:v>2013</c:v>
                </c:pt>
              </c:strCache>
            </c:strRef>
          </c:tx>
          <c:spPr>
            <a:solidFill>
              <a:schemeClr val="accent3"/>
            </a:solidFill>
            <a:ln>
              <a:noFill/>
            </a:ln>
            <a:effectLst/>
          </c:spPr>
          <c:invertIfNegative val="0"/>
          <c:cat>
            <c:strRef>
              <c:f>'Intakes by Age'!$A$9:$A$13</c:f>
              <c:strCache>
                <c:ptCount val="5"/>
                <c:pt idx="0">
                  <c:v>18-24</c:v>
                </c:pt>
                <c:pt idx="1">
                  <c:v>25-29</c:v>
                </c:pt>
                <c:pt idx="2">
                  <c:v>30-39</c:v>
                </c:pt>
                <c:pt idx="3">
                  <c:v>40-49</c:v>
                </c:pt>
                <c:pt idx="4">
                  <c:v>50+</c:v>
                </c:pt>
              </c:strCache>
            </c:strRef>
          </c:cat>
          <c:val>
            <c:numRef>
              <c:f>'Intakes by Age'!$D$9:$D$13</c:f>
              <c:numCache>
                <c:formatCode>General</c:formatCode>
                <c:ptCount val="5"/>
                <c:pt idx="0">
                  <c:v>80</c:v>
                </c:pt>
                <c:pt idx="1">
                  <c:v>77</c:v>
                </c:pt>
                <c:pt idx="2">
                  <c:v>111</c:v>
                </c:pt>
                <c:pt idx="3">
                  <c:v>82</c:v>
                </c:pt>
                <c:pt idx="4">
                  <c:v>66</c:v>
                </c:pt>
              </c:numCache>
            </c:numRef>
          </c:val>
          <c:extLst>
            <c:ext xmlns:c16="http://schemas.microsoft.com/office/drawing/2014/chart" uri="{C3380CC4-5D6E-409C-BE32-E72D297353CC}">
              <c16:uniqueId val="{00000002-EFE2-4D1E-B951-519C8994CAAB}"/>
            </c:ext>
          </c:extLst>
        </c:ser>
        <c:ser>
          <c:idx val="3"/>
          <c:order val="3"/>
          <c:tx>
            <c:strRef>
              <c:f>'Intakes by Age'!$E$8</c:f>
              <c:strCache>
                <c:ptCount val="1"/>
                <c:pt idx="0">
                  <c:v>2014</c:v>
                </c:pt>
              </c:strCache>
            </c:strRef>
          </c:tx>
          <c:spPr>
            <a:solidFill>
              <a:schemeClr val="accent4"/>
            </a:solidFill>
            <a:ln>
              <a:noFill/>
            </a:ln>
            <a:effectLst/>
          </c:spPr>
          <c:invertIfNegative val="0"/>
          <c:cat>
            <c:strRef>
              <c:f>'Intakes by Age'!$A$9:$A$13</c:f>
              <c:strCache>
                <c:ptCount val="5"/>
                <c:pt idx="0">
                  <c:v>18-24</c:v>
                </c:pt>
                <c:pt idx="1">
                  <c:v>25-29</c:v>
                </c:pt>
                <c:pt idx="2">
                  <c:v>30-39</c:v>
                </c:pt>
                <c:pt idx="3">
                  <c:v>40-49</c:v>
                </c:pt>
                <c:pt idx="4">
                  <c:v>50+</c:v>
                </c:pt>
              </c:strCache>
            </c:strRef>
          </c:cat>
          <c:val>
            <c:numRef>
              <c:f>'Intakes by Age'!$E$9:$E$13</c:f>
              <c:numCache>
                <c:formatCode>General</c:formatCode>
                <c:ptCount val="5"/>
                <c:pt idx="0">
                  <c:v>84</c:v>
                </c:pt>
                <c:pt idx="1">
                  <c:v>70</c:v>
                </c:pt>
                <c:pt idx="2">
                  <c:v>160</c:v>
                </c:pt>
                <c:pt idx="3">
                  <c:v>63</c:v>
                </c:pt>
                <c:pt idx="4">
                  <c:v>49</c:v>
                </c:pt>
              </c:numCache>
            </c:numRef>
          </c:val>
          <c:extLst>
            <c:ext xmlns:c16="http://schemas.microsoft.com/office/drawing/2014/chart" uri="{C3380CC4-5D6E-409C-BE32-E72D297353CC}">
              <c16:uniqueId val="{00000003-EFE2-4D1E-B951-519C8994CAAB}"/>
            </c:ext>
          </c:extLst>
        </c:ser>
        <c:ser>
          <c:idx val="4"/>
          <c:order val="4"/>
          <c:tx>
            <c:strRef>
              <c:f>'Intakes by Age'!$F$8</c:f>
              <c:strCache>
                <c:ptCount val="1"/>
                <c:pt idx="0">
                  <c:v>2015</c:v>
                </c:pt>
              </c:strCache>
            </c:strRef>
          </c:tx>
          <c:spPr>
            <a:solidFill>
              <a:schemeClr val="accent5"/>
            </a:solidFill>
            <a:ln>
              <a:noFill/>
            </a:ln>
            <a:effectLst/>
          </c:spPr>
          <c:invertIfNegative val="0"/>
          <c:cat>
            <c:strRef>
              <c:f>'Intakes by Age'!$A$9:$A$13</c:f>
              <c:strCache>
                <c:ptCount val="5"/>
                <c:pt idx="0">
                  <c:v>18-24</c:v>
                </c:pt>
                <c:pt idx="1">
                  <c:v>25-29</c:v>
                </c:pt>
                <c:pt idx="2">
                  <c:v>30-39</c:v>
                </c:pt>
                <c:pt idx="3">
                  <c:v>40-49</c:v>
                </c:pt>
                <c:pt idx="4">
                  <c:v>50+</c:v>
                </c:pt>
              </c:strCache>
            </c:strRef>
          </c:cat>
          <c:val>
            <c:numRef>
              <c:f>'Intakes by Age'!$F$9:$F$13</c:f>
              <c:numCache>
                <c:formatCode>General</c:formatCode>
                <c:ptCount val="5"/>
                <c:pt idx="0">
                  <c:v>67</c:v>
                </c:pt>
                <c:pt idx="1">
                  <c:v>68</c:v>
                </c:pt>
                <c:pt idx="2">
                  <c:v>86</c:v>
                </c:pt>
                <c:pt idx="3">
                  <c:v>79</c:v>
                </c:pt>
                <c:pt idx="4">
                  <c:v>42</c:v>
                </c:pt>
              </c:numCache>
            </c:numRef>
          </c:val>
          <c:extLst>
            <c:ext xmlns:c16="http://schemas.microsoft.com/office/drawing/2014/chart" uri="{C3380CC4-5D6E-409C-BE32-E72D297353CC}">
              <c16:uniqueId val="{00000004-EFE2-4D1E-B951-519C8994CAAB}"/>
            </c:ext>
          </c:extLst>
        </c:ser>
        <c:ser>
          <c:idx val="5"/>
          <c:order val="5"/>
          <c:tx>
            <c:strRef>
              <c:f>'Intakes by Age'!$G$8</c:f>
              <c:strCache>
                <c:ptCount val="1"/>
                <c:pt idx="0">
                  <c:v>2016</c:v>
                </c:pt>
              </c:strCache>
            </c:strRef>
          </c:tx>
          <c:spPr>
            <a:solidFill>
              <a:schemeClr val="accent6"/>
            </a:solidFill>
            <a:ln>
              <a:noFill/>
            </a:ln>
            <a:effectLst/>
          </c:spPr>
          <c:invertIfNegative val="0"/>
          <c:cat>
            <c:strRef>
              <c:f>'Intakes by Age'!$A$9:$A$13</c:f>
              <c:strCache>
                <c:ptCount val="5"/>
                <c:pt idx="0">
                  <c:v>18-24</c:v>
                </c:pt>
                <c:pt idx="1">
                  <c:v>25-29</c:v>
                </c:pt>
                <c:pt idx="2">
                  <c:v>30-39</c:v>
                </c:pt>
                <c:pt idx="3">
                  <c:v>40-49</c:v>
                </c:pt>
                <c:pt idx="4">
                  <c:v>50+</c:v>
                </c:pt>
              </c:strCache>
            </c:strRef>
          </c:cat>
          <c:val>
            <c:numRef>
              <c:f>'Intakes by Age'!$G$9:$G$13</c:f>
              <c:numCache>
                <c:formatCode>General</c:formatCode>
                <c:ptCount val="5"/>
                <c:pt idx="0">
                  <c:v>89</c:v>
                </c:pt>
                <c:pt idx="1">
                  <c:v>68</c:v>
                </c:pt>
                <c:pt idx="2">
                  <c:v>125</c:v>
                </c:pt>
                <c:pt idx="3">
                  <c:v>69</c:v>
                </c:pt>
                <c:pt idx="4">
                  <c:v>50</c:v>
                </c:pt>
              </c:numCache>
            </c:numRef>
          </c:val>
          <c:extLst>
            <c:ext xmlns:c16="http://schemas.microsoft.com/office/drawing/2014/chart" uri="{C3380CC4-5D6E-409C-BE32-E72D297353CC}">
              <c16:uniqueId val="{00000005-EFE2-4D1E-B951-519C8994CAAB}"/>
            </c:ext>
          </c:extLst>
        </c:ser>
        <c:ser>
          <c:idx val="6"/>
          <c:order val="6"/>
          <c:tx>
            <c:strRef>
              <c:f>'Intakes by Age'!$H$8</c:f>
              <c:strCache>
                <c:ptCount val="1"/>
                <c:pt idx="0">
                  <c:v>2017</c:v>
                </c:pt>
              </c:strCache>
            </c:strRef>
          </c:tx>
          <c:spPr>
            <a:solidFill>
              <a:schemeClr val="accent1">
                <a:lumMod val="60000"/>
              </a:schemeClr>
            </a:solidFill>
            <a:ln>
              <a:noFill/>
            </a:ln>
            <a:effectLst/>
          </c:spPr>
          <c:invertIfNegative val="0"/>
          <c:cat>
            <c:strRef>
              <c:f>'Intakes by Age'!$A$9:$A$13</c:f>
              <c:strCache>
                <c:ptCount val="5"/>
                <c:pt idx="0">
                  <c:v>18-24</c:v>
                </c:pt>
                <c:pt idx="1">
                  <c:v>25-29</c:v>
                </c:pt>
                <c:pt idx="2">
                  <c:v>30-39</c:v>
                </c:pt>
                <c:pt idx="3">
                  <c:v>40-49</c:v>
                </c:pt>
                <c:pt idx="4">
                  <c:v>50+</c:v>
                </c:pt>
              </c:strCache>
            </c:strRef>
          </c:cat>
          <c:val>
            <c:numRef>
              <c:f>'Intakes by Age'!$H$9:$H$13</c:f>
              <c:numCache>
                <c:formatCode>General</c:formatCode>
                <c:ptCount val="5"/>
                <c:pt idx="0">
                  <c:v>102</c:v>
                </c:pt>
                <c:pt idx="1">
                  <c:v>76</c:v>
                </c:pt>
                <c:pt idx="2">
                  <c:v>126</c:v>
                </c:pt>
                <c:pt idx="3">
                  <c:v>72</c:v>
                </c:pt>
                <c:pt idx="4">
                  <c:v>74</c:v>
                </c:pt>
              </c:numCache>
            </c:numRef>
          </c:val>
          <c:extLst>
            <c:ext xmlns:c16="http://schemas.microsoft.com/office/drawing/2014/chart" uri="{C3380CC4-5D6E-409C-BE32-E72D297353CC}">
              <c16:uniqueId val="{00000006-EFE2-4D1E-B951-519C8994CAAB}"/>
            </c:ext>
          </c:extLst>
        </c:ser>
        <c:ser>
          <c:idx val="7"/>
          <c:order val="7"/>
          <c:tx>
            <c:strRef>
              <c:f>'Intakes by Age'!$I$8</c:f>
              <c:strCache>
                <c:ptCount val="1"/>
                <c:pt idx="0">
                  <c:v>2018</c:v>
                </c:pt>
              </c:strCache>
            </c:strRef>
          </c:tx>
          <c:spPr>
            <a:solidFill>
              <a:schemeClr val="accent2">
                <a:lumMod val="60000"/>
              </a:schemeClr>
            </a:solidFill>
            <a:ln>
              <a:noFill/>
            </a:ln>
            <a:effectLst/>
          </c:spPr>
          <c:invertIfNegative val="0"/>
          <c:cat>
            <c:strRef>
              <c:f>'Intakes by Age'!$A$9:$A$13</c:f>
              <c:strCache>
                <c:ptCount val="5"/>
                <c:pt idx="0">
                  <c:v>18-24</c:v>
                </c:pt>
                <c:pt idx="1">
                  <c:v>25-29</c:v>
                </c:pt>
                <c:pt idx="2">
                  <c:v>30-39</c:v>
                </c:pt>
                <c:pt idx="3">
                  <c:v>40-49</c:v>
                </c:pt>
                <c:pt idx="4">
                  <c:v>50+</c:v>
                </c:pt>
              </c:strCache>
            </c:strRef>
          </c:cat>
          <c:val>
            <c:numRef>
              <c:f>'Intakes by Age'!$I$9:$I$13</c:f>
              <c:numCache>
                <c:formatCode>General</c:formatCode>
                <c:ptCount val="5"/>
                <c:pt idx="0">
                  <c:v>61</c:v>
                </c:pt>
                <c:pt idx="1">
                  <c:v>98</c:v>
                </c:pt>
                <c:pt idx="2">
                  <c:v>120</c:v>
                </c:pt>
                <c:pt idx="3">
                  <c:v>60</c:v>
                </c:pt>
                <c:pt idx="4">
                  <c:v>55</c:v>
                </c:pt>
              </c:numCache>
            </c:numRef>
          </c:val>
          <c:extLst>
            <c:ext xmlns:c16="http://schemas.microsoft.com/office/drawing/2014/chart" uri="{C3380CC4-5D6E-409C-BE32-E72D297353CC}">
              <c16:uniqueId val="{00000007-EFE2-4D1E-B951-519C8994CAAB}"/>
            </c:ext>
          </c:extLst>
        </c:ser>
        <c:ser>
          <c:idx val="8"/>
          <c:order val="8"/>
          <c:tx>
            <c:strRef>
              <c:f>'Intakes by Age'!$J$8</c:f>
              <c:strCache>
                <c:ptCount val="1"/>
                <c:pt idx="0">
                  <c:v>2019</c:v>
                </c:pt>
              </c:strCache>
            </c:strRef>
          </c:tx>
          <c:spPr>
            <a:solidFill>
              <a:schemeClr val="accent3">
                <a:lumMod val="60000"/>
              </a:schemeClr>
            </a:solidFill>
            <a:ln>
              <a:noFill/>
            </a:ln>
            <a:effectLst/>
          </c:spPr>
          <c:invertIfNegative val="0"/>
          <c:cat>
            <c:strRef>
              <c:f>'Intakes by Age'!$A$9:$A$13</c:f>
              <c:strCache>
                <c:ptCount val="5"/>
                <c:pt idx="0">
                  <c:v>18-24</c:v>
                </c:pt>
                <c:pt idx="1">
                  <c:v>25-29</c:v>
                </c:pt>
                <c:pt idx="2">
                  <c:v>30-39</c:v>
                </c:pt>
                <c:pt idx="3">
                  <c:v>40-49</c:v>
                </c:pt>
                <c:pt idx="4">
                  <c:v>50+</c:v>
                </c:pt>
              </c:strCache>
            </c:strRef>
          </c:cat>
          <c:val>
            <c:numRef>
              <c:f>'Intakes by Age'!$J$9:$J$13</c:f>
              <c:numCache>
                <c:formatCode>General</c:formatCode>
                <c:ptCount val="5"/>
                <c:pt idx="0">
                  <c:v>55</c:v>
                </c:pt>
                <c:pt idx="1">
                  <c:v>68</c:v>
                </c:pt>
                <c:pt idx="2">
                  <c:v>122</c:v>
                </c:pt>
                <c:pt idx="3">
                  <c:v>71</c:v>
                </c:pt>
                <c:pt idx="4">
                  <c:v>64</c:v>
                </c:pt>
              </c:numCache>
            </c:numRef>
          </c:val>
          <c:extLst>
            <c:ext xmlns:c16="http://schemas.microsoft.com/office/drawing/2014/chart" uri="{C3380CC4-5D6E-409C-BE32-E72D297353CC}">
              <c16:uniqueId val="{00000008-EFE2-4D1E-B951-519C8994CAAB}"/>
            </c:ext>
          </c:extLst>
        </c:ser>
        <c:ser>
          <c:idx val="9"/>
          <c:order val="9"/>
          <c:tx>
            <c:strRef>
              <c:f>'Intakes by Age'!$K$8</c:f>
              <c:strCache>
                <c:ptCount val="1"/>
                <c:pt idx="0">
                  <c:v>2020</c:v>
                </c:pt>
              </c:strCache>
            </c:strRef>
          </c:tx>
          <c:spPr>
            <a:solidFill>
              <a:schemeClr val="accent4">
                <a:lumMod val="60000"/>
              </a:schemeClr>
            </a:solidFill>
            <a:ln>
              <a:noFill/>
            </a:ln>
            <a:effectLst/>
          </c:spPr>
          <c:invertIfNegative val="0"/>
          <c:cat>
            <c:strRef>
              <c:f>'Intakes by Age'!$A$9:$A$13</c:f>
              <c:strCache>
                <c:ptCount val="5"/>
                <c:pt idx="0">
                  <c:v>18-24</c:v>
                </c:pt>
                <c:pt idx="1">
                  <c:v>25-29</c:v>
                </c:pt>
                <c:pt idx="2">
                  <c:v>30-39</c:v>
                </c:pt>
                <c:pt idx="3">
                  <c:v>40-49</c:v>
                </c:pt>
                <c:pt idx="4">
                  <c:v>50+</c:v>
                </c:pt>
              </c:strCache>
            </c:strRef>
          </c:cat>
          <c:val>
            <c:numRef>
              <c:f>'Intakes by Age'!$K$9:$K$13</c:f>
              <c:numCache>
                <c:formatCode>General</c:formatCode>
                <c:ptCount val="5"/>
                <c:pt idx="0">
                  <c:v>42</c:v>
                </c:pt>
                <c:pt idx="1">
                  <c:v>48</c:v>
                </c:pt>
                <c:pt idx="2">
                  <c:v>77</c:v>
                </c:pt>
                <c:pt idx="3">
                  <c:v>50</c:v>
                </c:pt>
                <c:pt idx="4">
                  <c:v>35</c:v>
                </c:pt>
              </c:numCache>
            </c:numRef>
          </c:val>
          <c:extLst>
            <c:ext xmlns:c16="http://schemas.microsoft.com/office/drawing/2014/chart" uri="{C3380CC4-5D6E-409C-BE32-E72D297353CC}">
              <c16:uniqueId val="{00000009-EFE2-4D1E-B951-519C8994CAAB}"/>
            </c:ext>
          </c:extLst>
        </c:ser>
        <c:ser>
          <c:idx val="10"/>
          <c:order val="10"/>
          <c:tx>
            <c:strRef>
              <c:f>'Intakes by Age'!$L$8</c:f>
              <c:strCache>
                <c:ptCount val="1"/>
                <c:pt idx="0">
                  <c:v>2021</c:v>
                </c:pt>
              </c:strCache>
            </c:strRef>
          </c:tx>
          <c:spPr>
            <a:solidFill>
              <a:schemeClr val="accent5">
                <a:lumMod val="60000"/>
              </a:schemeClr>
            </a:solidFill>
            <a:ln>
              <a:noFill/>
            </a:ln>
            <a:effectLst/>
          </c:spPr>
          <c:invertIfNegative val="0"/>
          <c:cat>
            <c:strRef>
              <c:f>'Intakes by Age'!$A$9:$A$13</c:f>
              <c:strCache>
                <c:ptCount val="5"/>
                <c:pt idx="0">
                  <c:v>18-24</c:v>
                </c:pt>
                <c:pt idx="1">
                  <c:v>25-29</c:v>
                </c:pt>
                <c:pt idx="2">
                  <c:v>30-39</c:v>
                </c:pt>
                <c:pt idx="3">
                  <c:v>40-49</c:v>
                </c:pt>
                <c:pt idx="4">
                  <c:v>50+</c:v>
                </c:pt>
              </c:strCache>
            </c:strRef>
          </c:cat>
          <c:val>
            <c:numRef>
              <c:f>'Intakes by Age'!$L$9:$L$13</c:f>
              <c:numCache>
                <c:formatCode>General</c:formatCode>
                <c:ptCount val="5"/>
                <c:pt idx="0">
                  <c:v>39</c:v>
                </c:pt>
                <c:pt idx="1">
                  <c:v>49</c:v>
                </c:pt>
                <c:pt idx="2">
                  <c:v>89</c:v>
                </c:pt>
                <c:pt idx="3">
                  <c:v>70</c:v>
                </c:pt>
                <c:pt idx="4">
                  <c:v>37</c:v>
                </c:pt>
              </c:numCache>
            </c:numRef>
          </c:val>
          <c:extLst>
            <c:ext xmlns:c16="http://schemas.microsoft.com/office/drawing/2014/chart" uri="{C3380CC4-5D6E-409C-BE32-E72D297353CC}">
              <c16:uniqueId val="{0000000A-EFE2-4D1E-B951-519C8994CAAB}"/>
            </c:ext>
          </c:extLst>
        </c:ser>
        <c:dLbls>
          <c:showLegendKey val="0"/>
          <c:showVal val="0"/>
          <c:showCatName val="0"/>
          <c:showSerName val="0"/>
          <c:showPercent val="0"/>
          <c:showBubbleSize val="0"/>
        </c:dLbls>
        <c:gapWidth val="219"/>
        <c:overlap val="-27"/>
        <c:axId val="624542296"/>
        <c:axId val="624543080"/>
      </c:barChart>
      <c:catAx>
        <c:axId val="624542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43080"/>
        <c:crosses val="autoZero"/>
        <c:auto val="1"/>
        <c:lblAlgn val="ctr"/>
        <c:lblOffset val="100"/>
        <c:noMultiLvlLbl val="0"/>
      </c:catAx>
      <c:valAx>
        <c:axId val="624543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42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Fluvanna Intakes by Age Group (2011-2021)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Age'!$A$52</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Age'!$B$51</c:f>
              <c:strCache>
                <c:ptCount val="1"/>
                <c:pt idx="0">
                  <c:v>% Change 2011-2021</c:v>
                </c:pt>
              </c:strCache>
            </c:strRef>
          </c:cat>
          <c:val>
            <c:numRef>
              <c:f>'Intakes by Age'!$B$52</c:f>
              <c:numCache>
                <c:formatCode>0%</c:formatCode>
                <c:ptCount val="1"/>
                <c:pt idx="0">
                  <c:v>-0.61</c:v>
                </c:pt>
              </c:numCache>
            </c:numRef>
          </c:val>
          <c:extLst>
            <c:ext xmlns:c16="http://schemas.microsoft.com/office/drawing/2014/chart" uri="{C3380CC4-5D6E-409C-BE32-E72D297353CC}">
              <c16:uniqueId val="{00000000-45CB-4E73-AC52-06C2FCBEDF7F}"/>
            </c:ext>
          </c:extLst>
        </c:ser>
        <c:ser>
          <c:idx val="1"/>
          <c:order val="1"/>
          <c:tx>
            <c:strRef>
              <c:f>'Intakes by Age'!$A$53</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Age'!$B$51</c:f>
              <c:strCache>
                <c:ptCount val="1"/>
                <c:pt idx="0">
                  <c:v>% Change 2011-2021</c:v>
                </c:pt>
              </c:strCache>
            </c:strRef>
          </c:cat>
          <c:val>
            <c:numRef>
              <c:f>'Intakes by Age'!$B$53</c:f>
              <c:numCache>
                <c:formatCode>0%</c:formatCode>
                <c:ptCount val="1"/>
                <c:pt idx="0">
                  <c:v>-0.06</c:v>
                </c:pt>
              </c:numCache>
            </c:numRef>
          </c:val>
          <c:extLst>
            <c:ext xmlns:c16="http://schemas.microsoft.com/office/drawing/2014/chart" uri="{C3380CC4-5D6E-409C-BE32-E72D297353CC}">
              <c16:uniqueId val="{00000001-45CB-4E73-AC52-06C2FCBEDF7F}"/>
            </c:ext>
          </c:extLst>
        </c:ser>
        <c:ser>
          <c:idx val="2"/>
          <c:order val="2"/>
          <c:tx>
            <c:strRef>
              <c:f>'Intakes by Age'!$A$54</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Age'!$B$51</c:f>
              <c:strCache>
                <c:ptCount val="1"/>
                <c:pt idx="0">
                  <c:v>% Change 2011-2021</c:v>
                </c:pt>
              </c:strCache>
            </c:strRef>
          </c:cat>
          <c:val>
            <c:numRef>
              <c:f>'Intakes by Age'!$B$54</c:f>
              <c:numCache>
                <c:formatCode>0%</c:formatCode>
                <c:ptCount val="1"/>
                <c:pt idx="0">
                  <c:v>-0.18</c:v>
                </c:pt>
              </c:numCache>
            </c:numRef>
          </c:val>
          <c:extLst>
            <c:ext xmlns:c16="http://schemas.microsoft.com/office/drawing/2014/chart" uri="{C3380CC4-5D6E-409C-BE32-E72D297353CC}">
              <c16:uniqueId val="{00000002-45CB-4E73-AC52-06C2FCBEDF7F}"/>
            </c:ext>
          </c:extLst>
        </c:ser>
        <c:ser>
          <c:idx val="3"/>
          <c:order val="3"/>
          <c:tx>
            <c:strRef>
              <c:f>'Intakes by Age'!$A$55</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Age'!$B$51</c:f>
              <c:strCache>
                <c:ptCount val="1"/>
                <c:pt idx="0">
                  <c:v>% Change 2011-2021</c:v>
                </c:pt>
              </c:strCache>
            </c:strRef>
          </c:cat>
          <c:val>
            <c:numRef>
              <c:f>'Intakes by Age'!$B$55</c:f>
              <c:numCache>
                <c:formatCode>0%</c:formatCode>
                <c:ptCount val="1"/>
                <c:pt idx="0">
                  <c:v>-0.3</c:v>
                </c:pt>
              </c:numCache>
            </c:numRef>
          </c:val>
          <c:extLst>
            <c:ext xmlns:c16="http://schemas.microsoft.com/office/drawing/2014/chart" uri="{C3380CC4-5D6E-409C-BE32-E72D297353CC}">
              <c16:uniqueId val="{00000003-45CB-4E73-AC52-06C2FCBEDF7F}"/>
            </c:ext>
          </c:extLst>
        </c:ser>
        <c:ser>
          <c:idx val="4"/>
          <c:order val="4"/>
          <c:tx>
            <c:strRef>
              <c:f>'Intakes by Age'!$A$56</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Age'!$B$51</c:f>
              <c:strCache>
                <c:ptCount val="1"/>
                <c:pt idx="0">
                  <c:v>% Change 2011-2021</c:v>
                </c:pt>
              </c:strCache>
            </c:strRef>
          </c:cat>
          <c:val>
            <c:numRef>
              <c:f>'Intakes by Age'!$B$56</c:f>
              <c:numCache>
                <c:formatCode>0%</c:formatCode>
                <c:ptCount val="1"/>
                <c:pt idx="0">
                  <c:v>0.01</c:v>
                </c:pt>
              </c:numCache>
            </c:numRef>
          </c:val>
          <c:extLst>
            <c:ext xmlns:c16="http://schemas.microsoft.com/office/drawing/2014/chart" uri="{C3380CC4-5D6E-409C-BE32-E72D297353CC}">
              <c16:uniqueId val="{00000004-45CB-4E73-AC52-06C2FCBEDF7F}"/>
            </c:ext>
          </c:extLst>
        </c:ser>
        <c:dLbls>
          <c:showLegendKey val="0"/>
          <c:showVal val="0"/>
          <c:showCatName val="0"/>
          <c:showSerName val="0"/>
          <c:showPercent val="0"/>
          <c:showBubbleSize val="0"/>
        </c:dLbls>
        <c:gapWidth val="219"/>
        <c:overlap val="-27"/>
        <c:axId val="624543472"/>
        <c:axId val="624527792"/>
      </c:barChart>
      <c:catAx>
        <c:axId val="624543472"/>
        <c:scaling>
          <c:orientation val="minMax"/>
        </c:scaling>
        <c:delete val="1"/>
        <c:axPos val="b"/>
        <c:numFmt formatCode="General" sourceLinked="1"/>
        <c:majorTickMark val="none"/>
        <c:minorTickMark val="none"/>
        <c:tickLblPos val="nextTo"/>
        <c:crossAx val="624527792"/>
        <c:crosses val="autoZero"/>
        <c:auto val="1"/>
        <c:lblAlgn val="ctr"/>
        <c:lblOffset val="100"/>
        <c:noMultiLvlLbl val="0"/>
      </c:catAx>
      <c:valAx>
        <c:axId val="62452779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24543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Age'!$A$96</c:f>
              <c:strCache>
                <c:ptCount val="1"/>
                <c:pt idx="0">
                  <c:v>Fluvanna Average Age at Intake</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'Intakes by Age'!$B$95:$L$95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Age'!$B$96:$L$96</c:f>
              <c:numCache>
                <c:formatCode>General</c:formatCode>
                <c:ptCount val="11"/>
                <c:pt idx="0">
                  <c:v>34.1</c:v>
                </c:pt>
                <c:pt idx="1">
                  <c:v>33.950000000000003</c:v>
                </c:pt>
                <c:pt idx="2">
                  <c:v>35.76</c:v>
                </c:pt>
                <c:pt idx="3">
                  <c:v>34.42</c:v>
                </c:pt>
                <c:pt idx="4">
                  <c:v>34.97</c:v>
                </c:pt>
                <c:pt idx="5">
                  <c:v>34.51</c:v>
                </c:pt>
                <c:pt idx="6">
                  <c:v>35.47</c:v>
                </c:pt>
                <c:pt idx="7">
                  <c:v>35.090000000000003</c:v>
                </c:pt>
                <c:pt idx="8">
                  <c:v>36.44</c:v>
                </c:pt>
                <c:pt idx="9">
                  <c:v>35.42</c:v>
                </c:pt>
                <c:pt idx="10">
                  <c:v>36.64</c:v>
                </c:pt>
              </c:numCache>
            </c:numRef>
          </c:val>
          <c:extLst>
            <c:ext xmlns:c16="http://schemas.microsoft.com/office/drawing/2014/chart" uri="{C3380CC4-5D6E-409C-BE32-E72D297353CC}">
              <c16:uniqueId val="{00000000-25C1-46E3-8EBE-2A3AA98B75A8}"/>
            </c:ext>
          </c:extLst>
        </c:ser>
        <c:dLbls>
          <c:showLegendKey val="0"/>
          <c:showVal val="0"/>
          <c:showCatName val="0"/>
          <c:showSerName val="0"/>
          <c:showPercent val="0"/>
          <c:showBubbleSize val="0"/>
        </c:dLbls>
        <c:gapWidth val="219"/>
        <c:overlap val="-27"/>
        <c:axId val="385738304"/>
        <c:axId val="385744960"/>
      </c:barChart>
      <c:catAx>
        <c:axId val="38573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44960"/>
        <c:crosses val="autoZero"/>
        <c:auto val="1"/>
        <c:lblAlgn val="ctr"/>
        <c:lblOffset val="100"/>
        <c:noMultiLvlLbl val="0"/>
      </c:catAx>
      <c:valAx>
        <c:axId val="385744960"/>
        <c:scaling>
          <c:orientation val="minMax"/>
          <c:max val="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8573830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0.75806</cdr:x>
      <cdr:y>0.11183</cdr:y>
    </cdr:from>
    <cdr:to>
      <cdr:x>0.83306</cdr:x>
      <cdr:y>0.24516</cdr:y>
    </cdr:to>
    <cdr:sp macro="" textlink="">
      <cdr:nvSpPr>
        <cdr:cNvPr id="2" name="TextBox 1"/>
        <cdr:cNvSpPr txBox="1"/>
      </cdr:nvSpPr>
      <cdr:spPr>
        <a:xfrm xmlns:a="http://schemas.openxmlformats.org/drawingml/2006/main">
          <a:off x="9242323" y="76691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Intakes down 26%</a:t>
          </a:r>
          <a:endParaRPr lang="en-US" sz="1800" dirty="0"/>
        </a:p>
      </cdr:txBody>
    </cdr:sp>
  </cdr:relSizeAnchor>
  <cdr:relSizeAnchor xmlns:cdr="http://schemas.openxmlformats.org/drawingml/2006/chartDrawing">
    <cdr:from>
      <cdr:x>0.89274</cdr:x>
      <cdr:y>0.16487</cdr:y>
    </cdr:from>
    <cdr:to>
      <cdr:x>0.94032</cdr:x>
      <cdr:y>0.38423</cdr:y>
    </cdr:to>
    <cdr:cxnSp macro="">
      <cdr:nvCxnSpPr>
        <cdr:cNvPr id="4" name="Straight Arrow Connector 3"/>
        <cdr:cNvCxnSpPr/>
      </cdr:nvCxnSpPr>
      <cdr:spPr>
        <a:xfrm xmlns:a="http://schemas.openxmlformats.org/drawingml/2006/main">
          <a:off x="10884310" y="1130710"/>
          <a:ext cx="580103" cy="150433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0.78194</cdr:x>
      <cdr:y>0.11139</cdr:y>
    </cdr:from>
    <cdr:to>
      <cdr:x>0.85694</cdr:x>
      <cdr:y>0.24472</cdr:y>
    </cdr:to>
    <cdr:sp macro="" textlink="">
      <cdr:nvSpPr>
        <cdr:cNvPr id="2" name="TextBox 1"/>
        <cdr:cNvSpPr txBox="1"/>
      </cdr:nvSpPr>
      <cdr:spPr>
        <a:xfrm xmlns:a="http://schemas.openxmlformats.org/drawingml/2006/main">
          <a:off x="9533436" y="76390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ALOS up 14%</a:t>
          </a:r>
          <a:endParaRPr lang="en-US" sz="1800" dirty="0"/>
        </a:p>
      </cdr:txBody>
    </cdr:sp>
  </cdr:relSizeAnchor>
  <cdr:relSizeAnchor xmlns:cdr="http://schemas.openxmlformats.org/drawingml/2006/chartDrawing">
    <cdr:from>
      <cdr:x>0.87571</cdr:x>
      <cdr:y>0.15873</cdr:y>
    </cdr:from>
    <cdr:to>
      <cdr:x>0.93828</cdr:x>
      <cdr:y>0.31389</cdr:y>
    </cdr:to>
    <cdr:cxnSp macro="">
      <cdr:nvCxnSpPr>
        <cdr:cNvPr id="4" name="Straight Arrow Connector 3"/>
        <cdr:cNvCxnSpPr/>
      </cdr:nvCxnSpPr>
      <cdr:spPr>
        <a:xfrm xmlns:a="http://schemas.openxmlformats.org/drawingml/2006/main">
          <a:off x="10676709" y="1088571"/>
          <a:ext cx="762816" cy="106407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0.69032</cdr:x>
      <cdr:y>0.119</cdr:y>
    </cdr:from>
    <cdr:to>
      <cdr:x>0.76532</cdr:x>
      <cdr:y>0.25233</cdr:y>
    </cdr:to>
    <cdr:sp macro="" textlink="">
      <cdr:nvSpPr>
        <cdr:cNvPr id="2" name="TextBox 1"/>
        <cdr:cNvSpPr txBox="1"/>
      </cdr:nvSpPr>
      <cdr:spPr>
        <a:xfrm xmlns:a="http://schemas.openxmlformats.org/drawingml/2006/main">
          <a:off x="8416412" y="81607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inmate ALOS up 3%</a:t>
          </a:r>
          <a:endParaRPr lang="en-US" sz="1800" dirty="0"/>
        </a:p>
      </cdr:txBody>
    </cdr:sp>
  </cdr:relSizeAnchor>
  <cdr:relSizeAnchor xmlns:cdr="http://schemas.openxmlformats.org/drawingml/2006/chartDrawing">
    <cdr:from>
      <cdr:x>0.88306</cdr:x>
      <cdr:y>0.17634</cdr:y>
    </cdr:from>
    <cdr:to>
      <cdr:x>0.94113</cdr:x>
      <cdr:y>0.35699</cdr:y>
    </cdr:to>
    <cdr:cxnSp macro="">
      <cdr:nvCxnSpPr>
        <cdr:cNvPr id="4" name="Straight Arrow Connector 3"/>
        <cdr:cNvCxnSpPr/>
      </cdr:nvCxnSpPr>
      <cdr:spPr>
        <a:xfrm xmlns:a="http://schemas.openxmlformats.org/drawingml/2006/main">
          <a:off x="10766323" y="1209368"/>
          <a:ext cx="707922" cy="123886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0.68468</cdr:x>
      <cdr:y>0.65376</cdr:y>
    </cdr:from>
    <cdr:to>
      <cdr:x>0.75968</cdr:x>
      <cdr:y>0.7871</cdr:y>
    </cdr:to>
    <cdr:sp macro="" textlink="">
      <cdr:nvSpPr>
        <cdr:cNvPr id="6" name="TextBox 5"/>
        <cdr:cNvSpPr txBox="1"/>
      </cdr:nvSpPr>
      <cdr:spPr>
        <a:xfrm xmlns:a="http://schemas.openxmlformats.org/drawingml/2006/main">
          <a:off x="8347587" y="448351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ALOS up 23%</a:t>
          </a:r>
          <a:endParaRPr lang="en-US" sz="1800" dirty="0"/>
        </a:p>
      </cdr:txBody>
    </cdr:sp>
  </cdr:relSizeAnchor>
  <cdr:relSizeAnchor xmlns:cdr="http://schemas.openxmlformats.org/drawingml/2006/chartDrawing">
    <cdr:from>
      <cdr:x>0.8879</cdr:x>
      <cdr:y>0.44588</cdr:y>
    </cdr:from>
    <cdr:to>
      <cdr:x>0.9379</cdr:x>
      <cdr:y>0.65233</cdr:y>
    </cdr:to>
    <cdr:cxnSp macro="">
      <cdr:nvCxnSpPr>
        <cdr:cNvPr id="8" name="Straight Arrow Connector 7"/>
        <cdr:cNvCxnSpPr/>
      </cdr:nvCxnSpPr>
      <cdr:spPr>
        <a:xfrm xmlns:a="http://schemas.openxmlformats.org/drawingml/2006/main" flipV="1">
          <a:off x="10825316" y="3057832"/>
          <a:ext cx="609600" cy="141584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0.66929</cdr:x>
      <cdr:y>0.69079</cdr:y>
    </cdr:from>
    <cdr:to>
      <cdr:x>0.74429</cdr:x>
      <cdr:y>0.82413</cdr:y>
    </cdr:to>
    <cdr:sp macro="" textlink="">
      <cdr:nvSpPr>
        <cdr:cNvPr id="2" name="TextBox 1"/>
        <cdr:cNvSpPr txBox="1"/>
      </cdr:nvSpPr>
      <cdr:spPr>
        <a:xfrm xmlns:a="http://schemas.openxmlformats.org/drawingml/2006/main">
          <a:off x="8159931" y="47374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ALOS up 50%</a:t>
          </a:r>
          <a:endParaRPr lang="en-US" sz="1800" dirty="0"/>
        </a:p>
      </cdr:txBody>
    </cdr:sp>
  </cdr:relSizeAnchor>
  <cdr:relSizeAnchor xmlns:cdr="http://schemas.openxmlformats.org/drawingml/2006/chartDrawing">
    <cdr:from>
      <cdr:x>0.87786</cdr:x>
      <cdr:y>0.43429</cdr:y>
    </cdr:from>
    <cdr:to>
      <cdr:x>0.93857</cdr:x>
      <cdr:y>0.69333</cdr:y>
    </cdr:to>
    <cdr:cxnSp macro="">
      <cdr:nvCxnSpPr>
        <cdr:cNvPr id="4" name="Straight Arrow Connector 3"/>
        <cdr:cNvCxnSpPr/>
      </cdr:nvCxnSpPr>
      <cdr:spPr>
        <a:xfrm xmlns:a="http://schemas.openxmlformats.org/drawingml/2006/main" flipV="1">
          <a:off x="10702834" y="2978331"/>
          <a:ext cx="740229" cy="177654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0.76953</cdr:x>
      <cdr:y>0.15</cdr:y>
    </cdr:from>
    <cdr:to>
      <cdr:x>0.84453</cdr:x>
      <cdr:y>0.28333</cdr:y>
    </cdr:to>
    <cdr:sp macro="" textlink="">
      <cdr:nvSpPr>
        <cdr:cNvPr id="2" name="TextBox 1"/>
        <cdr:cNvSpPr txBox="1"/>
      </cdr:nvSpPr>
      <cdr:spPr>
        <a:xfrm xmlns:a="http://schemas.openxmlformats.org/drawingml/2006/main">
          <a:off x="9382125" y="10287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down 19%</a:t>
          </a:r>
          <a:endParaRPr lang="en-US" sz="1800" dirty="0"/>
        </a:p>
      </cdr:txBody>
    </cdr:sp>
  </cdr:relSizeAnchor>
  <cdr:relSizeAnchor xmlns:cdr="http://schemas.openxmlformats.org/drawingml/2006/chartDrawing">
    <cdr:from>
      <cdr:x>0.875</cdr:x>
      <cdr:y>0.19722</cdr:y>
    </cdr:from>
    <cdr:to>
      <cdr:x>0.93281</cdr:x>
      <cdr:y>0.44444</cdr:y>
    </cdr:to>
    <cdr:cxnSp macro="">
      <cdr:nvCxnSpPr>
        <cdr:cNvPr id="4" name="Straight Arrow Connector 3"/>
        <cdr:cNvCxnSpPr/>
      </cdr:nvCxnSpPr>
      <cdr:spPr>
        <a:xfrm xmlns:a="http://schemas.openxmlformats.org/drawingml/2006/main">
          <a:off x="10668000" y="1352550"/>
          <a:ext cx="704850" cy="169545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0.7</cdr:x>
      <cdr:y>0.14603</cdr:y>
    </cdr:from>
    <cdr:to>
      <cdr:x>0.775</cdr:x>
      <cdr:y>0.27937</cdr:y>
    </cdr:to>
    <cdr:sp macro="" textlink="">
      <cdr:nvSpPr>
        <cdr:cNvPr id="2" name="TextBox 1"/>
        <cdr:cNvSpPr txBox="1"/>
      </cdr:nvSpPr>
      <cdr:spPr>
        <a:xfrm xmlns:a="http://schemas.openxmlformats.org/drawingml/2006/main">
          <a:off x="8534400" y="100148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per 1000 down 24%</a:t>
          </a:r>
          <a:endParaRPr lang="en-US" sz="1800" dirty="0"/>
        </a:p>
      </cdr:txBody>
    </cdr:sp>
  </cdr:relSizeAnchor>
  <cdr:relSizeAnchor xmlns:cdr="http://schemas.openxmlformats.org/drawingml/2006/chartDrawing">
    <cdr:from>
      <cdr:x>0.87929</cdr:x>
      <cdr:y>0.19556</cdr:y>
    </cdr:from>
    <cdr:to>
      <cdr:x>0.935</cdr:x>
      <cdr:y>0.46095</cdr:y>
    </cdr:to>
    <cdr:cxnSp macro="">
      <cdr:nvCxnSpPr>
        <cdr:cNvPr id="4" name="Straight Arrow Connector 3"/>
        <cdr:cNvCxnSpPr/>
      </cdr:nvCxnSpPr>
      <cdr:spPr>
        <a:xfrm xmlns:a="http://schemas.openxmlformats.org/drawingml/2006/main">
          <a:off x="10720251" y="1341120"/>
          <a:ext cx="679269" cy="182009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0.07016</cdr:x>
      <cdr:y>0.14194</cdr:y>
    </cdr:from>
    <cdr:to>
      <cdr:x>0.14516</cdr:x>
      <cdr:y>0.27527</cdr:y>
    </cdr:to>
    <cdr:sp macro="" textlink="">
      <cdr:nvSpPr>
        <cdr:cNvPr id="2" name="TextBox 1"/>
        <cdr:cNvSpPr txBox="1"/>
      </cdr:nvSpPr>
      <cdr:spPr>
        <a:xfrm xmlns:a="http://schemas.openxmlformats.org/drawingml/2006/main">
          <a:off x="855406" y="97339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0.04516</cdr:x>
      <cdr:y>0.119</cdr:y>
    </cdr:from>
    <cdr:to>
      <cdr:x>0.12016</cdr:x>
      <cdr:y>0.25233</cdr:y>
    </cdr:to>
    <cdr:sp macro="" textlink="">
      <cdr:nvSpPr>
        <cdr:cNvPr id="3" name="TextBox 2"/>
        <cdr:cNvSpPr txBox="1"/>
      </cdr:nvSpPr>
      <cdr:spPr>
        <a:xfrm xmlns:a="http://schemas.openxmlformats.org/drawingml/2006/main">
          <a:off x="550608" y="8160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0.20161</cdr:x>
      <cdr:y>0.119</cdr:y>
    </cdr:from>
    <cdr:to>
      <cdr:x>0.27661</cdr:x>
      <cdr:y>0.25233</cdr:y>
    </cdr:to>
    <cdr:sp macro="" textlink="">
      <cdr:nvSpPr>
        <cdr:cNvPr id="4" name="TextBox 3"/>
        <cdr:cNvSpPr txBox="1"/>
      </cdr:nvSpPr>
      <cdr:spPr>
        <a:xfrm xmlns:a="http://schemas.openxmlformats.org/drawingml/2006/main">
          <a:off x="2458066" y="8160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0.33548</cdr:x>
      <cdr:y>0.119</cdr:y>
    </cdr:from>
    <cdr:to>
      <cdr:x>0.41048</cdr:x>
      <cdr:y>0.25233</cdr:y>
    </cdr:to>
    <cdr:sp macro="" textlink="">
      <cdr:nvSpPr>
        <cdr:cNvPr id="5" name="TextBox 4"/>
        <cdr:cNvSpPr txBox="1"/>
      </cdr:nvSpPr>
      <cdr:spPr>
        <a:xfrm xmlns:a="http://schemas.openxmlformats.org/drawingml/2006/main">
          <a:off x="4090221" y="8160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0.44641</cdr:x>
      <cdr:y>0.11916</cdr:y>
    </cdr:from>
    <cdr:to>
      <cdr:x>0.52141</cdr:x>
      <cdr:y>0.25249</cdr:y>
    </cdr:to>
    <cdr:sp macro="" textlink="">
      <cdr:nvSpPr>
        <cdr:cNvPr id="6" name="TextBox 5"/>
        <cdr:cNvSpPr txBox="1"/>
      </cdr:nvSpPr>
      <cdr:spPr>
        <a:xfrm xmlns:a="http://schemas.openxmlformats.org/drawingml/2006/main">
          <a:off x="5442575" y="81720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0.6</cdr:x>
      <cdr:y>0.11756</cdr:y>
    </cdr:from>
    <cdr:to>
      <cdr:x>0.675</cdr:x>
      <cdr:y>0.2509</cdr:y>
    </cdr:to>
    <cdr:sp macro="" textlink="">
      <cdr:nvSpPr>
        <cdr:cNvPr id="7" name="TextBox 6"/>
        <cdr:cNvSpPr txBox="1"/>
      </cdr:nvSpPr>
      <cdr:spPr>
        <a:xfrm xmlns:a="http://schemas.openxmlformats.org/drawingml/2006/main">
          <a:off x="7315200" y="80624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0.72419</cdr:x>
      <cdr:y>0.11756</cdr:y>
    </cdr:from>
    <cdr:to>
      <cdr:x>0.79919</cdr:x>
      <cdr:y>0.2509</cdr:y>
    </cdr:to>
    <cdr:sp macro="" textlink="">
      <cdr:nvSpPr>
        <cdr:cNvPr id="8" name="TextBox 7"/>
        <cdr:cNvSpPr txBox="1"/>
      </cdr:nvSpPr>
      <cdr:spPr>
        <a:xfrm xmlns:a="http://schemas.openxmlformats.org/drawingml/2006/main">
          <a:off x="8829368" y="80624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0.86694</cdr:x>
      <cdr:y>0.11613</cdr:y>
    </cdr:from>
    <cdr:to>
      <cdr:x>0.94194</cdr:x>
      <cdr:y>0.24946</cdr:y>
    </cdr:to>
    <cdr:sp macro="" textlink="">
      <cdr:nvSpPr>
        <cdr:cNvPr id="9" name="TextBox 8"/>
        <cdr:cNvSpPr txBox="1"/>
      </cdr:nvSpPr>
      <cdr:spPr>
        <a:xfrm xmlns:a="http://schemas.openxmlformats.org/drawingml/2006/main">
          <a:off x="10569677" y="79641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userShapes>
</file>

<file path=ppt/drawings/drawing16.xml><?xml version="1.0" encoding="utf-8"?>
<c:userShapes xmlns:c="http://schemas.openxmlformats.org/drawingml/2006/chart">
  <cdr:relSizeAnchor xmlns:cdr="http://schemas.openxmlformats.org/drawingml/2006/chartDrawing">
    <cdr:from>
      <cdr:x>0.67714</cdr:x>
      <cdr:y>0.10794</cdr:y>
    </cdr:from>
    <cdr:to>
      <cdr:x>0.75214</cdr:x>
      <cdr:y>0.24127</cdr:y>
    </cdr:to>
    <cdr:sp macro="" textlink="">
      <cdr:nvSpPr>
        <cdr:cNvPr id="2" name="TextBox 1"/>
        <cdr:cNvSpPr txBox="1"/>
      </cdr:nvSpPr>
      <cdr:spPr>
        <a:xfrm xmlns:a="http://schemas.openxmlformats.org/drawingml/2006/main">
          <a:off x="8255726" y="74022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BDE down 11%</a:t>
          </a:r>
          <a:endParaRPr lang="en-US" sz="1800" dirty="0"/>
        </a:p>
      </cdr:txBody>
    </cdr:sp>
  </cdr:relSizeAnchor>
  <cdr:relSizeAnchor xmlns:cdr="http://schemas.openxmlformats.org/drawingml/2006/chartDrawing">
    <cdr:from>
      <cdr:x>0.89286</cdr:x>
      <cdr:y>0.15746</cdr:y>
    </cdr:from>
    <cdr:to>
      <cdr:x>0.93643</cdr:x>
      <cdr:y>0.33778</cdr:y>
    </cdr:to>
    <cdr:cxnSp macro="">
      <cdr:nvCxnSpPr>
        <cdr:cNvPr id="4" name="Straight Arrow Connector 3"/>
        <cdr:cNvCxnSpPr/>
      </cdr:nvCxnSpPr>
      <cdr:spPr>
        <a:xfrm xmlns:a="http://schemas.openxmlformats.org/drawingml/2006/main">
          <a:off x="10885714" y="1079863"/>
          <a:ext cx="531223" cy="123661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7.xml><?xml version="1.0" encoding="utf-8"?>
<c:userShapes xmlns:c="http://schemas.openxmlformats.org/drawingml/2006/chart">
  <cdr:relSizeAnchor xmlns:cdr="http://schemas.openxmlformats.org/drawingml/2006/chartDrawing">
    <cdr:from>
      <cdr:x>0.685</cdr:x>
      <cdr:y>0.57397</cdr:y>
    </cdr:from>
    <cdr:to>
      <cdr:x>0.76</cdr:x>
      <cdr:y>0.7073</cdr:y>
    </cdr:to>
    <cdr:sp macro="" textlink="">
      <cdr:nvSpPr>
        <cdr:cNvPr id="2" name="TextBox 1"/>
        <cdr:cNvSpPr txBox="1"/>
      </cdr:nvSpPr>
      <cdr:spPr>
        <a:xfrm xmlns:a="http://schemas.openxmlformats.org/drawingml/2006/main">
          <a:off x="8351520" y="393627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BDE up 18%</a:t>
          </a:r>
          <a:endParaRPr lang="en-US" sz="1800" dirty="0"/>
        </a:p>
      </cdr:txBody>
    </cdr:sp>
  </cdr:relSizeAnchor>
  <cdr:relSizeAnchor xmlns:cdr="http://schemas.openxmlformats.org/drawingml/2006/chartDrawing">
    <cdr:from>
      <cdr:x>0.88643</cdr:x>
      <cdr:y>0.61841</cdr:y>
    </cdr:from>
    <cdr:to>
      <cdr:x>0.94</cdr:x>
      <cdr:y>0.75683</cdr:y>
    </cdr:to>
    <cdr:cxnSp macro="">
      <cdr:nvCxnSpPr>
        <cdr:cNvPr id="4" name="Straight Arrow Connector 3"/>
        <cdr:cNvCxnSpPr/>
      </cdr:nvCxnSpPr>
      <cdr:spPr>
        <a:xfrm xmlns:a="http://schemas.openxmlformats.org/drawingml/2006/main">
          <a:off x="10807337" y="4241074"/>
          <a:ext cx="653143" cy="94923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0.67571</cdr:x>
      <cdr:y>0.13841</cdr:y>
    </cdr:from>
    <cdr:to>
      <cdr:x>0.75071</cdr:x>
      <cdr:y>0.27175</cdr:y>
    </cdr:to>
    <cdr:sp macro="" textlink="">
      <cdr:nvSpPr>
        <cdr:cNvPr id="7" name="TextBox 6"/>
        <cdr:cNvSpPr txBox="1"/>
      </cdr:nvSpPr>
      <cdr:spPr>
        <a:xfrm xmlns:a="http://schemas.openxmlformats.org/drawingml/2006/main">
          <a:off x="8238309" y="9492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BDE down 26%</a:t>
          </a:r>
          <a:endParaRPr lang="en-US" sz="1800" dirty="0"/>
        </a:p>
      </cdr:txBody>
    </cdr:sp>
  </cdr:relSizeAnchor>
  <cdr:relSizeAnchor xmlns:cdr="http://schemas.openxmlformats.org/drawingml/2006/chartDrawing">
    <cdr:from>
      <cdr:x>0.88143</cdr:x>
      <cdr:y>0.18286</cdr:y>
    </cdr:from>
    <cdr:to>
      <cdr:x>0.935</cdr:x>
      <cdr:y>0.45841</cdr:y>
    </cdr:to>
    <cdr:cxnSp macro="">
      <cdr:nvCxnSpPr>
        <cdr:cNvPr id="9" name="Straight Arrow Connector 8"/>
        <cdr:cNvCxnSpPr/>
      </cdr:nvCxnSpPr>
      <cdr:spPr>
        <a:xfrm xmlns:a="http://schemas.openxmlformats.org/drawingml/2006/main">
          <a:off x="10746377" y="1254034"/>
          <a:ext cx="653143" cy="188976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0.69597</cdr:x>
      <cdr:y>0.13047</cdr:y>
    </cdr:from>
    <cdr:to>
      <cdr:x>0.77097</cdr:x>
      <cdr:y>0.2638</cdr:y>
    </cdr:to>
    <cdr:sp macro="" textlink="">
      <cdr:nvSpPr>
        <cdr:cNvPr id="2" name="TextBox 1"/>
        <cdr:cNvSpPr txBox="1"/>
      </cdr:nvSpPr>
      <cdr:spPr>
        <a:xfrm xmlns:a="http://schemas.openxmlformats.org/drawingml/2006/main">
          <a:off x="8485239" y="89473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Intakes per 1000 down 31%</a:t>
          </a:r>
          <a:endParaRPr lang="en-US" sz="1800" dirty="0"/>
        </a:p>
      </cdr:txBody>
    </cdr:sp>
  </cdr:relSizeAnchor>
  <cdr:relSizeAnchor xmlns:cdr="http://schemas.openxmlformats.org/drawingml/2006/chartDrawing">
    <cdr:from>
      <cdr:x>0.9</cdr:x>
      <cdr:y>0.17921</cdr:y>
    </cdr:from>
    <cdr:to>
      <cdr:x>0.93952</cdr:x>
      <cdr:y>0.42867</cdr:y>
    </cdr:to>
    <cdr:cxnSp macro="">
      <cdr:nvCxnSpPr>
        <cdr:cNvPr id="4" name="Straight Arrow Connector 3"/>
        <cdr:cNvCxnSpPr/>
      </cdr:nvCxnSpPr>
      <cdr:spPr>
        <a:xfrm xmlns:a="http://schemas.openxmlformats.org/drawingml/2006/main">
          <a:off x="10972800" y="1229032"/>
          <a:ext cx="481781" cy="171081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0.65143</cdr:x>
      <cdr:y>0.11556</cdr:y>
    </cdr:from>
    <cdr:to>
      <cdr:x>0.72643</cdr:x>
      <cdr:y>0.24889</cdr:y>
    </cdr:to>
    <cdr:sp macro="" textlink="">
      <cdr:nvSpPr>
        <cdr:cNvPr id="2" name="TextBox 1"/>
        <cdr:cNvSpPr txBox="1"/>
      </cdr:nvSpPr>
      <cdr:spPr>
        <a:xfrm xmlns:a="http://schemas.openxmlformats.org/drawingml/2006/main">
          <a:off x="7942218" y="7924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intakes down 16%</a:t>
          </a:r>
          <a:endParaRPr lang="en-US" sz="1800" dirty="0"/>
        </a:p>
      </cdr:txBody>
    </cdr:sp>
  </cdr:relSizeAnchor>
  <cdr:relSizeAnchor xmlns:cdr="http://schemas.openxmlformats.org/drawingml/2006/chartDrawing">
    <cdr:from>
      <cdr:x>0.89286</cdr:x>
      <cdr:y>0.16254</cdr:y>
    </cdr:from>
    <cdr:to>
      <cdr:x>0.94286</cdr:x>
      <cdr:y>0.35556</cdr:y>
    </cdr:to>
    <cdr:cxnSp macro="">
      <cdr:nvCxnSpPr>
        <cdr:cNvPr id="4" name="Straight Arrow Connector 3"/>
        <cdr:cNvCxnSpPr/>
      </cdr:nvCxnSpPr>
      <cdr:spPr>
        <a:xfrm xmlns:a="http://schemas.openxmlformats.org/drawingml/2006/main">
          <a:off x="10885714" y="1114697"/>
          <a:ext cx="609600" cy="132370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0.67429</cdr:x>
      <cdr:y>0.77587</cdr:y>
    </cdr:from>
    <cdr:to>
      <cdr:x>0.74929</cdr:x>
      <cdr:y>0.90921</cdr:y>
    </cdr:to>
    <cdr:sp macro="" textlink="">
      <cdr:nvSpPr>
        <cdr:cNvPr id="6" name="TextBox 5"/>
        <cdr:cNvSpPr txBox="1"/>
      </cdr:nvSpPr>
      <cdr:spPr>
        <a:xfrm xmlns:a="http://schemas.openxmlformats.org/drawingml/2006/main">
          <a:off x="8220891" y="532093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inmate intakes down 42%</a:t>
          </a:r>
          <a:endParaRPr lang="en-US" sz="1800" dirty="0"/>
        </a:p>
      </cdr:txBody>
    </cdr:sp>
  </cdr:relSizeAnchor>
  <cdr:relSizeAnchor xmlns:cdr="http://schemas.openxmlformats.org/drawingml/2006/chartDrawing">
    <cdr:from>
      <cdr:x>0.90643</cdr:x>
      <cdr:y>0.66413</cdr:y>
    </cdr:from>
    <cdr:to>
      <cdr:x>0.94214</cdr:x>
      <cdr:y>0.77968</cdr:y>
    </cdr:to>
    <cdr:cxnSp macro="">
      <cdr:nvCxnSpPr>
        <cdr:cNvPr id="8" name="Straight Arrow Connector 7"/>
        <cdr:cNvCxnSpPr/>
      </cdr:nvCxnSpPr>
      <cdr:spPr>
        <a:xfrm xmlns:a="http://schemas.openxmlformats.org/drawingml/2006/main" flipV="1">
          <a:off x="11051177" y="4554583"/>
          <a:ext cx="435429" cy="79248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0.65929</cdr:x>
      <cdr:y>0.11429</cdr:y>
    </cdr:from>
    <cdr:to>
      <cdr:x>0.73429</cdr:x>
      <cdr:y>0.24762</cdr:y>
    </cdr:to>
    <cdr:sp macro="" textlink="">
      <cdr:nvSpPr>
        <cdr:cNvPr id="2" name="TextBox 1"/>
        <cdr:cNvSpPr txBox="1"/>
      </cdr:nvSpPr>
      <cdr:spPr>
        <a:xfrm xmlns:a="http://schemas.openxmlformats.org/drawingml/2006/main">
          <a:off x="8038011" y="78377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intakes down 29%</a:t>
          </a:r>
          <a:endParaRPr lang="en-US" sz="1800" dirty="0"/>
        </a:p>
      </cdr:txBody>
    </cdr:sp>
  </cdr:relSizeAnchor>
  <cdr:relSizeAnchor xmlns:cdr="http://schemas.openxmlformats.org/drawingml/2006/chartDrawing">
    <cdr:from>
      <cdr:x>0.89071</cdr:x>
      <cdr:y>0.15746</cdr:y>
    </cdr:from>
    <cdr:to>
      <cdr:x>0.94286</cdr:x>
      <cdr:y>0.39238</cdr:y>
    </cdr:to>
    <cdr:cxnSp macro="">
      <cdr:nvCxnSpPr>
        <cdr:cNvPr id="4" name="Straight Arrow Connector 3"/>
        <cdr:cNvCxnSpPr/>
      </cdr:nvCxnSpPr>
      <cdr:spPr>
        <a:xfrm xmlns:a="http://schemas.openxmlformats.org/drawingml/2006/main">
          <a:off x="10859589" y="1079863"/>
          <a:ext cx="635725" cy="161108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0.70161</cdr:x>
      <cdr:y>0.119</cdr:y>
    </cdr:from>
    <cdr:to>
      <cdr:x>0.77661</cdr:x>
      <cdr:y>0.25233</cdr:y>
    </cdr:to>
    <cdr:sp macro="" textlink="">
      <cdr:nvSpPr>
        <cdr:cNvPr id="2" name="TextBox 1"/>
        <cdr:cNvSpPr txBox="1"/>
      </cdr:nvSpPr>
      <cdr:spPr>
        <a:xfrm xmlns:a="http://schemas.openxmlformats.org/drawingml/2006/main">
          <a:off x="8554065" y="8160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Average inmate age up 6%</a:t>
          </a:r>
          <a:endParaRPr lang="en-US" sz="1800" dirty="0"/>
        </a:p>
      </cdr:txBody>
    </cdr:sp>
  </cdr:relSizeAnchor>
  <cdr:relSizeAnchor xmlns:cdr="http://schemas.openxmlformats.org/drawingml/2006/chartDrawing">
    <cdr:from>
      <cdr:x>0.90323</cdr:x>
      <cdr:y>0.16344</cdr:y>
    </cdr:from>
    <cdr:to>
      <cdr:x>0.92903</cdr:x>
      <cdr:y>0.31685</cdr:y>
    </cdr:to>
    <cdr:cxnSp macro="">
      <cdr:nvCxnSpPr>
        <cdr:cNvPr id="4" name="Straight Arrow Connector 3"/>
        <cdr:cNvCxnSpPr/>
      </cdr:nvCxnSpPr>
      <cdr:spPr>
        <a:xfrm xmlns:a="http://schemas.openxmlformats.org/drawingml/2006/main">
          <a:off x="11012129" y="1120877"/>
          <a:ext cx="314632" cy="105205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0.79766</cdr:x>
      <cdr:y>0.13194</cdr:y>
    </cdr:from>
    <cdr:to>
      <cdr:x>0.87266</cdr:x>
      <cdr:y>0.26528</cdr:y>
    </cdr:to>
    <cdr:sp macro="" textlink="">
      <cdr:nvSpPr>
        <cdr:cNvPr id="2" name="TextBox 1"/>
        <cdr:cNvSpPr txBox="1"/>
      </cdr:nvSpPr>
      <cdr:spPr>
        <a:xfrm xmlns:a="http://schemas.openxmlformats.org/drawingml/2006/main">
          <a:off x="9725025" y="9048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28%</a:t>
          </a:r>
          <a:endParaRPr lang="en-US" sz="1800" dirty="0"/>
        </a:p>
      </cdr:txBody>
    </cdr:sp>
  </cdr:relSizeAnchor>
  <cdr:relSizeAnchor xmlns:cdr="http://schemas.openxmlformats.org/drawingml/2006/chartDrawing">
    <cdr:from>
      <cdr:x>0.875</cdr:x>
      <cdr:y>0.175</cdr:y>
    </cdr:from>
    <cdr:to>
      <cdr:x>0.9375</cdr:x>
      <cdr:y>0.37083</cdr:y>
    </cdr:to>
    <cdr:cxnSp macro="">
      <cdr:nvCxnSpPr>
        <cdr:cNvPr id="4" name="Straight Arrow Connector 3"/>
        <cdr:cNvCxnSpPr/>
      </cdr:nvCxnSpPr>
      <cdr:spPr>
        <a:xfrm xmlns:a="http://schemas.openxmlformats.org/drawingml/2006/main">
          <a:off x="10668000" y="1200150"/>
          <a:ext cx="762000" cy="134302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0.69643</cdr:x>
      <cdr:y>0.63365</cdr:y>
    </cdr:from>
    <cdr:to>
      <cdr:x>0.77143</cdr:x>
      <cdr:y>0.76698</cdr:y>
    </cdr:to>
    <cdr:sp macro="" textlink="">
      <cdr:nvSpPr>
        <cdr:cNvPr id="2" name="TextBox 1"/>
        <cdr:cNvSpPr txBox="1"/>
      </cdr:nvSpPr>
      <cdr:spPr>
        <a:xfrm xmlns:a="http://schemas.openxmlformats.org/drawingml/2006/main">
          <a:off x="8490857" y="43455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bookings down 21%</a:t>
          </a:r>
          <a:endParaRPr lang="en-US" sz="1800" dirty="0"/>
        </a:p>
      </cdr:txBody>
    </cdr:sp>
  </cdr:relSizeAnchor>
  <cdr:relSizeAnchor xmlns:cdr="http://schemas.openxmlformats.org/drawingml/2006/chartDrawing">
    <cdr:from>
      <cdr:x>0.89714</cdr:x>
      <cdr:y>0.5</cdr:y>
    </cdr:from>
    <cdr:to>
      <cdr:x>0.94357</cdr:x>
      <cdr:y>0.63365</cdr:y>
    </cdr:to>
    <cdr:cxnSp macro="">
      <cdr:nvCxnSpPr>
        <cdr:cNvPr id="4" name="Straight Arrow Connector 3"/>
        <cdr:cNvCxnSpPr/>
      </cdr:nvCxnSpPr>
      <cdr:spPr>
        <a:xfrm xmlns:a="http://schemas.openxmlformats.org/drawingml/2006/main" flipV="1">
          <a:off x="10937966" y="3429000"/>
          <a:ext cx="566057" cy="91657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0.7</cdr:x>
      <cdr:y>0.12063</cdr:y>
    </cdr:from>
    <cdr:to>
      <cdr:x>0.775</cdr:x>
      <cdr:y>0.25397</cdr:y>
    </cdr:to>
    <cdr:sp macro="" textlink="">
      <cdr:nvSpPr>
        <cdr:cNvPr id="2" name="TextBox 1"/>
        <cdr:cNvSpPr txBox="1"/>
      </cdr:nvSpPr>
      <cdr:spPr>
        <a:xfrm xmlns:a="http://schemas.openxmlformats.org/drawingml/2006/main">
          <a:off x="8534400" y="82731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Bookings per intake up 5%</a:t>
          </a:r>
          <a:endParaRPr lang="en-US" sz="1800" dirty="0"/>
        </a:p>
      </cdr:txBody>
    </cdr:sp>
  </cdr:relSizeAnchor>
  <cdr:relSizeAnchor xmlns:cdr="http://schemas.openxmlformats.org/drawingml/2006/chartDrawing">
    <cdr:from>
      <cdr:x>0.89929</cdr:x>
      <cdr:y>0.16254</cdr:y>
    </cdr:from>
    <cdr:to>
      <cdr:x>0.94429</cdr:x>
      <cdr:y>0.27937</cdr:y>
    </cdr:to>
    <cdr:cxnSp macro="">
      <cdr:nvCxnSpPr>
        <cdr:cNvPr id="4" name="Straight Arrow Connector 3"/>
        <cdr:cNvCxnSpPr/>
      </cdr:nvCxnSpPr>
      <cdr:spPr>
        <a:xfrm xmlns:a="http://schemas.openxmlformats.org/drawingml/2006/main">
          <a:off x="10964091" y="1114697"/>
          <a:ext cx="548640" cy="80118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0.81429</cdr:x>
      <cdr:y>0.13079</cdr:y>
    </cdr:from>
    <cdr:to>
      <cdr:x>0.88929</cdr:x>
      <cdr:y>0.26413</cdr:y>
    </cdr:to>
    <cdr:sp macro="" textlink="">
      <cdr:nvSpPr>
        <cdr:cNvPr id="2" name="TextBox 1"/>
        <cdr:cNvSpPr txBox="1"/>
      </cdr:nvSpPr>
      <cdr:spPr>
        <a:xfrm xmlns:a="http://schemas.openxmlformats.org/drawingml/2006/main">
          <a:off x="9927771" y="89698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51%</a:t>
          </a:r>
          <a:endParaRPr lang="en-US" sz="1800" dirty="0"/>
        </a:p>
      </cdr:txBody>
    </cdr:sp>
  </cdr:relSizeAnchor>
  <cdr:relSizeAnchor xmlns:cdr="http://schemas.openxmlformats.org/drawingml/2006/chartDrawing">
    <cdr:from>
      <cdr:x>0.88571</cdr:x>
      <cdr:y>0.17143</cdr:y>
    </cdr:from>
    <cdr:to>
      <cdr:x>0.93643</cdr:x>
      <cdr:y>0.58794</cdr:y>
    </cdr:to>
    <cdr:cxnSp macro="">
      <cdr:nvCxnSpPr>
        <cdr:cNvPr id="4" name="Straight Arrow Connector 3"/>
        <cdr:cNvCxnSpPr/>
      </cdr:nvCxnSpPr>
      <cdr:spPr>
        <a:xfrm xmlns:a="http://schemas.openxmlformats.org/drawingml/2006/main">
          <a:off x="10798629" y="1175657"/>
          <a:ext cx="618308" cy="285641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05822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90531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5440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31552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67804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73781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FDA77-5CFF-4D72-A77F-ACB8514FEC03}"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17162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FFDA77-5CFF-4D72-A77F-ACB8514FEC03}"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12947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DA77-5CFF-4D72-A77F-ACB8514FEC03}"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85175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1447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6524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FDA77-5CFF-4D72-A77F-ACB8514FEC03}" type="datetimeFigureOut">
              <a:rPr lang="en-US" smtClean="0"/>
              <a:t>7/19/2022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4FE72-6372-4489-A14A-C31228F5AA0F}" type="slidenum">
              <a:rPr lang="en-US" smtClean="0"/>
              <a:t>‹#›</a:t>
            </a:fld>
            <a:endParaRPr lang="en-US"/>
          </a:p>
        </p:txBody>
      </p:sp>
    </p:spTree>
    <p:extLst>
      <p:ext uri="{BB962C8B-B14F-4D97-AF65-F5344CB8AC3E}">
        <p14:creationId xmlns:p14="http://schemas.microsoft.com/office/powerpoint/2010/main" val="405363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88870"/>
            <a:ext cx="9144000" cy="3492136"/>
          </a:xfrm>
        </p:spPr>
        <p:txBody>
          <a:bodyPr>
            <a:normAutofit fontScale="90000"/>
          </a:bodyPr>
          <a:lstStyle/>
          <a:p>
            <a:r>
              <a:rPr lang="en-US" b="1" dirty="0" smtClean="0">
                <a:solidFill>
                  <a:srgbClr val="0070C0"/>
                </a:solidFill>
              </a:rPr>
              <a:t>Annual Report</a:t>
            </a:r>
            <a:r>
              <a:rPr lang="en-US" dirty="0" smtClean="0"/>
              <a:t/>
            </a:r>
            <a:br>
              <a:rPr lang="en-US" dirty="0" smtClean="0"/>
            </a:br>
            <a:r>
              <a:rPr lang="en-US" smtClean="0"/>
              <a:t/>
            </a:r>
            <a:br>
              <a:rPr lang="en-US" smtClean="0"/>
            </a:br>
            <a:r>
              <a:rPr lang="en-US" smtClean="0"/>
              <a:t>Fluvanna </a:t>
            </a:r>
            <a:r>
              <a:rPr lang="en-US" dirty="0" smtClean="0"/>
              <a:t>County </a:t>
            </a:r>
            <a:br>
              <a:rPr lang="en-US" dirty="0" smtClean="0"/>
            </a:br>
            <a:r>
              <a:rPr lang="en-US" dirty="0" smtClean="0"/>
              <a:t>Utilization of the</a:t>
            </a:r>
            <a:br>
              <a:rPr lang="en-US" dirty="0" smtClean="0"/>
            </a:br>
            <a:r>
              <a:rPr lang="en-US" dirty="0" smtClean="0"/>
              <a:t>Central Virginia Regional Jail</a:t>
            </a:r>
            <a:endParaRPr lang="en-US" dirty="0"/>
          </a:p>
        </p:txBody>
      </p:sp>
      <p:sp>
        <p:nvSpPr>
          <p:cNvPr id="3" name="Subtitle 2"/>
          <p:cNvSpPr>
            <a:spLocks noGrp="1"/>
          </p:cNvSpPr>
          <p:nvPr>
            <p:ph type="subTitle" idx="1"/>
          </p:nvPr>
        </p:nvSpPr>
        <p:spPr>
          <a:xfrm>
            <a:off x="1524000" y="5164182"/>
            <a:ext cx="9144000" cy="1132113"/>
          </a:xfrm>
        </p:spPr>
        <p:txBody>
          <a:bodyPr>
            <a:normAutofit fontScale="92500" lnSpcReduction="20000"/>
          </a:bodyPr>
          <a:lstStyle/>
          <a:p>
            <a:r>
              <a:rPr lang="en-US" dirty="0" smtClean="0"/>
              <a:t>2011-2021</a:t>
            </a:r>
          </a:p>
          <a:p>
            <a:r>
              <a:rPr lang="en-US" dirty="0" smtClean="0"/>
              <a:t>Criminal Justice Planner</a:t>
            </a:r>
          </a:p>
          <a:p>
            <a:r>
              <a:rPr lang="en-US" dirty="0" smtClean="0"/>
              <a:t>Jefferson Area Community Criminal Justice Board</a:t>
            </a:r>
            <a:endParaRPr lang="en-US" dirty="0"/>
          </a:p>
        </p:txBody>
      </p:sp>
    </p:spTree>
    <p:extLst>
      <p:ext uri="{BB962C8B-B14F-4D97-AF65-F5344CB8AC3E}">
        <p14:creationId xmlns:p14="http://schemas.microsoft.com/office/powerpoint/2010/main" val="19982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9549048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3709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9614693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081555" y="3962400"/>
            <a:ext cx="3322897" cy="369332"/>
          </a:xfrm>
          <a:prstGeom prst="rect">
            <a:avLst/>
          </a:prstGeom>
          <a:noFill/>
        </p:spPr>
        <p:txBody>
          <a:bodyPr wrap="none" rtlCol="0">
            <a:spAutoFit/>
          </a:bodyPr>
          <a:lstStyle/>
          <a:p>
            <a:r>
              <a:rPr lang="en-US" dirty="0" smtClean="0"/>
              <a:t>Female inmate intakes down 16%</a:t>
            </a:r>
            <a:endParaRPr lang="en-US" dirty="0"/>
          </a:p>
        </p:txBody>
      </p:sp>
      <p:cxnSp>
        <p:nvCxnSpPr>
          <p:cNvPr id="5" name="Straight Arrow Connector 4"/>
          <p:cNvCxnSpPr/>
          <p:nvPr/>
        </p:nvCxnSpPr>
        <p:spPr>
          <a:xfrm>
            <a:off x="11129554" y="4267200"/>
            <a:ext cx="374469" cy="583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152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894358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0454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2397185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9902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8502433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582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An inmate’s intake is associated with one or more “bookings” (charges).  While intake volume is the most accurate measure of the </a:t>
            </a:r>
            <a:r>
              <a:rPr lang="en-US" u="sng" dirty="0" smtClean="0"/>
              <a:t>number</a:t>
            </a:r>
            <a:r>
              <a:rPr lang="en-US" dirty="0" smtClean="0"/>
              <a:t> of individuals entering CVRJ, booking volume helps identify the </a:t>
            </a:r>
            <a:r>
              <a:rPr lang="en-US" u="sng" dirty="0" smtClean="0"/>
              <a:t>types</a:t>
            </a:r>
            <a:r>
              <a:rPr lang="en-US" dirty="0" smtClean="0"/>
              <a:t> of charges lodged against them. </a:t>
            </a:r>
          </a:p>
          <a:p>
            <a:r>
              <a:rPr lang="en-US" dirty="0" smtClean="0"/>
              <a:t>From 2011 to 2021, Fluvanna booking volume decreased 23% (down 28% </a:t>
            </a:r>
            <a:r>
              <a:rPr lang="en-US" dirty="0"/>
              <a:t>per </a:t>
            </a:r>
            <a:r>
              <a:rPr lang="en-US" dirty="0" smtClean="0"/>
              <a:t>1000 residents). </a:t>
            </a:r>
          </a:p>
          <a:p>
            <a:r>
              <a:rPr lang="en-US" dirty="0" smtClean="0"/>
              <a:t>Felony booking volume decreased 21%, comparable to the 23% decrease in misdemeanor bookings.</a:t>
            </a:r>
          </a:p>
          <a:p>
            <a:r>
              <a:rPr lang="en-US" dirty="0" smtClean="0"/>
              <a:t>Both misdemeanor and felony bookings dropped sharply in 2020, with a modest rebound observed in 2021 in both categories.</a:t>
            </a:r>
          </a:p>
          <a:p>
            <a:r>
              <a:rPr lang="en-US" dirty="0" smtClean="0"/>
              <a:t>Fluvanna inmates were taken into CVRJ on </a:t>
            </a:r>
            <a:r>
              <a:rPr lang="en-US" dirty="0"/>
              <a:t>5</a:t>
            </a:r>
            <a:r>
              <a:rPr lang="en-US" dirty="0" smtClean="0"/>
              <a:t>% more charges per intake event from 2021 to 2011. During 2021, inmates had an average of 1.9 bookings per intake event.</a:t>
            </a:r>
          </a:p>
        </p:txBody>
      </p:sp>
    </p:spTree>
    <p:extLst>
      <p:ext uri="{BB962C8B-B14F-4D97-AF65-F5344CB8AC3E}">
        <p14:creationId xmlns:p14="http://schemas.microsoft.com/office/powerpoint/2010/main" val="3593644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7718674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544595" y="757646"/>
            <a:ext cx="1187248" cy="369332"/>
          </a:xfrm>
          <a:prstGeom prst="rect">
            <a:avLst/>
          </a:prstGeom>
          <a:noFill/>
        </p:spPr>
        <p:txBody>
          <a:bodyPr wrap="none" rtlCol="0">
            <a:spAutoFit/>
          </a:bodyPr>
          <a:lstStyle/>
          <a:p>
            <a:r>
              <a:rPr lang="en-US" dirty="0" smtClean="0"/>
              <a:t>Down 23%</a:t>
            </a:r>
            <a:endParaRPr lang="en-US" dirty="0"/>
          </a:p>
        </p:txBody>
      </p:sp>
      <p:cxnSp>
        <p:nvCxnSpPr>
          <p:cNvPr id="5" name="Straight Arrow Connector 4"/>
          <p:cNvCxnSpPr/>
          <p:nvPr/>
        </p:nvCxnSpPr>
        <p:spPr>
          <a:xfrm>
            <a:off x="10467703" y="1079863"/>
            <a:ext cx="1010194" cy="16720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9344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11330239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8305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25409883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724503" y="888275"/>
            <a:ext cx="3426644" cy="369332"/>
          </a:xfrm>
          <a:prstGeom prst="rect">
            <a:avLst/>
          </a:prstGeom>
          <a:noFill/>
        </p:spPr>
        <p:txBody>
          <a:bodyPr wrap="none" rtlCol="0">
            <a:spAutoFit/>
          </a:bodyPr>
          <a:lstStyle/>
          <a:p>
            <a:r>
              <a:rPr lang="en-US" dirty="0" smtClean="0"/>
              <a:t>Misdemeanor bookings down 23%</a:t>
            </a:r>
            <a:endParaRPr lang="en-US" dirty="0"/>
          </a:p>
        </p:txBody>
      </p:sp>
      <p:cxnSp>
        <p:nvCxnSpPr>
          <p:cNvPr id="5" name="Straight Arrow Connector 4"/>
          <p:cNvCxnSpPr/>
          <p:nvPr/>
        </p:nvCxnSpPr>
        <p:spPr>
          <a:xfrm>
            <a:off x="10842171" y="1210491"/>
            <a:ext cx="600892" cy="1367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892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09129861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3124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825625"/>
            <a:ext cx="10515600" cy="4827724"/>
          </a:xfrm>
        </p:spPr>
        <p:txBody>
          <a:bodyPr>
            <a:normAutofit fontScale="85000" lnSpcReduction="10000"/>
          </a:bodyPr>
          <a:lstStyle/>
          <a:p>
            <a:r>
              <a:rPr lang="en-US" dirty="0" smtClean="0"/>
              <a:t>This report, generated by the Criminal Justice Planner, documents trends among various key metrics associated with Fluvanna County inmates at the Central Virginia Regional Jail (CVRJ).</a:t>
            </a:r>
          </a:p>
          <a:p>
            <a:r>
              <a:rPr lang="en-US" dirty="0" smtClean="0"/>
              <a:t>These key metrics include the number of inmates entering and leaving the jail, their charges, their race, gender and age, and their length of stay. </a:t>
            </a:r>
          </a:p>
          <a:p>
            <a:r>
              <a:rPr lang="en-US" dirty="0" smtClean="0"/>
              <a:t>The report shows how these metrics have impacted the total number of bed days expended on Fluvanna County inmates at CVRJ from 2012 to 2021.</a:t>
            </a:r>
          </a:p>
          <a:p>
            <a:r>
              <a:rPr lang="en-US" dirty="0" smtClean="0"/>
              <a:t>This analysis also assesses the impact of the COVID-19 pandemic years (2020 and 2021) on longer-term trends in Fluvanna jail utilization by comparing them, where appropriate, to the two most recent pre-pandemic years (2018 and 2019).</a:t>
            </a:r>
          </a:p>
          <a:p>
            <a:r>
              <a:rPr lang="en-US" dirty="0" smtClean="0"/>
              <a:t>All data was extracted from the CVRJ operational management system.</a:t>
            </a:r>
          </a:p>
          <a:p>
            <a:r>
              <a:rPr lang="en-US" dirty="0" smtClean="0"/>
              <a:t>A supplemental report will be issued in September 2022, documenting trends in reported crime in Fluvanna County, pending publication of 2021 crime data by the Virginia State Police.</a:t>
            </a:r>
            <a:endParaRPr lang="en-US" dirty="0"/>
          </a:p>
        </p:txBody>
      </p:sp>
    </p:spTree>
    <p:extLst>
      <p:ext uri="{BB962C8B-B14F-4D97-AF65-F5344CB8AC3E}">
        <p14:creationId xmlns:p14="http://schemas.microsoft.com/office/powerpoint/2010/main" val="2567901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 in the COVID Era</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COVID-19 pandemic served to accelerate a decrease in Fluvanna bookings, which were already trending downward during the two years prior to the onset of the pandemic.</a:t>
            </a:r>
          </a:p>
          <a:p>
            <a:r>
              <a:rPr lang="en-US" dirty="0"/>
              <a:t>W</a:t>
            </a:r>
            <a:r>
              <a:rPr lang="en-US" dirty="0" smtClean="0"/>
              <a:t>hen comparing the two most recent pre-pandemic years (2018-19) to 2020-21, Fluvanna’s quarterly booking volume dropped 51% over the four-year period.</a:t>
            </a:r>
          </a:p>
          <a:p>
            <a:r>
              <a:rPr lang="en-US" dirty="0" smtClean="0"/>
              <a:t>Following a modest rebound during the second half of 2020, booking volume remained suppressed in 2021, suggesting that the impact of the pandemic was enduring.</a:t>
            </a:r>
          </a:p>
          <a:p>
            <a:r>
              <a:rPr lang="en-US" dirty="0" smtClean="0"/>
              <a:t>Both felony and misdemeanor booking volume dropped in a similar fashion, although misdemeanor booking volume rebounded more quickly than did felony volume, once COVID restrictions were eased in the summer of 2020.</a:t>
            </a:r>
          </a:p>
        </p:txBody>
      </p:sp>
    </p:spTree>
    <p:extLst>
      <p:ext uri="{BB962C8B-B14F-4D97-AF65-F5344CB8AC3E}">
        <p14:creationId xmlns:p14="http://schemas.microsoft.com/office/powerpoint/2010/main" val="382190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3725828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2764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8389601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665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Bookings by Charge Type</a:t>
            </a:r>
            <a:endParaRPr lang="en-US" b="1" dirty="0">
              <a:solidFill>
                <a:srgbClr val="0070C0"/>
              </a:solidFill>
            </a:endParaRPr>
          </a:p>
        </p:txBody>
      </p:sp>
      <p:sp>
        <p:nvSpPr>
          <p:cNvPr id="3" name="Content Placeholder 2"/>
          <p:cNvSpPr>
            <a:spLocks noGrp="1"/>
          </p:cNvSpPr>
          <p:nvPr>
            <p:ph idx="1"/>
          </p:nvPr>
        </p:nvSpPr>
        <p:spPr>
          <a:xfrm>
            <a:off x="838200" y="1825625"/>
            <a:ext cx="10515600" cy="4618718"/>
          </a:xfrm>
        </p:spPr>
        <p:txBody>
          <a:bodyPr>
            <a:normAutofit fontScale="85000" lnSpcReduction="20000"/>
          </a:bodyPr>
          <a:lstStyle/>
          <a:p>
            <a:r>
              <a:rPr lang="en-US" dirty="0" smtClean="0"/>
              <a:t>The top </a:t>
            </a:r>
            <a:r>
              <a:rPr lang="en-US" smtClean="0"/>
              <a:t>ten Fluvanna </a:t>
            </a:r>
            <a:r>
              <a:rPr lang="en-US" dirty="0" smtClean="0"/>
              <a:t>charge types by booking volume from 2011 to 2021 were (in descending order</a:t>
            </a:r>
            <a:r>
              <a:rPr lang="en-US" dirty="0"/>
              <a:t>) </a:t>
            </a:r>
            <a:r>
              <a:rPr lang="en-US" dirty="0" smtClean="0"/>
              <a:t>DWI, </a:t>
            </a:r>
            <a:r>
              <a:rPr lang="en-US" dirty="0"/>
              <a:t>narcotic </a:t>
            </a:r>
            <a:r>
              <a:rPr lang="en-US" dirty="0" smtClean="0"/>
              <a:t>violations, assaults, </a:t>
            </a:r>
            <a:r>
              <a:rPr lang="en-US" dirty="0"/>
              <a:t>probation </a:t>
            </a:r>
            <a:r>
              <a:rPr lang="en-US" dirty="0" smtClean="0"/>
              <a:t>violations, </a:t>
            </a:r>
            <a:r>
              <a:rPr lang="en-US" dirty="0"/>
              <a:t>operator’s license </a:t>
            </a:r>
            <a:r>
              <a:rPr lang="en-US" dirty="0" smtClean="0"/>
              <a:t>offenses, larcenies, </a:t>
            </a:r>
            <a:r>
              <a:rPr lang="en-US" dirty="0"/>
              <a:t>contempt of court </a:t>
            </a:r>
            <a:r>
              <a:rPr lang="en-US" dirty="0" smtClean="0"/>
              <a:t>, burglaries, </a:t>
            </a:r>
            <a:r>
              <a:rPr lang="en-US" dirty="0"/>
              <a:t>weapons </a:t>
            </a:r>
            <a:r>
              <a:rPr lang="en-US" dirty="0" smtClean="0"/>
              <a:t>offenses</a:t>
            </a:r>
            <a:r>
              <a:rPr lang="en-US" dirty="0"/>
              <a:t> </a:t>
            </a:r>
            <a:r>
              <a:rPr lang="en-US" dirty="0" smtClean="0"/>
              <a:t>and reckless driving.</a:t>
            </a:r>
          </a:p>
          <a:p>
            <a:r>
              <a:rPr lang="en-US" dirty="0" smtClean="0"/>
              <a:t>From 2011 to 2021, the </a:t>
            </a:r>
            <a:r>
              <a:rPr lang="en-US" smtClean="0"/>
              <a:t>fastest-growing Fluvanna </a:t>
            </a:r>
            <a:r>
              <a:rPr lang="en-US" dirty="0" smtClean="0"/>
              <a:t>County charge type at booking was in the category of probation violations (up 67%). Weapons offenses were up 41%, with contempt of court increasing 35%.</a:t>
            </a:r>
          </a:p>
          <a:p>
            <a:r>
              <a:rPr lang="en-US" dirty="0" smtClean="0"/>
              <a:t>Significant decreases in booking volume were observed among burglaries (down 95%), larcenies (down 79</a:t>
            </a:r>
            <a:r>
              <a:rPr lang="en-US" dirty="0"/>
              <a:t>%) and operator’s license offenses </a:t>
            </a:r>
            <a:r>
              <a:rPr lang="en-US" dirty="0" smtClean="0"/>
              <a:t>(down 57%).</a:t>
            </a:r>
          </a:p>
          <a:p>
            <a:r>
              <a:rPr lang="en-US" dirty="0" smtClean="0"/>
              <a:t>Decreases were observed among nine of the top </a:t>
            </a:r>
            <a:r>
              <a:rPr lang="en-US" smtClean="0"/>
              <a:t>ten Fluvanna </a:t>
            </a:r>
            <a:r>
              <a:rPr lang="en-US" dirty="0" smtClean="0"/>
              <a:t>charge categories between 2018 and 2021, with only weapons offense showing an increase (up 64%). </a:t>
            </a:r>
            <a:r>
              <a:rPr lang="en-US" dirty="0"/>
              <a:t>S</a:t>
            </a:r>
            <a:r>
              <a:rPr lang="en-US" dirty="0" smtClean="0"/>
              <a:t>ix charge categories showed a decrease of </a:t>
            </a:r>
            <a:r>
              <a:rPr lang="en-US" dirty="0"/>
              <a:t>4</a:t>
            </a:r>
            <a:r>
              <a:rPr lang="en-US" dirty="0" smtClean="0"/>
              <a:t>0% or greater. The greatest decreases were observed among burglaries (down 78</a:t>
            </a:r>
            <a:r>
              <a:rPr lang="en-US" dirty="0"/>
              <a:t>%), operator’s license offenses </a:t>
            </a:r>
            <a:r>
              <a:rPr lang="en-US" dirty="0" smtClean="0"/>
              <a:t>(down 76%) reckless driving (down 53%) and narcotics violations (down 52%).</a:t>
            </a:r>
          </a:p>
        </p:txBody>
      </p:sp>
    </p:spTree>
    <p:extLst>
      <p:ext uri="{BB962C8B-B14F-4D97-AF65-F5344CB8AC3E}">
        <p14:creationId xmlns:p14="http://schemas.microsoft.com/office/powerpoint/2010/main" val="3000651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9704977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4225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6013038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3175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445058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0217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Probation Violation Bookings</a:t>
            </a:r>
            <a:endParaRPr lang="en-US" b="1" u="sng"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a:t>P</a:t>
            </a:r>
            <a:r>
              <a:rPr lang="en-US" dirty="0" smtClean="0"/>
              <a:t>robation violation bookings, as a percentage of all Fluvanna bookings at CVRJ, increased 125% from 2011 to 2021.  Probation violations represented 3.8% of all bookings in 2011, rising to 10.1% of total booking volume in 2021. </a:t>
            </a:r>
          </a:p>
          <a:p>
            <a:r>
              <a:rPr lang="en-US" dirty="0" smtClean="0"/>
              <a:t>Felony probation violation booking volume increased 67% from 2011 to 2021, while misdemeanor probation violation bookings increased 2%. </a:t>
            </a:r>
          </a:p>
          <a:p>
            <a:r>
              <a:rPr lang="en-US" dirty="0" smtClean="0"/>
              <a:t>The number of Fluvanna’s felony probation violation bookings averaged 50 in each year from 2011 to 2021, nearly twice the volume of misdemeanor probation violation bookings (which averaged 26 per year).</a:t>
            </a:r>
          </a:p>
          <a:p>
            <a:r>
              <a:rPr lang="en-US" dirty="0"/>
              <a:t>F</a:t>
            </a:r>
            <a:r>
              <a:rPr lang="en-US" dirty="0" smtClean="0"/>
              <a:t>elony and misdemeanor probation violation bookings were both suppressed during the first pandemic year of 2020. Felony probation violations rebounding strongly in 2021, while misdemeanor probation violations continued to fall.</a:t>
            </a:r>
            <a:endParaRPr lang="en-US" dirty="0"/>
          </a:p>
        </p:txBody>
      </p:sp>
    </p:spTree>
    <p:extLst>
      <p:ext uri="{BB962C8B-B14F-4D97-AF65-F5344CB8AC3E}">
        <p14:creationId xmlns:p14="http://schemas.microsoft.com/office/powerpoint/2010/main" val="2710861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4633747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121647" y="719239"/>
            <a:ext cx="1023037" cy="369332"/>
          </a:xfrm>
          <a:prstGeom prst="rect">
            <a:avLst/>
          </a:prstGeom>
          <a:noFill/>
        </p:spPr>
        <p:txBody>
          <a:bodyPr wrap="square" rtlCol="0">
            <a:spAutoFit/>
          </a:bodyPr>
          <a:lstStyle/>
          <a:p>
            <a:r>
              <a:rPr lang="en-US" dirty="0" smtClean="0"/>
              <a:t>Up 125%</a:t>
            </a:r>
            <a:endParaRPr lang="en-US" dirty="0"/>
          </a:p>
        </p:txBody>
      </p:sp>
      <p:cxnSp>
        <p:nvCxnSpPr>
          <p:cNvPr id="5" name="Straight Arrow Connector 4"/>
          <p:cNvCxnSpPr/>
          <p:nvPr/>
        </p:nvCxnSpPr>
        <p:spPr>
          <a:xfrm>
            <a:off x="10850880" y="1027611"/>
            <a:ext cx="635726" cy="583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595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73985773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326880" y="740229"/>
            <a:ext cx="1988686" cy="369332"/>
          </a:xfrm>
          <a:prstGeom prst="rect">
            <a:avLst/>
          </a:prstGeom>
          <a:noFill/>
        </p:spPr>
        <p:txBody>
          <a:bodyPr wrap="none" rtlCol="0">
            <a:spAutoFit/>
          </a:bodyPr>
          <a:lstStyle/>
          <a:p>
            <a:r>
              <a:rPr lang="en-US" dirty="0" smtClean="0"/>
              <a:t>Felony PV’s up 67%</a:t>
            </a:r>
            <a:endParaRPr lang="en-US" dirty="0"/>
          </a:p>
        </p:txBody>
      </p:sp>
      <p:cxnSp>
        <p:nvCxnSpPr>
          <p:cNvPr id="5" name="Straight Arrow Connector 4"/>
          <p:cNvCxnSpPr/>
          <p:nvPr/>
        </p:nvCxnSpPr>
        <p:spPr>
          <a:xfrm>
            <a:off x="10998926" y="1036320"/>
            <a:ext cx="496388" cy="600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551817" y="5146766"/>
            <a:ext cx="2568652" cy="369332"/>
          </a:xfrm>
          <a:prstGeom prst="rect">
            <a:avLst/>
          </a:prstGeom>
          <a:noFill/>
        </p:spPr>
        <p:txBody>
          <a:bodyPr wrap="none" rtlCol="0">
            <a:spAutoFit/>
          </a:bodyPr>
          <a:lstStyle/>
          <a:p>
            <a:r>
              <a:rPr lang="en-US" dirty="0" smtClean="0"/>
              <a:t>Misdemeanor PV’s up 2%</a:t>
            </a:r>
            <a:endParaRPr lang="en-US" dirty="0"/>
          </a:p>
        </p:txBody>
      </p:sp>
      <p:cxnSp>
        <p:nvCxnSpPr>
          <p:cNvPr id="9" name="Straight Arrow Connector 8"/>
          <p:cNvCxnSpPr/>
          <p:nvPr/>
        </p:nvCxnSpPr>
        <p:spPr>
          <a:xfrm flipV="1">
            <a:off x="10885714" y="3997234"/>
            <a:ext cx="609600" cy="1140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0989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General Population</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The population </a:t>
            </a:r>
            <a:r>
              <a:rPr lang="en-US" smtClean="0"/>
              <a:t>of Fluvanna </a:t>
            </a:r>
            <a:r>
              <a:rPr lang="en-US" dirty="0" smtClean="0"/>
              <a:t>County increased from 25,691 in 2010 to 27,249 in 2020, according to U.S. Census Bureau data.</a:t>
            </a:r>
          </a:p>
          <a:p>
            <a:r>
              <a:rPr lang="en-US" dirty="0" smtClean="0"/>
              <a:t>This represents an increase of 6.1% over that time period.</a:t>
            </a:r>
          </a:p>
          <a:p>
            <a:r>
              <a:rPr lang="en-US" dirty="0" smtClean="0"/>
              <a:t>Wherever appropriate in this report, changes in jail utilization from 2011 to 2021 will be expressed as a rate per </a:t>
            </a:r>
            <a:r>
              <a:rPr lang="en-US" smtClean="0"/>
              <a:t>1000 Fluvanna </a:t>
            </a:r>
            <a:r>
              <a:rPr lang="en-US" dirty="0" smtClean="0"/>
              <a:t>residents, utilizing U. S. Census data.</a:t>
            </a:r>
            <a:endParaRPr lang="en-US" dirty="0"/>
          </a:p>
        </p:txBody>
      </p:sp>
    </p:spTree>
    <p:extLst>
      <p:ext uri="{BB962C8B-B14F-4D97-AF65-F5344CB8AC3E}">
        <p14:creationId xmlns:p14="http://schemas.microsoft.com/office/powerpoint/2010/main" val="8628888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Average Length of Stay (ALOS)</a:t>
            </a:r>
            <a:endParaRPr lang="en-US" b="1" dirty="0">
              <a:solidFill>
                <a:srgbClr val="0070C0"/>
              </a:solidFill>
            </a:endParaRPr>
          </a:p>
        </p:txBody>
      </p:sp>
      <p:sp>
        <p:nvSpPr>
          <p:cNvPr id="3" name="Content Placeholder 2"/>
          <p:cNvSpPr>
            <a:spLocks noGrp="1"/>
          </p:cNvSpPr>
          <p:nvPr>
            <p:ph idx="1"/>
          </p:nvPr>
        </p:nvSpPr>
        <p:spPr>
          <a:xfrm>
            <a:off x="838200" y="1576251"/>
            <a:ext cx="10515600" cy="5281749"/>
          </a:xfrm>
        </p:spPr>
        <p:txBody>
          <a:bodyPr>
            <a:normAutofit fontScale="85000" lnSpcReduction="10000"/>
          </a:bodyPr>
          <a:lstStyle/>
          <a:p>
            <a:r>
              <a:rPr lang="en-US" dirty="0" smtClean="0"/>
              <a:t>The average length stay of a Fluvanna County inmate increased 14% from 2012 to 2021. </a:t>
            </a:r>
          </a:p>
          <a:p>
            <a:r>
              <a:rPr lang="en-US" dirty="0" smtClean="0"/>
              <a:t>Average length of stay increased 3% </a:t>
            </a:r>
            <a:r>
              <a:rPr lang="en-US" dirty="0"/>
              <a:t>among Black inmates from </a:t>
            </a:r>
            <a:r>
              <a:rPr lang="en-US" dirty="0" smtClean="0"/>
              <a:t>2012 to 2021, while ALOS among White inmates increased 23%.  </a:t>
            </a:r>
          </a:p>
          <a:p>
            <a:r>
              <a:rPr lang="en-US" dirty="0" smtClean="0"/>
              <a:t>Black inmates served an average of 31.2 days during the study period, compared to 25.5 days for White inmates.  Black inmates had longer jail stays, on average, than did White inmates in every year except 2014, although the difference in ALOS by race narrowed over the ten year study period. There was essentially no racial difference in average length of stay in 2021.</a:t>
            </a:r>
          </a:p>
          <a:p>
            <a:r>
              <a:rPr lang="en-US" dirty="0" smtClean="0"/>
              <a:t>Increases in average length of stay were far more significant for female inmates (up 50%) than for male inmates (up 11%) from 2012 to 2021. Male </a:t>
            </a:r>
            <a:r>
              <a:rPr lang="en-US" dirty="0"/>
              <a:t>inmates </a:t>
            </a:r>
            <a:r>
              <a:rPr lang="en-US" dirty="0" smtClean="0"/>
              <a:t>served </a:t>
            </a:r>
            <a:r>
              <a:rPr lang="en-US" dirty="0"/>
              <a:t>longer average lengths of stay than did </a:t>
            </a:r>
            <a:r>
              <a:rPr lang="en-US" dirty="0" smtClean="0"/>
              <a:t>female </a:t>
            </a:r>
            <a:r>
              <a:rPr lang="en-US" dirty="0"/>
              <a:t>inmates in every </a:t>
            </a:r>
            <a:r>
              <a:rPr lang="en-US" dirty="0" smtClean="0"/>
              <a:t>year, but the gender difference in ALOS narrowed over the study time frame.</a:t>
            </a:r>
          </a:p>
          <a:p>
            <a:r>
              <a:rPr lang="en-US" dirty="0" smtClean="0"/>
              <a:t>ALOS increased among inmates in all age group except for 40-49 year olds, and increased most significantly among the oldest inmates (age 50+, up 40%).</a:t>
            </a:r>
          </a:p>
        </p:txBody>
      </p:sp>
    </p:spTree>
    <p:extLst>
      <p:ext uri="{BB962C8B-B14F-4D97-AF65-F5344CB8AC3E}">
        <p14:creationId xmlns:p14="http://schemas.microsoft.com/office/powerpoint/2010/main" val="393811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8355997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49114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72440023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3486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6309444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25394" y="696685"/>
            <a:ext cx="2656433" cy="369332"/>
          </a:xfrm>
          <a:prstGeom prst="rect">
            <a:avLst/>
          </a:prstGeom>
          <a:noFill/>
        </p:spPr>
        <p:txBody>
          <a:bodyPr wrap="none" rtlCol="0">
            <a:spAutoFit/>
          </a:bodyPr>
          <a:lstStyle/>
          <a:p>
            <a:r>
              <a:rPr lang="en-US" dirty="0" smtClean="0"/>
              <a:t>Male inmate ALOS up 11%</a:t>
            </a:r>
            <a:endParaRPr lang="en-US" dirty="0"/>
          </a:p>
        </p:txBody>
      </p:sp>
      <p:cxnSp>
        <p:nvCxnSpPr>
          <p:cNvPr id="5" name="Straight Arrow Connector 4"/>
          <p:cNvCxnSpPr/>
          <p:nvPr/>
        </p:nvCxnSpPr>
        <p:spPr>
          <a:xfrm>
            <a:off x="10711543" y="1027611"/>
            <a:ext cx="670560" cy="735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6994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14382600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7743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4980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18102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1525"/>
          </a:xfrm>
        </p:spPr>
        <p:txBody>
          <a:bodyPr>
            <a:normAutofit fontScale="90000"/>
          </a:bodyPr>
          <a:lstStyle/>
          <a:p>
            <a:r>
              <a:rPr lang="en-US" b="1" dirty="0" smtClean="0">
                <a:solidFill>
                  <a:srgbClr val="0070C0"/>
                </a:solidFill>
              </a:rPr>
              <a:t>Bed Day Expenditures (BDE)</a:t>
            </a:r>
            <a:endParaRPr lang="en-US" b="1" dirty="0">
              <a:solidFill>
                <a:srgbClr val="0070C0"/>
              </a:solidFill>
            </a:endParaRPr>
          </a:p>
        </p:txBody>
      </p:sp>
      <p:sp>
        <p:nvSpPr>
          <p:cNvPr id="3" name="Content Placeholder 2"/>
          <p:cNvSpPr>
            <a:spLocks noGrp="1"/>
          </p:cNvSpPr>
          <p:nvPr>
            <p:ph idx="1"/>
          </p:nvPr>
        </p:nvSpPr>
        <p:spPr>
          <a:xfrm>
            <a:off x="838200" y="1123406"/>
            <a:ext cx="10515600" cy="5734595"/>
          </a:xfrm>
        </p:spPr>
        <p:txBody>
          <a:bodyPr>
            <a:normAutofit fontScale="85000" lnSpcReduction="20000"/>
          </a:bodyPr>
          <a:lstStyle/>
          <a:p>
            <a:r>
              <a:rPr lang="en-US" dirty="0" smtClean="0"/>
              <a:t>Bed day expenditures are a product of intake volume, multiplied by length of stay. BDE is a useful metric to track the total cost</a:t>
            </a:r>
            <a:r>
              <a:rPr lang="en-US" dirty="0"/>
              <a:t> </a:t>
            </a:r>
            <a:r>
              <a:rPr lang="en-US" dirty="0" smtClean="0"/>
              <a:t>of a jurisdiction’s jail utilization (listed at $99.69 per day, per CVRJ inmate, by the Virginia Compensation Board in its 2020 Jail Cost Report).</a:t>
            </a:r>
          </a:p>
          <a:p>
            <a:r>
              <a:rPr lang="en-US" dirty="0" smtClean="0"/>
              <a:t>Decreases in Fluvanna intake volume were partially offset by increases in average length of stay, resulting in an overall 19% decrease in bed day expenditures from 2012 to 2021. Bed day expenditures per 1,000 Fluvanna residents decreased 24% during that time frame.</a:t>
            </a:r>
          </a:p>
          <a:p>
            <a:r>
              <a:rPr lang="en-US" dirty="0" smtClean="0"/>
              <a:t>As a share of overall CVRJ bed day utilization, Fluvanna County’s percentage of bed day expenditures decreased 7% from 2012 to 2021.</a:t>
            </a:r>
          </a:p>
          <a:p>
            <a:r>
              <a:rPr lang="en-US" dirty="0" smtClean="0"/>
              <a:t>From 2012 to 2021, bed day expenditures among Fluvanna’s Black inmates decreased 31%, nearly three times the 11% decrease </a:t>
            </a:r>
            <a:r>
              <a:rPr lang="en-US" dirty="0" smtClean="0"/>
              <a:t>among </a:t>
            </a:r>
            <a:r>
              <a:rPr lang="en-US" dirty="0" smtClean="0"/>
              <a:t>White inmates. </a:t>
            </a:r>
          </a:p>
          <a:p>
            <a:r>
              <a:rPr lang="en-US" dirty="0" smtClean="0"/>
              <a:t>However, F</a:t>
            </a:r>
            <a:r>
              <a:rPr lang="en-US" dirty="0" smtClean="0"/>
              <a:t>luvanna’s </a:t>
            </a:r>
            <a:r>
              <a:rPr lang="en-US" dirty="0" smtClean="0"/>
              <a:t>female inmates expended 18% </a:t>
            </a:r>
            <a:r>
              <a:rPr lang="en-US" u="sng" dirty="0" smtClean="0"/>
              <a:t>more</a:t>
            </a:r>
            <a:r>
              <a:rPr lang="en-US" dirty="0" smtClean="0"/>
              <a:t> bed days from 2012 to 2021, compared to a 26% decrease observed among male inmates.</a:t>
            </a:r>
          </a:p>
          <a:p>
            <a:r>
              <a:rPr lang="en-US" dirty="0" smtClean="0"/>
              <a:t>The youngest group of Fluvanna’s inmates (age 18-24) expended 42% fewer bed days from 2012 to 2021, a result of far fewer intakes among that age group.  Inmates age 40-49 also expended 42% fewer bed days, a result of both fewer intakes and shorter lengths of stay. The only increases in bed day expenditures were among Fluvanna’s oldest inmates (age 50+, up 20%).</a:t>
            </a:r>
            <a:endParaRPr lang="en-US" dirty="0"/>
          </a:p>
        </p:txBody>
      </p:sp>
    </p:spTree>
    <p:extLst>
      <p:ext uri="{BB962C8B-B14F-4D97-AF65-F5344CB8AC3E}">
        <p14:creationId xmlns:p14="http://schemas.microsoft.com/office/powerpoint/2010/main" val="9325503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28568570"/>
              </p:ext>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8303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9201922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31945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8162953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1204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a:t>
            </a:r>
            <a:endParaRPr lang="en-US" b="1" dirty="0">
              <a:solidFill>
                <a:srgbClr val="0070C0"/>
              </a:solidFill>
            </a:endParaRPr>
          </a:p>
        </p:txBody>
      </p:sp>
      <p:sp>
        <p:nvSpPr>
          <p:cNvPr id="3" name="Content Placeholder 2"/>
          <p:cNvSpPr>
            <a:spLocks noGrp="1"/>
          </p:cNvSpPr>
          <p:nvPr>
            <p:ph idx="1"/>
          </p:nvPr>
        </p:nvSpPr>
        <p:spPr>
          <a:xfrm>
            <a:off x="838200" y="1602377"/>
            <a:ext cx="10515600" cy="5024846"/>
          </a:xfrm>
        </p:spPr>
        <p:txBody>
          <a:bodyPr>
            <a:normAutofit fontScale="92500" lnSpcReduction="20000"/>
          </a:bodyPr>
          <a:lstStyle/>
          <a:p>
            <a:r>
              <a:rPr lang="en-US" dirty="0" smtClean="0"/>
              <a:t>An “intake” is an event, in which a person is taken into CVRJ on Fluvanna County charges, no matter how long their stay, or how many charges they have lodged against them.</a:t>
            </a:r>
          </a:p>
          <a:p>
            <a:r>
              <a:rPr lang="en-US" dirty="0" smtClean="0"/>
              <a:t>From 2011 through 2021, the number of inmates taken into CVRJ on Fluvanna County charges decreased by 26%. Much of that decrease occurred between 2017 and 2020, with a modest rebound observed during 2021.</a:t>
            </a:r>
          </a:p>
          <a:p>
            <a:r>
              <a:rPr lang="en-US" dirty="0" smtClean="0"/>
              <a:t>The rate of decrease in intakes per 1000 Fluvanna County residents was 31%.  16.4 inmates per 1000 county residents were taken into CVRJ on Fluvanna offenses in 2011, compared to 10.2 per 1000 in 2021.</a:t>
            </a:r>
          </a:p>
          <a:p>
            <a:r>
              <a:rPr lang="en-US" dirty="0" smtClean="0"/>
              <a:t>Despite the significant decrease in intake volume, Fluvanna’s share of all CVRJ intakes increased </a:t>
            </a:r>
            <a:r>
              <a:rPr lang="en-US" dirty="0"/>
              <a:t>9</a:t>
            </a:r>
            <a:r>
              <a:rPr lang="en-US" dirty="0" smtClean="0"/>
              <a:t>% from 2011 to 2021, due largely to a 71% drop in intakes of Federal inmates. </a:t>
            </a:r>
          </a:p>
          <a:p>
            <a:r>
              <a:rPr lang="en-US" dirty="0" smtClean="0"/>
              <a:t>Fluvanna County’s share of CVRJ intakes was 12.4% of the jail total in 2021, and averaged 11.2% from 2011 to 2021.</a:t>
            </a:r>
          </a:p>
        </p:txBody>
      </p:sp>
    </p:spTree>
    <p:extLst>
      <p:ext uri="{BB962C8B-B14F-4D97-AF65-F5344CB8AC3E}">
        <p14:creationId xmlns:p14="http://schemas.microsoft.com/office/powerpoint/2010/main" val="24014913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2053525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85006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69550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403771" y="4946468"/>
            <a:ext cx="2852960" cy="369332"/>
          </a:xfrm>
          <a:prstGeom prst="rect">
            <a:avLst/>
          </a:prstGeom>
          <a:noFill/>
        </p:spPr>
        <p:txBody>
          <a:bodyPr wrap="none" rtlCol="0">
            <a:spAutoFit/>
          </a:bodyPr>
          <a:lstStyle/>
          <a:p>
            <a:r>
              <a:rPr lang="en-US" dirty="0" smtClean="0"/>
              <a:t>Black inmate BDE down 31%</a:t>
            </a:r>
            <a:endParaRPr lang="en-US" dirty="0"/>
          </a:p>
        </p:txBody>
      </p:sp>
      <p:cxnSp>
        <p:nvCxnSpPr>
          <p:cNvPr id="5" name="Straight Arrow Connector 4"/>
          <p:cNvCxnSpPr/>
          <p:nvPr/>
        </p:nvCxnSpPr>
        <p:spPr>
          <a:xfrm flipV="1">
            <a:off x="10920549" y="4153989"/>
            <a:ext cx="505097" cy="801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14843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4476692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15822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72956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52689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5712152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82751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Shorter-Staying vs. Longer-Staying Inmates</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number </a:t>
            </a:r>
            <a:r>
              <a:rPr lang="en-US" smtClean="0"/>
              <a:t>of Fluvanna </a:t>
            </a:r>
            <a:r>
              <a:rPr lang="en-US" dirty="0" smtClean="0"/>
              <a:t>County inmates spending 30 days or fewer in CVRJ custody decreased 30% from 2012 to 2021, while the number of inmates staying 31 days or longer decreased 10%. </a:t>
            </a:r>
          </a:p>
          <a:p>
            <a:r>
              <a:rPr lang="en-US" dirty="0" smtClean="0"/>
              <a:t>As a result, the percentage </a:t>
            </a:r>
            <a:r>
              <a:rPr lang="en-US" smtClean="0"/>
              <a:t>of Fluvanna </a:t>
            </a:r>
            <a:r>
              <a:rPr lang="en-US" dirty="0" smtClean="0"/>
              <a:t>inmates at CVRJ with lengths of stay exceeding 30 days increased 31% from 2012 to 2021 (much of that increase observed during 2020-21).</a:t>
            </a:r>
          </a:p>
          <a:p>
            <a:r>
              <a:rPr lang="en-US" dirty="0" smtClean="0"/>
              <a:t>During 2021, the average length of stay for inmates serving 0-30 days was 6.7 days, compared to a </a:t>
            </a:r>
            <a:r>
              <a:rPr lang="en-US" dirty="0"/>
              <a:t>9</a:t>
            </a:r>
            <a:r>
              <a:rPr lang="en-US" dirty="0" smtClean="0"/>
              <a:t>6-day average length of stay among those inmates serving longer than 30 days.</a:t>
            </a:r>
          </a:p>
          <a:p>
            <a:r>
              <a:rPr lang="en-US" dirty="0" smtClean="0"/>
              <a:t>During 2021, 28% </a:t>
            </a:r>
            <a:r>
              <a:rPr lang="en-US" smtClean="0"/>
              <a:t>of Fluvanna’s </a:t>
            </a:r>
            <a:r>
              <a:rPr lang="en-US" dirty="0" smtClean="0"/>
              <a:t>inmates served longer than 30 days in custody. </a:t>
            </a:r>
            <a:r>
              <a:rPr lang="en-US" dirty="0"/>
              <a:t>T</a:t>
            </a:r>
            <a:r>
              <a:rPr lang="en-US" dirty="0" smtClean="0"/>
              <a:t>hese longer-serving inmates accounted for almost 85% of all bed days expended </a:t>
            </a:r>
            <a:r>
              <a:rPr lang="en-US" smtClean="0"/>
              <a:t>by Fluvanna </a:t>
            </a:r>
            <a:r>
              <a:rPr lang="en-US" dirty="0" smtClean="0"/>
              <a:t>County at CVRJ in 2021. </a:t>
            </a:r>
          </a:p>
        </p:txBody>
      </p:sp>
    </p:spTree>
    <p:extLst>
      <p:ext uri="{BB962C8B-B14F-4D97-AF65-F5344CB8AC3E}">
        <p14:creationId xmlns:p14="http://schemas.microsoft.com/office/powerpoint/2010/main" val="42189746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7094308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95063" y="809897"/>
            <a:ext cx="2450671" cy="369332"/>
          </a:xfrm>
          <a:prstGeom prst="rect">
            <a:avLst/>
          </a:prstGeom>
          <a:noFill/>
        </p:spPr>
        <p:txBody>
          <a:bodyPr wrap="none" rtlCol="0">
            <a:spAutoFit/>
          </a:bodyPr>
          <a:lstStyle/>
          <a:p>
            <a:r>
              <a:rPr lang="en-US" dirty="0" smtClean="0"/>
              <a:t>0-30 Day LOS down 30%</a:t>
            </a:r>
            <a:endParaRPr lang="en-US" dirty="0"/>
          </a:p>
        </p:txBody>
      </p:sp>
      <p:cxnSp>
        <p:nvCxnSpPr>
          <p:cNvPr id="5" name="Straight Arrow Connector 4"/>
          <p:cNvCxnSpPr/>
          <p:nvPr/>
        </p:nvCxnSpPr>
        <p:spPr>
          <a:xfrm>
            <a:off x="10554789" y="1123406"/>
            <a:ext cx="862148" cy="1489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682446" y="3735977"/>
            <a:ext cx="3361508" cy="369332"/>
          </a:xfrm>
          <a:prstGeom prst="rect">
            <a:avLst/>
          </a:prstGeom>
          <a:noFill/>
        </p:spPr>
        <p:txBody>
          <a:bodyPr wrap="square" rtlCol="0">
            <a:spAutoFit/>
          </a:bodyPr>
          <a:lstStyle/>
          <a:p>
            <a:r>
              <a:rPr lang="en-US" dirty="0" smtClean="0"/>
              <a:t>+30 Day LOS down 10%</a:t>
            </a:r>
            <a:endParaRPr lang="en-US" dirty="0"/>
          </a:p>
        </p:txBody>
      </p:sp>
      <p:cxnSp>
        <p:nvCxnSpPr>
          <p:cNvPr id="9" name="Straight Arrow Connector 8"/>
          <p:cNvCxnSpPr/>
          <p:nvPr/>
        </p:nvCxnSpPr>
        <p:spPr>
          <a:xfrm>
            <a:off x="10845734" y="4105309"/>
            <a:ext cx="571203" cy="510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2487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9242830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Arrow Connector 3"/>
          <p:cNvCxnSpPr/>
          <p:nvPr/>
        </p:nvCxnSpPr>
        <p:spPr>
          <a:xfrm>
            <a:off x="10903131" y="1062446"/>
            <a:ext cx="365760" cy="1158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335588" y="757646"/>
            <a:ext cx="1933303" cy="369332"/>
          </a:xfrm>
          <a:prstGeom prst="rect">
            <a:avLst/>
          </a:prstGeom>
          <a:noFill/>
        </p:spPr>
        <p:txBody>
          <a:bodyPr wrap="square" rtlCol="0">
            <a:spAutoFit/>
          </a:bodyPr>
          <a:lstStyle/>
          <a:p>
            <a:r>
              <a:rPr lang="en-US" dirty="0" smtClean="0"/>
              <a:t>% +30 LOS up 31%</a:t>
            </a:r>
            <a:endParaRPr lang="en-US" dirty="0"/>
          </a:p>
        </p:txBody>
      </p:sp>
    </p:spTree>
    <p:extLst>
      <p:ext uri="{BB962C8B-B14F-4D97-AF65-F5344CB8AC3E}">
        <p14:creationId xmlns:p14="http://schemas.microsoft.com/office/powerpoint/2010/main" val="35709686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7248786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58149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4043985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16685" y="853440"/>
            <a:ext cx="2811347" cy="369332"/>
          </a:xfrm>
          <a:prstGeom prst="rect">
            <a:avLst/>
          </a:prstGeom>
          <a:noFill/>
        </p:spPr>
        <p:txBody>
          <a:bodyPr wrap="none" rtlCol="0">
            <a:spAutoFit/>
          </a:bodyPr>
          <a:lstStyle/>
          <a:p>
            <a:r>
              <a:rPr lang="en-US" dirty="0" smtClean="0"/>
              <a:t>BDE +30 Day LOS down 20%</a:t>
            </a:r>
            <a:endParaRPr lang="en-US" dirty="0"/>
          </a:p>
        </p:txBody>
      </p:sp>
      <p:cxnSp>
        <p:nvCxnSpPr>
          <p:cNvPr id="5" name="Straight Arrow Connector 4"/>
          <p:cNvCxnSpPr/>
          <p:nvPr/>
        </p:nvCxnSpPr>
        <p:spPr>
          <a:xfrm>
            <a:off x="10842171" y="1184366"/>
            <a:ext cx="557349" cy="1663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361569" y="3758531"/>
            <a:ext cx="2766463" cy="369332"/>
          </a:xfrm>
          <a:prstGeom prst="rect">
            <a:avLst/>
          </a:prstGeom>
          <a:noFill/>
        </p:spPr>
        <p:txBody>
          <a:bodyPr wrap="none" rtlCol="0">
            <a:spAutoFit/>
          </a:bodyPr>
          <a:lstStyle/>
          <a:p>
            <a:r>
              <a:rPr lang="en-US" dirty="0" smtClean="0"/>
              <a:t>BDE 0-30 Day LOS down 6%</a:t>
            </a:r>
            <a:endParaRPr lang="en-US" dirty="0"/>
          </a:p>
        </p:txBody>
      </p:sp>
      <p:cxnSp>
        <p:nvCxnSpPr>
          <p:cNvPr id="9" name="Straight Arrow Connector 8"/>
          <p:cNvCxnSpPr/>
          <p:nvPr/>
        </p:nvCxnSpPr>
        <p:spPr>
          <a:xfrm>
            <a:off x="10903131" y="4032069"/>
            <a:ext cx="496389" cy="975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673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60518132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67225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2355940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29480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337"/>
            <a:ext cx="10515600" cy="966652"/>
          </a:xfrm>
        </p:spPr>
        <p:txBody>
          <a:bodyPr>
            <a:normAutofit/>
          </a:bodyPr>
          <a:lstStyle/>
          <a:p>
            <a:r>
              <a:rPr lang="en-US" b="1" dirty="0" smtClean="0">
                <a:solidFill>
                  <a:srgbClr val="0070C0"/>
                </a:solidFill>
              </a:rPr>
              <a:t>Conclusions</a:t>
            </a:r>
            <a:endParaRPr lang="en-US" b="1" dirty="0">
              <a:solidFill>
                <a:srgbClr val="0070C0"/>
              </a:solidFill>
            </a:endParaRPr>
          </a:p>
        </p:txBody>
      </p:sp>
      <p:sp>
        <p:nvSpPr>
          <p:cNvPr id="3" name="Content Placeholder 2"/>
          <p:cNvSpPr>
            <a:spLocks noGrp="1"/>
          </p:cNvSpPr>
          <p:nvPr>
            <p:ph idx="1"/>
          </p:nvPr>
        </p:nvSpPr>
        <p:spPr>
          <a:xfrm>
            <a:off x="838200" y="1219200"/>
            <a:ext cx="10515600" cy="5638800"/>
          </a:xfrm>
        </p:spPr>
        <p:txBody>
          <a:bodyPr>
            <a:normAutofit fontScale="92500" lnSpcReduction="20000"/>
          </a:bodyPr>
          <a:lstStyle/>
          <a:p>
            <a:r>
              <a:rPr lang="en-US" dirty="0" smtClean="0"/>
              <a:t>The number of inmates taken into CVRJ on Fluvanna charges decreased 26% from 2011 to 2021 (dropping 31% per capita).</a:t>
            </a:r>
          </a:p>
          <a:p>
            <a:r>
              <a:rPr lang="en-US" dirty="0" smtClean="0"/>
              <a:t>The most significant</a:t>
            </a:r>
            <a:r>
              <a:rPr lang="en-US" dirty="0"/>
              <a:t> </a:t>
            </a:r>
            <a:r>
              <a:rPr lang="en-US" dirty="0" smtClean="0"/>
              <a:t>decreases in jail intakes were observed among Black inmates, male inmates and the youngest inmate group (age 18-24). </a:t>
            </a:r>
            <a:r>
              <a:rPr lang="en-US" dirty="0"/>
              <a:t>T</a:t>
            </a:r>
            <a:r>
              <a:rPr lang="en-US" dirty="0" smtClean="0"/>
              <a:t>he only demographic in which an increase in jail intakes was observed was among inmates age 50 or older.</a:t>
            </a:r>
          </a:p>
          <a:p>
            <a:r>
              <a:rPr lang="en-US" dirty="0" smtClean="0"/>
              <a:t>Fluvanna’s share of CVRJ intakes increased 9% from 2011 to 2021, largely due to a 71% decrease in intakes of Federal inmates.</a:t>
            </a:r>
          </a:p>
          <a:p>
            <a:r>
              <a:rPr lang="en-US" dirty="0" smtClean="0"/>
              <a:t>Fluvanna’s booking volume (charges at intake) decreased 23% (down 28% per capita).</a:t>
            </a:r>
          </a:p>
          <a:p>
            <a:r>
              <a:rPr lang="en-US" dirty="0" smtClean="0"/>
              <a:t>Probation violations</a:t>
            </a:r>
            <a:r>
              <a:rPr lang="en-US" dirty="0"/>
              <a:t>, </a:t>
            </a:r>
            <a:r>
              <a:rPr lang="en-US" dirty="0" smtClean="0"/>
              <a:t>weapons offenses and contempt of court charges had the most significant booking growth among the top ten Fluvanna charge types</a:t>
            </a:r>
            <a:r>
              <a:rPr lang="en-US" dirty="0"/>
              <a:t> </a:t>
            </a:r>
            <a:r>
              <a:rPr lang="en-US" dirty="0" smtClean="0"/>
              <a:t>by volume from 2011 to 2021, while the most significant decreases were observed among burglaries, larcenies and operator’s license offenses.</a:t>
            </a:r>
          </a:p>
          <a:p>
            <a:r>
              <a:rPr lang="en-US" dirty="0" smtClean="0"/>
              <a:t>Probation violations represented 10.1% of all Fluvanna bookings at CVRJ in 2021, up from 3.8% in 2011. Virtually all of that increase was observed at the felony level.</a:t>
            </a:r>
          </a:p>
        </p:txBody>
      </p:sp>
    </p:spTree>
    <p:extLst>
      <p:ext uri="{BB962C8B-B14F-4D97-AF65-F5344CB8AC3E}">
        <p14:creationId xmlns:p14="http://schemas.microsoft.com/office/powerpoint/2010/main" val="30228360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401"/>
          </a:xfrm>
        </p:spPr>
        <p:txBody>
          <a:bodyPr>
            <a:normAutofit fontScale="90000"/>
          </a:bodyPr>
          <a:lstStyle/>
          <a:p>
            <a:r>
              <a:rPr lang="en-US" b="1" dirty="0" smtClean="0">
                <a:solidFill>
                  <a:srgbClr val="0070C0"/>
                </a:solidFill>
              </a:rPr>
              <a:t>Conclusions (continued)</a:t>
            </a:r>
            <a:endParaRPr lang="en-US" b="1" dirty="0">
              <a:solidFill>
                <a:srgbClr val="0070C0"/>
              </a:solidFill>
            </a:endParaRPr>
          </a:p>
        </p:txBody>
      </p:sp>
      <p:sp>
        <p:nvSpPr>
          <p:cNvPr id="3" name="Content Placeholder 2"/>
          <p:cNvSpPr>
            <a:spLocks noGrp="1"/>
          </p:cNvSpPr>
          <p:nvPr>
            <p:ph idx="1"/>
          </p:nvPr>
        </p:nvSpPr>
        <p:spPr>
          <a:xfrm>
            <a:off x="838200" y="940527"/>
            <a:ext cx="10515600" cy="6139542"/>
          </a:xfrm>
        </p:spPr>
        <p:txBody>
          <a:bodyPr>
            <a:normAutofit fontScale="85000" lnSpcReduction="20000"/>
          </a:bodyPr>
          <a:lstStyle/>
          <a:p>
            <a:r>
              <a:rPr lang="en-US" dirty="0"/>
              <a:t>The average length of a </a:t>
            </a:r>
            <a:r>
              <a:rPr lang="en-US" dirty="0" smtClean="0"/>
              <a:t>Fluvanna </a:t>
            </a:r>
            <a:r>
              <a:rPr lang="en-US" dirty="0"/>
              <a:t>inmate’s stay </a:t>
            </a:r>
            <a:r>
              <a:rPr lang="en-US" dirty="0" smtClean="0"/>
              <a:t>at CVRJ increased 14% </a:t>
            </a:r>
            <a:r>
              <a:rPr lang="en-US" dirty="0"/>
              <a:t>from 2012 to 2021. Average length of stay increased </a:t>
            </a:r>
            <a:r>
              <a:rPr lang="en-US" dirty="0" smtClean="0"/>
              <a:t>most significantly among White </a:t>
            </a:r>
            <a:r>
              <a:rPr lang="en-US" dirty="0"/>
              <a:t>inmates</a:t>
            </a:r>
            <a:r>
              <a:rPr lang="en-US" dirty="0" smtClean="0"/>
              <a:t>, </a:t>
            </a:r>
            <a:r>
              <a:rPr lang="en-US" dirty="0"/>
              <a:t>female inmates, and </a:t>
            </a:r>
            <a:r>
              <a:rPr lang="en-US" dirty="0" smtClean="0"/>
              <a:t>inmates age 50</a:t>
            </a:r>
            <a:r>
              <a:rPr lang="en-US" dirty="0"/>
              <a:t> </a:t>
            </a:r>
            <a:r>
              <a:rPr lang="en-US" dirty="0" smtClean="0"/>
              <a:t>or older. </a:t>
            </a:r>
          </a:p>
          <a:p>
            <a:r>
              <a:rPr lang="en-US" dirty="0" smtClean="0"/>
              <a:t>The </a:t>
            </a:r>
            <a:r>
              <a:rPr lang="en-US" dirty="0"/>
              <a:t>number of CVRJ bed days expended on </a:t>
            </a:r>
            <a:r>
              <a:rPr lang="en-US" dirty="0" smtClean="0"/>
              <a:t>Fluvanna </a:t>
            </a:r>
            <a:r>
              <a:rPr lang="en-US" dirty="0"/>
              <a:t>County inmates </a:t>
            </a:r>
            <a:r>
              <a:rPr lang="en-US" dirty="0" smtClean="0"/>
              <a:t>decreased 19% </a:t>
            </a:r>
            <a:r>
              <a:rPr lang="en-US" dirty="0"/>
              <a:t>from 2012 to 2021 </a:t>
            </a:r>
            <a:r>
              <a:rPr lang="en-US" dirty="0" smtClean="0"/>
              <a:t>(down 24% </a:t>
            </a:r>
            <a:r>
              <a:rPr lang="en-US" dirty="0"/>
              <a:t>per capita).  Bed day expenditures </a:t>
            </a:r>
            <a:r>
              <a:rPr lang="en-US" dirty="0" smtClean="0"/>
              <a:t>fell </a:t>
            </a:r>
            <a:r>
              <a:rPr lang="en-US" dirty="0"/>
              <a:t>most significantly </a:t>
            </a:r>
            <a:r>
              <a:rPr lang="en-US" dirty="0" smtClean="0"/>
              <a:t>among Black inmates, male inmates, </a:t>
            </a:r>
            <a:r>
              <a:rPr lang="en-US" dirty="0"/>
              <a:t>and </a:t>
            </a:r>
            <a:r>
              <a:rPr lang="en-US" smtClean="0"/>
              <a:t>among inmates </a:t>
            </a:r>
            <a:r>
              <a:rPr lang="en-US" dirty="0" smtClean="0"/>
              <a:t>age 18-24 and 40-49. Bed day expenditures increased among female inmates and inmates age 50 or older.</a:t>
            </a:r>
          </a:p>
          <a:p>
            <a:r>
              <a:rPr lang="en-US" dirty="0" smtClean="0"/>
              <a:t>Overall, Fluvanna County’s </a:t>
            </a:r>
            <a:r>
              <a:rPr lang="en-US" dirty="0"/>
              <a:t>share of CVRJ bed day expenditures </a:t>
            </a:r>
            <a:r>
              <a:rPr lang="en-US" dirty="0" smtClean="0"/>
              <a:t>decreased 7% </a:t>
            </a:r>
            <a:r>
              <a:rPr lang="en-US" dirty="0"/>
              <a:t>from </a:t>
            </a:r>
            <a:r>
              <a:rPr lang="en-US" dirty="0" smtClean="0"/>
              <a:t>2012 </a:t>
            </a:r>
            <a:r>
              <a:rPr lang="en-US" dirty="0"/>
              <a:t>to </a:t>
            </a:r>
            <a:r>
              <a:rPr lang="en-US" dirty="0" smtClean="0"/>
              <a:t>2021.</a:t>
            </a:r>
            <a:endParaRPr lang="en-US" dirty="0"/>
          </a:p>
          <a:p>
            <a:r>
              <a:rPr lang="en-US" dirty="0"/>
              <a:t>The </a:t>
            </a:r>
            <a:r>
              <a:rPr lang="en-US" dirty="0" smtClean="0"/>
              <a:t>onset of the COVID-19 </a:t>
            </a:r>
            <a:r>
              <a:rPr lang="en-US" dirty="0"/>
              <a:t>pandemic was associated with significant decreases in </a:t>
            </a:r>
            <a:r>
              <a:rPr lang="en-US" dirty="0" smtClean="0"/>
              <a:t>Fluvanna intakes and bookings at </a:t>
            </a:r>
            <a:r>
              <a:rPr lang="en-US" dirty="0"/>
              <a:t>CVRJ in </a:t>
            </a:r>
            <a:r>
              <a:rPr lang="en-US" dirty="0" smtClean="0"/>
              <a:t>2020, offset by increases in the average length of an inmate’s stay. </a:t>
            </a:r>
          </a:p>
          <a:p>
            <a:r>
              <a:rPr lang="en-US" dirty="0" smtClean="0"/>
              <a:t>However, Fluvanna County bed </a:t>
            </a:r>
            <a:r>
              <a:rPr lang="en-US" dirty="0"/>
              <a:t>day expenditures were falling well before the onset of the COVID-19 </a:t>
            </a:r>
            <a:r>
              <a:rPr lang="en-US" dirty="0" smtClean="0"/>
              <a:t>pandemic, from a high of 13,505 in 2017 to a low of 7,629 in 2019.</a:t>
            </a:r>
          </a:p>
          <a:p>
            <a:r>
              <a:rPr lang="en-US" dirty="0" smtClean="0"/>
              <a:t>Inmates </a:t>
            </a:r>
            <a:r>
              <a:rPr lang="en-US" dirty="0"/>
              <a:t>serving longer than 30 day sentences accounted </a:t>
            </a:r>
            <a:r>
              <a:rPr lang="en-US" dirty="0" smtClean="0"/>
              <a:t>for 28% of all Fluvanna County inmates </a:t>
            </a:r>
            <a:r>
              <a:rPr lang="en-US" dirty="0"/>
              <a:t>taken into CVRJ on 2021, but were responsible for </a:t>
            </a:r>
            <a:r>
              <a:rPr lang="en-US" dirty="0" smtClean="0"/>
              <a:t>nearly 85% </a:t>
            </a:r>
            <a:r>
              <a:rPr lang="en-US" dirty="0"/>
              <a:t>of </a:t>
            </a:r>
            <a:r>
              <a:rPr lang="en-US" dirty="0" smtClean="0"/>
              <a:t>Fluvanna’s </a:t>
            </a:r>
            <a:r>
              <a:rPr lang="en-US" dirty="0"/>
              <a:t>bed day </a:t>
            </a:r>
            <a:r>
              <a:rPr lang="en-US" dirty="0" smtClean="0"/>
              <a:t>expenditures, making them, by far, the most expensive inmates in the jail.</a:t>
            </a:r>
            <a:endParaRPr lang="en-US" dirty="0"/>
          </a:p>
          <a:p>
            <a:endParaRPr lang="en-US" dirty="0"/>
          </a:p>
        </p:txBody>
      </p:sp>
    </p:spTree>
    <p:extLst>
      <p:ext uri="{BB962C8B-B14F-4D97-AF65-F5344CB8AC3E}">
        <p14:creationId xmlns:p14="http://schemas.microsoft.com/office/powerpoint/2010/main" val="298699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9"/>
            <a:ext cx="10515600" cy="1190216"/>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96641"/>
            <a:ext cx="10515600" cy="2493010"/>
          </a:xfrm>
        </p:spPr>
        <p:txBody>
          <a:bodyPr>
            <a:normAutofit/>
          </a:bodyPr>
          <a:lstStyle/>
          <a:p>
            <a:r>
              <a:rPr lang="en-US" dirty="0" smtClean="0">
                <a:solidFill>
                  <a:schemeClr val="tx1"/>
                </a:solidFill>
              </a:rPr>
              <a:t>Neal S. Goodloe, MPA</a:t>
            </a:r>
          </a:p>
          <a:p>
            <a:r>
              <a:rPr lang="en-US" dirty="0" smtClean="0">
                <a:solidFill>
                  <a:schemeClr val="tx1"/>
                </a:solidFill>
              </a:rPr>
              <a:t>Criminal Justice Planner</a:t>
            </a:r>
          </a:p>
          <a:p>
            <a:r>
              <a:rPr lang="en-US" dirty="0" smtClean="0">
                <a:solidFill>
                  <a:schemeClr val="tx1"/>
                </a:solidFill>
              </a:rPr>
              <a:t>Jefferson Area Community Criminal Justice Board</a:t>
            </a:r>
          </a:p>
          <a:p>
            <a:r>
              <a:rPr lang="en-US" dirty="0" smtClean="0">
                <a:solidFill>
                  <a:schemeClr val="tx1"/>
                </a:solidFill>
                <a:hlinkClick r:id="rId2"/>
              </a:rPr>
              <a:t>ngoodloe@oar-jacc.org</a:t>
            </a:r>
            <a:endParaRPr lang="en-US" dirty="0">
              <a:solidFill>
                <a:schemeClr val="tx1"/>
              </a:solidFill>
            </a:endParaRPr>
          </a:p>
          <a:p>
            <a:r>
              <a:rPr lang="en-US" dirty="0" smtClean="0">
                <a:solidFill>
                  <a:schemeClr val="tx1"/>
                </a:solidFill>
              </a:rPr>
              <a:t>May 2022</a:t>
            </a:r>
            <a:endParaRPr lang="en-US" dirty="0">
              <a:solidFill>
                <a:schemeClr val="tx1"/>
              </a:solidFill>
            </a:endParaRPr>
          </a:p>
        </p:txBody>
      </p:sp>
    </p:spTree>
    <p:extLst>
      <p:ext uri="{BB962C8B-B14F-4D97-AF65-F5344CB8AC3E}">
        <p14:creationId xmlns:p14="http://schemas.microsoft.com/office/powerpoint/2010/main" val="1239936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6411572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4228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3551297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6937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79258131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9226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 by Race, Gender and Age</a:t>
            </a:r>
            <a:endParaRPr lang="en-US" b="1" dirty="0">
              <a:solidFill>
                <a:srgbClr val="0070C0"/>
              </a:solidFill>
            </a:endParaRPr>
          </a:p>
        </p:txBody>
      </p:sp>
      <p:sp>
        <p:nvSpPr>
          <p:cNvPr id="3" name="Content Placeholder 2"/>
          <p:cNvSpPr>
            <a:spLocks noGrp="1"/>
          </p:cNvSpPr>
          <p:nvPr>
            <p:ph idx="1"/>
          </p:nvPr>
        </p:nvSpPr>
        <p:spPr>
          <a:xfrm>
            <a:off x="838200" y="1825624"/>
            <a:ext cx="10515600" cy="4601301"/>
          </a:xfrm>
        </p:spPr>
        <p:txBody>
          <a:bodyPr>
            <a:normAutofit fontScale="92500" lnSpcReduction="20000"/>
          </a:bodyPr>
          <a:lstStyle/>
          <a:p>
            <a:r>
              <a:rPr lang="en-US" dirty="0" smtClean="0"/>
              <a:t>From 2011 to 2021, Fluvanna intake volume at CVRJ dropped 42% among Black inmates, compared to a smaller 16% decrease among White inmates.</a:t>
            </a:r>
          </a:p>
          <a:p>
            <a:r>
              <a:rPr lang="en-US" dirty="0" smtClean="0"/>
              <a:t>Intakes dropped 16% among female inmates, compared to a more significant 29% decrease among male inmates.</a:t>
            </a:r>
          </a:p>
          <a:p>
            <a:r>
              <a:rPr lang="en-US" dirty="0" smtClean="0"/>
              <a:t>Intake volume dropped most significantly among inmates age 18 to 24</a:t>
            </a:r>
            <a:r>
              <a:rPr lang="en-US" dirty="0"/>
              <a:t> </a:t>
            </a:r>
            <a:r>
              <a:rPr lang="en-US" dirty="0" smtClean="0"/>
              <a:t>(down 61%), compared to virtually no change in intake volume among the oldest inmate group (age 50+). </a:t>
            </a:r>
          </a:p>
          <a:p>
            <a:r>
              <a:rPr lang="en-US" dirty="0" smtClean="0"/>
              <a:t>Consequently, the average age of a Fluvanna County inmate at CVRJ intake increased </a:t>
            </a:r>
            <a:r>
              <a:rPr lang="en-US" dirty="0"/>
              <a:t>6</a:t>
            </a:r>
            <a:r>
              <a:rPr lang="en-US" dirty="0" smtClean="0"/>
              <a:t>% (from 34.1 years in 2011 to 36.6 years in 2021).</a:t>
            </a:r>
          </a:p>
          <a:p>
            <a:r>
              <a:rPr lang="en-US" dirty="0" smtClean="0"/>
              <a:t>Significant decreases in intake volume occurred among all demographic groups during 2020, the first year of the COVID-19 pandemic, and remained suppressed in most demographic categories during 2021, suggesting that the impact of the pandemic lingered after restrictions were lifted.</a:t>
            </a:r>
            <a:endParaRPr lang="en-US" dirty="0"/>
          </a:p>
        </p:txBody>
      </p:sp>
    </p:spTree>
    <p:extLst>
      <p:ext uri="{BB962C8B-B14F-4D97-AF65-F5344CB8AC3E}">
        <p14:creationId xmlns:p14="http://schemas.microsoft.com/office/powerpoint/2010/main" val="2917574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21596</TotalTime>
  <Words>2716</Words>
  <Application>Microsoft Office PowerPoint</Application>
  <PresentationFormat>Widescreen</PresentationFormat>
  <Paragraphs>157</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Annual Report  Fluvanna County  Utilization of the Central Virginia Regional Jail</vt:lpstr>
      <vt:lpstr>Introduction</vt:lpstr>
      <vt:lpstr>General Population</vt:lpstr>
      <vt:lpstr>Intakes</vt:lpstr>
      <vt:lpstr>PowerPoint Presentation</vt:lpstr>
      <vt:lpstr>PowerPoint Presentation</vt:lpstr>
      <vt:lpstr>PowerPoint Presentation</vt:lpstr>
      <vt:lpstr>PowerPoint Presentation</vt:lpstr>
      <vt:lpstr>Intakes by Race, Gender and Age</vt:lpstr>
      <vt:lpstr>PowerPoint Presentation</vt:lpstr>
      <vt:lpstr>PowerPoint Presentation</vt:lpstr>
      <vt:lpstr>PowerPoint Presentation</vt:lpstr>
      <vt:lpstr>PowerPoint Presentation</vt:lpstr>
      <vt:lpstr>PowerPoint Presentation</vt:lpstr>
      <vt:lpstr>Booking Volume</vt:lpstr>
      <vt:lpstr>PowerPoint Presentation</vt:lpstr>
      <vt:lpstr>PowerPoint Presentation</vt:lpstr>
      <vt:lpstr>PowerPoint Presentation</vt:lpstr>
      <vt:lpstr>PowerPoint Presentation</vt:lpstr>
      <vt:lpstr>Booking Volume in the COVID Era</vt:lpstr>
      <vt:lpstr>PowerPoint Presentation</vt:lpstr>
      <vt:lpstr>PowerPoint Presentation</vt:lpstr>
      <vt:lpstr>Bookings by Charge Type</vt:lpstr>
      <vt:lpstr>PowerPoint Presentation</vt:lpstr>
      <vt:lpstr>PowerPoint Presentation</vt:lpstr>
      <vt:lpstr>PowerPoint Presentation</vt:lpstr>
      <vt:lpstr>Probation Violation Bookings</vt:lpstr>
      <vt:lpstr>PowerPoint Presentation</vt:lpstr>
      <vt:lpstr>PowerPoint Presentation</vt:lpstr>
      <vt:lpstr>Average Length of Stay (ALOS)</vt:lpstr>
      <vt:lpstr>PowerPoint Presentation</vt:lpstr>
      <vt:lpstr>PowerPoint Presentation</vt:lpstr>
      <vt:lpstr>PowerPoint Presentation</vt:lpstr>
      <vt:lpstr>PowerPoint Presentation</vt:lpstr>
      <vt:lpstr>PowerPoint Presentation</vt:lpstr>
      <vt:lpstr>Bed Day Expenditures (BDE)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Shorter-Staying vs. Longer-Staying Inmates</vt:lpstr>
      <vt:lpstr>PowerPoint Presentation</vt:lpstr>
      <vt:lpstr>PowerPoint Presentation</vt:lpstr>
      <vt:lpstr>PowerPoint Presentation</vt:lpstr>
      <vt:lpstr>PowerPoint Presentation</vt:lpstr>
      <vt:lpstr>PowerPoint Presentation</vt:lpstr>
      <vt:lpstr>Conclusions</vt:lpstr>
      <vt:lpstr>Conclusions (continued)</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Nelson County Utilization of the Albemarle-Charlottesville Regional Jail</dc:title>
  <dc:creator>Neal Goodloe</dc:creator>
  <cp:lastModifiedBy>Neal Goodloe</cp:lastModifiedBy>
  <cp:revision>254</cp:revision>
  <dcterms:created xsi:type="dcterms:W3CDTF">2022-03-29T18:35:32Z</dcterms:created>
  <dcterms:modified xsi:type="dcterms:W3CDTF">2022-07-19T16:10:33Z</dcterms:modified>
</cp:coreProperties>
</file>