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2.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3.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4.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5.xml" ContentType="application/vnd.openxmlformats-officedocument.drawingml.chartshape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6.xml" ContentType="application/vnd.openxmlformats-officedocument.drawingml.chartshapes+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7.xml" ContentType="application/vnd.openxmlformats-officedocument.drawingml.chartshapes+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drawings/drawing8.xml" ContentType="application/vnd.openxmlformats-officedocument.drawingml.chartshapes+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drawings/drawing9.xml" ContentType="application/vnd.openxmlformats-officedocument.drawingml.chartshapes+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drawings/drawing10.xml" ContentType="application/vnd.openxmlformats-officedocument.drawingml.chartshapes+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drawings/drawing11.xml" ContentType="application/vnd.openxmlformats-officedocument.drawingml.chartshapes+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drawings/drawing12.xml" ContentType="application/vnd.openxmlformats-officedocument.drawingml.chartshapes+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drawings/drawing13.xml" ContentType="application/vnd.openxmlformats-officedocument.drawingml.chartshapes+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drawings/drawing14.xml" ContentType="application/vnd.openxmlformats-officedocument.drawingml.chartshapes+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drawings/drawing15.xml" ContentType="application/vnd.openxmlformats-officedocument.drawingml.chartshapes+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drawings/drawing16.xml" ContentType="application/vnd.openxmlformats-officedocument.drawingml.chartshapes+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drawings/drawing17.xml" ContentType="application/vnd.openxmlformats-officedocument.drawingml.chartshapes+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drawings/drawing18.xml" ContentType="application/vnd.openxmlformats-officedocument.drawingml.chartshapes+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drawings/drawing19.xml" ContentType="application/vnd.openxmlformats-officedocument.drawingml.chartshapes+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drawings/drawing20.xml" ContentType="application/vnd.openxmlformats-officedocument.drawingml.chartshapes+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drawings/drawing21.xml" ContentType="application/vnd.openxmlformats-officedocument.drawingml.chartshapes+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ppt/charts/chart33.xml" ContentType="application/vnd.openxmlformats-officedocument.drawingml.chart+xml"/>
  <Override PartName="/ppt/charts/style33.xml" ContentType="application/vnd.ms-office.chartstyle+xml"/>
  <Override PartName="/ppt/charts/colors33.xml" ContentType="application/vnd.ms-office.chartcolorstyle+xml"/>
  <Override PartName="/ppt/charts/chart34.xml" ContentType="application/vnd.openxmlformats-officedocument.drawingml.chart+xml"/>
  <Override PartName="/ppt/charts/style34.xml" ContentType="application/vnd.ms-office.chartstyle+xml"/>
  <Override PartName="/ppt/charts/colors34.xml" ContentType="application/vnd.ms-office.chartcolorstyle+xml"/>
  <Override PartName="/ppt/drawings/drawing22.xml" ContentType="application/vnd.openxmlformats-officedocument.drawingml.chartshapes+xml"/>
  <Override PartName="/ppt/charts/chart35.xml" ContentType="application/vnd.openxmlformats-officedocument.drawingml.chart+xml"/>
  <Override PartName="/ppt/charts/style35.xml" ContentType="application/vnd.ms-office.chartstyle+xml"/>
  <Override PartName="/ppt/charts/colors35.xml" ContentType="application/vnd.ms-office.chartcolorstyle+xml"/>
  <Override PartName="/ppt/drawings/drawing23.xml" ContentType="application/vnd.openxmlformats-officedocument.drawingml.chartshapes+xml"/>
  <Override PartName="/ppt/charts/chart36.xml" ContentType="application/vnd.openxmlformats-officedocument.drawingml.chart+xml"/>
  <Override PartName="/ppt/charts/style36.xml" ContentType="application/vnd.ms-office.chartstyle+xml"/>
  <Override PartName="/ppt/charts/colors36.xml" ContentType="application/vnd.ms-office.chartcolorstyle+xml"/>
  <Override PartName="/ppt/drawings/drawing24.xml" ContentType="application/vnd.openxmlformats-officedocument.drawingml.chartshapes+xml"/>
  <Override PartName="/ppt/charts/chart37.xml" ContentType="application/vnd.openxmlformats-officedocument.drawingml.chart+xml"/>
  <Override PartName="/ppt/charts/style37.xml" ContentType="application/vnd.ms-office.chartstyle+xml"/>
  <Override PartName="/ppt/charts/colors37.xml" ContentType="application/vnd.ms-office.chartcolorstyle+xml"/>
  <Override PartName="/ppt/drawings/drawing25.xml" ContentType="application/vnd.openxmlformats-officedocument.drawingml.chartshapes+xml"/>
  <Override PartName="/ppt/charts/chart38.xml" ContentType="application/vnd.openxmlformats-officedocument.drawingml.chart+xml"/>
  <Override PartName="/ppt/charts/style38.xml" ContentType="application/vnd.ms-office.chartstyle+xml"/>
  <Override PartName="/ppt/charts/colors3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307" r:id="rId4"/>
    <p:sldId id="259" r:id="rId5"/>
    <p:sldId id="308" r:id="rId6"/>
    <p:sldId id="318" r:id="rId7"/>
    <p:sldId id="309" r:id="rId8"/>
    <p:sldId id="262" r:id="rId9"/>
    <p:sldId id="263" r:id="rId10"/>
    <p:sldId id="264" r:id="rId11"/>
    <p:sldId id="265" r:id="rId12"/>
    <p:sldId id="315" r:id="rId13"/>
    <p:sldId id="266" r:id="rId14"/>
    <p:sldId id="267" r:id="rId15"/>
    <p:sldId id="268" r:id="rId16"/>
    <p:sldId id="310" r:id="rId17"/>
    <p:sldId id="269" r:id="rId18"/>
    <p:sldId id="270" r:id="rId19"/>
    <p:sldId id="316" r:id="rId20"/>
    <p:sldId id="271" r:id="rId21"/>
    <p:sldId id="272" r:id="rId22"/>
    <p:sldId id="273" r:id="rId23"/>
    <p:sldId id="274" r:id="rId24"/>
    <p:sldId id="275" r:id="rId25"/>
    <p:sldId id="277" r:id="rId26"/>
    <p:sldId id="278" r:id="rId27"/>
    <p:sldId id="279" r:id="rId28"/>
    <p:sldId id="280" r:id="rId29"/>
    <p:sldId id="282" r:id="rId30"/>
    <p:sldId id="281" r:id="rId31"/>
    <p:sldId id="283" r:id="rId32"/>
    <p:sldId id="284" r:id="rId33"/>
    <p:sldId id="285" r:id="rId34"/>
    <p:sldId id="286" r:id="rId35"/>
    <p:sldId id="287" r:id="rId36"/>
    <p:sldId id="311" r:id="rId37"/>
    <p:sldId id="312" r:id="rId38"/>
    <p:sldId id="289" r:id="rId39"/>
    <p:sldId id="290" r:id="rId40"/>
    <p:sldId id="317" r:id="rId41"/>
    <p:sldId id="294" r:id="rId42"/>
    <p:sldId id="295" r:id="rId43"/>
    <p:sldId id="296" r:id="rId44"/>
    <p:sldId id="313" r:id="rId45"/>
    <p:sldId id="297" r:id="rId46"/>
    <p:sldId id="299" r:id="rId47"/>
    <p:sldId id="300" r:id="rId48"/>
    <p:sldId id="301" r:id="rId49"/>
    <p:sldId id="302" r:id="rId50"/>
    <p:sldId id="303" r:id="rId51"/>
    <p:sldId id="304" r:id="rId52"/>
    <p:sldId id="305" r:id="rId53"/>
    <p:sldId id="319" r:id="rId54"/>
    <p:sldId id="306"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41" autoAdjust="0"/>
    <p:restoredTop sz="94660"/>
  </p:normalViewPr>
  <p:slideViewPr>
    <p:cSldViewPr snapToGrid="0">
      <p:cViewPr varScale="1">
        <p:scale>
          <a:sx n="88" d="100"/>
          <a:sy n="88" d="100"/>
        </p:scale>
        <p:origin x="39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charts/_rels/chart1.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6.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ngoodloe\Desktop\ACRJ%202011-2021%20Analysis%20(Recovered).xlsx" TargetMode="Externa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7.xml"/></Relationships>
</file>

<file path=ppt/charts/_rels/chart13.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chartUserShapes" Target="../drawings/drawing8.xml"/></Relationships>
</file>

<file path=ppt/charts/_rels/chart14.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chartUserShapes" Target="../drawings/drawing9.xml"/></Relationships>
</file>

<file path=ppt/charts/_rels/chart15.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chartUserShapes" Target="../drawings/drawing10.xml"/></Relationships>
</file>

<file path=ppt/charts/_rels/chart16.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chartUserShapes" Target="../drawings/drawing11.xml"/></Relationships>
</file>

<file path=ppt/charts/_rels/chart17.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20.xml"/><Relationship Id="rId1" Type="http://schemas.microsoft.com/office/2011/relationships/chartStyle" Target="style20.xml"/><Relationship Id="rId4" Type="http://schemas.openxmlformats.org/officeDocument/2006/relationships/chartUserShapes" Target="../drawings/drawing12.xml"/></Relationships>
</file>

<file path=ppt/charts/_rels/chart21.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21.xml"/><Relationship Id="rId1" Type="http://schemas.microsoft.com/office/2011/relationships/chartStyle" Target="style21.xml"/><Relationship Id="rId4" Type="http://schemas.openxmlformats.org/officeDocument/2006/relationships/chartUserShapes" Target="../drawings/drawing13.xml"/></Relationships>
</file>

<file path=ppt/charts/_rels/chart22.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22.xml"/><Relationship Id="rId1" Type="http://schemas.microsoft.com/office/2011/relationships/chartStyle" Target="style22.xml"/><Relationship Id="rId4" Type="http://schemas.openxmlformats.org/officeDocument/2006/relationships/chartUserShapes" Target="../drawings/drawing14.xml"/></Relationships>
</file>

<file path=ppt/charts/_rels/chart23.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23.xml"/><Relationship Id="rId1" Type="http://schemas.microsoft.com/office/2011/relationships/chartStyle" Target="style23.xml"/><Relationship Id="rId4" Type="http://schemas.openxmlformats.org/officeDocument/2006/relationships/chartUserShapes" Target="../drawings/drawing15.xml"/></Relationships>
</file>

<file path=ppt/charts/_rels/chart24.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24.xml"/><Relationship Id="rId1" Type="http://schemas.microsoft.com/office/2011/relationships/chartStyle" Target="style24.xml"/><Relationship Id="rId4" Type="http://schemas.openxmlformats.org/officeDocument/2006/relationships/chartUserShapes" Target="../drawings/drawing16.xml"/></Relationships>
</file>

<file path=ppt/charts/_rels/chart25.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27.xml"/><Relationship Id="rId1" Type="http://schemas.microsoft.com/office/2011/relationships/chartStyle" Target="style27.xml"/><Relationship Id="rId4" Type="http://schemas.openxmlformats.org/officeDocument/2006/relationships/chartUserShapes" Target="../drawings/drawing17.xml"/></Relationships>
</file>

<file path=ppt/charts/_rels/chart28.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28.xml"/><Relationship Id="rId1" Type="http://schemas.microsoft.com/office/2011/relationships/chartStyle" Target="style28.xml"/><Relationship Id="rId4" Type="http://schemas.openxmlformats.org/officeDocument/2006/relationships/chartUserShapes" Target="../drawings/drawing18.xml"/></Relationships>
</file>

<file path=ppt/charts/_rels/chart29.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29.xml"/><Relationship Id="rId1" Type="http://schemas.microsoft.com/office/2011/relationships/chartStyle" Target="style29.xml"/><Relationship Id="rId4" Type="http://schemas.openxmlformats.org/officeDocument/2006/relationships/chartUserShapes" Target="../drawings/drawing19.xml"/></Relationships>
</file>

<file path=ppt/charts/_rels/chart3.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30.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30.xml"/><Relationship Id="rId1" Type="http://schemas.microsoft.com/office/2011/relationships/chartStyle" Target="style30.xml"/><Relationship Id="rId4" Type="http://schemas.openxmlformats.org/officeDocument/2006/relationships/chartUserShapes" Target="../drawings/drawing20.xml"/></Relationships>
</file>

<file path=ppt/charts/_rels/chart31.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31.xml"/><Relationship Id="rId1" Type="http://schemas.microsoft.com/office/2011/relationships/chartStyle" Target="style31.xml"/><Relationship Id="rId4" Type="http://schemas.openxmlformats.org/officeDocument/2006/relationships/chartUserShapes" Target="../drawings/drawing21.xml"/></Relationships>
</file>

<file path=ppt/charts/_rels/chart32.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32.xml"/><Relationship Id="rId1" Type="http://schemas.microsoft.com/office/2011/relationships/chartStyle" Target="style32.xml"/></Relationships>
</file>

<file path=ppt/charts/_rels/chart33.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33.xml"/><Relationship Id="rId1" Type="http://schemas.microsoft.com/office/2011/relationships/chartStyle" Target="style33.xml"/></Relationships>
</file>

<file path=ppt/charts/_rels/chart34.xml.rels><?xml version="1.0" encoding="UTF-8" standalone="yes"?>
<Relationships xmlns="http://schemas.openxmlformats.org/package/2006/relationships"><Relationship Id="rId3" Type="http://schemas.openxmlformats.org/officeDocument/2006/relationships/oleObject" Target="file:///C:\Users\ngoodloe\Desktop\ACRJ%202011-2021%20Analysis%20(Recovered).xlsx" TargetMode="External"/><Relationship Id="rId2" Type="http://schemas.microsoft.com/office/2011/relationships/chartColorStyle" Target="colors34.xml"/><Relationship Id="rId1" Type="http://schemas.microsoft.com/office/2011/relationships/chartStyle" Target="style34.xml"/><Relationship Id="rId4" Type="http://schemas.openxmlformats.org/officeDocument/2006/relationships/chartUserShapes" Target="../drawings/drawing22.xml"/></Relationships>
</file>

<file path=ppt/charts/_rels/chart35.xml.rels><?xml version="1.0" encoding="UTF-8" standalone="yes"?>
<Relationships xmlns="http://schemas.openxmlformats.org/package/2006/relationships"><Relationship Id="rId3" Type="http://schemas.openxmlformats.org/officeDocument/2006/relationships/oleObject" Target="file:///C:\Users\ngoodloe\Desktop\ACRJ%202011-2021%20Analysis%20(Recovered).xlsx" TargetMode="External"/><Relationship Id="rId2" Type="http://schemas.microsoft.com/office/2011/relationships/chartColorStyle" Target="colors35.xml"/><Relationship Id="rId1" Type="http://schemas.microsoft.com/office/2011/relationships/chartStyle" Target="style35.xml"/><Relationship Id="rId4" Type="http://schemas.openxmlformats.org/officeDocument/2006/relationships/chartUserShapes" Target="../drawings/drawing23.xml"/></Relationships>
</file>

<file path=ppt/charts/_rels/chart36.xml.rels><?xml version="1.0" encoding="UTF-8" standalone="yes"?>
<Relationships xmlns="http://schemas.openxmlformats.org/package/2006/relationships"><Relationship Id="rId3" Type="http://schemas.openxmlformats.org/officeDocument/2006/relationships/oleObject" Target="file:///C:\Users\ngoodloe\Desktop\ACRJ%202011-2021%20Analysis%20(Recovered).xlsx" TargetMode="External"/><Relationship Id="rId2" Type="http://schemas.microsoft.com/office/2011/relationships/chartColorStyle" Target="colors36.xml"/><Relationship Id="rId1" Type="http://schemas.microsoft.com/office/2011/relationships/chartStyle" Target="style36.xml"/><Relationship Id="rId4" Type="http://schemas.openxmlformats.org/officeDocument/2006/relationships/chartUserShapes" Target="../drawings/drawing24.xml"/></Relationships>
</file>

<file path=ppt/charts/_rels/chart37.xml.rels><?xml version="1.0" encoding="UTF-8" standalone="yes"?>
<Relationships xmlns="http://schemas.openxmlformats.org/package/2006/relationships"><Relationship Id="rId3" Type="http://schemas.openxmlformats.org/officeDocument/2006/relationships/oleObject" Target="file:///C:\Users\ngoodloe\Desktop\ACRJ%202011-2021%20Analysis%20(Recovered).xlsx" TargetMode="External"/><Relationship Id="rId2" Type="http://schemas.microsoft.com/office/2011/relationships/chartColorStyle" Target="colors37.xml"/><Relationship Id="rId1" Type="http://schemas.microsoft.com/office/2011/relationships/chartStyle" Target="style37.xml"/><Relationship Id="rId4" Type="http://schemas.openxmlformats.org/officeDocument/2006/relationships/chartUserShapes" Target="../drawings/drawing25.xml"/></Relationships>
</file>

<file path=ppt/charts/_rels/chart38.xml.rels><?xml version="1.0" encoding="UTF-8" standalone="yes"?>
<Relationships xmlns="http://schemas.openxmlformats.org/package/2006/relationships"><Relationship Id="rId3" Type="http://schemas.openxmlformats.org/officeDocument/2006/relationships/oleObject" Target="file:///C:\Users\ngoodloe\Desktop\ACRJ%202011-2021%20Analysis%20(Recovered).xlsx" TargetMode="External"/><Relationship Id="rId2" Type="http://schemas.microsoft.com/office/2011/relationships/chartColorStyle" Target="colors38.xml"/><Relationship Id="rId1" Type="http://schemas.microsoft.com/office/2011/relationships/chartStyle" Target="style38.xml"/></Relationships>
</file>

<file path=ppt/charts/_rels/chart4.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2.xml"/></Relationships>
</file>

<file path=ppt/charts/_rels/chart5.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3.xml"/></Relationships>
</file>

<file path=ppt/charts/_rels/chart6.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4.xml"/></Relationships>
</file>

<file path=ppt/charts/_rels/chart7.xml.rels><?xml version="1.0" encoding="UTF-8" standalone="yes"?>
<Relationships xmlns="http://schemas.openxmlformats.org/package/2006/relationships"><Relationship Id="rId3" Type="http://schemas.openxmlformats.org/officeDocument/2006/relationships/oleObject" Target="file:///C:\Users\ngoodloe\Desktop\ACRJ%202011-2021%20Analysis%20(Recovered).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5.xml"/></Relationships>
</file>

<file path=ppt/charts/_rels/chart9.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'Albemarle Intakes'!$A$2</c:f>
              <c:strCache>
                <c:ptCount val="1"/>
                <c:pt idx="0">
                  <c:v>Albemarle Intakes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'Albemarle Intakes'!$B$1:$L$1</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'Albemarle Intakes'!$B$2:$L$2</c:f>
              <c:numCache>
                <c:formatCode>General</c:formatCode>
                <c:ptCount val="11"/>
                <c:pt idx="0">
                  <c:v>1583</c:v>
                </c:pt>
                <c:pt idx="1">
                  <c:v>1602</c:v>
                </c:pt>
                <c:pt idx="2">
                  <c:v>1621</c:v>
                </c:pt>
                <c:pt idx="3">
                  <c:v>1788</c:v>
                </c:pt>
                <c:pt idx="4">
                  <c:v>1738</c:v>
                </c:pt>
                <c:pt idx="5">
                  <c:v>1754</c:v>
                </c:pt>
                <c:pt idx="6">
                  <c:v>1640</c:v>
                </c:pt>
                <c:pt idx="7">
                  <c:v>1823</c:v>
                </c:pt>
                <c:pt idx="8">
                  <c:v>1835</c:v>
                </c:pt>
                <c:pt idx="9">
                  <c:v>1266</c:v>
                </c:pt>
                <c:pt idx="10">
                  <c:v>1152</c:v>
                </c:pt>
              </c:numCache>
            </c:numRef>
          </c:val>
          <c:smooth val="0"/>
          <c:extLst>
            <c:ext xmlns:c16="http://schemas.microsoft.com/office/drawing/2014/chart" uri="{C3380CC4-5D6E-409C-BE32-E72D297353CC}">
              <c16:uniqueId val="{00000000-3953-4596-867F-D97B2ACFF424}"/>
            </c:ext>
          </c:extLst>
        </c:ser>
        <c:dLbls>
          <c:showLegendKey val="0"/>
          <c:showVal val="0"/>
          <c:showCatName val="0"/>
          <c:showSerName val="0"/>
          <c:showPercent val="0"/>
          <c:showBubbleSize val="0"/>
        </c:dLbls>
        <c:smooth val="0"/>
        <c:axId val="615093072"/>
        <c:axId val="615092288"/>
      </c:lineChart>
      <c:catAx>
        <c:axId val="615093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15092288"/>
        <c:crosses val="autoZero"/>
        <c:auto val="1"/>
        <c:lblAlgn val="ctr"/>
        <c:lblOffset val="100"/>
        <c:noMultiLvlLbl val="0"/>
      </c:catAx>
      <c:valAx>
        <c:axId val="615092288"/>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15093072"/>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Weekender % of All ACRJ Intakes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'ACRJ Intakes'!$A$64</c:f>
              <c:strCache>
                <c:ptCount val="1"/>
                <c:pt idx="0">
                  <c:v>Weekender % of ACRJ Intakes</c:v>
                </c:pt>
              </c:strCache>
            </c:strRef>
          </c:tx>
          <c:spPr>
            <a:ln w="28575" cap="rnd">
              <a:solidFill>
                <a:schemeClr val="accent1"/>
              </a:solidFill>
              <a:round/>
            </a:ln>
            <a:effectLst/>
          </c:spPr>
          <c:marker>
            <c:symbol val="none"/>
          </c:marker>
          <c:cat>
            <c:numRef>
              <c:f>'ACRJ Intakes'!$B$63:$L$63</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'ACRJ Intakes'!$B$64:$L$64</c:f>
              <c:numCache>
                <c:formatCode>0.00%</c:formatCode>
                <c:ptCount val="11"/>
                <c:pt idx="0">
                  <c:v>4.2324699936828809E-2</c:v>
                </c:pt>
                <c:pt idx="1">
                  <c:v>3.870162297128589E-2</c:v>
                </c:pt>
                <c:pt idx="2">
                  <c:v>4.5033929673041331E-2</c:v>
                </c:pt>
                <c:pt idx="3">
                  <c:v>4.5302013422818789E-2</c:v>
                </c:pt>
                <c:pt idx="4">
                  <c:v>4.4303797468354431E-2</c:v>
                </c:pt>
                <c:pt idx="5">
                  <c:v>3.7058152793614595E-2</c:v>
                </c:pt>
                <c:pt idx="6">
                  <c:v>4.878048780487805E-2</c:v>
                </c:pt>
                <c:pt idx="7">
                  <c:v>4.8272078990674712E-2</c:v>
                </c:pt>
                <c:pt idx="8">
                  <c:v>3.8692098092643054E-2</c:v>
                </c:pt>
                <c:pt idx="9">
                  <c:v>1.9747235387045814E-2</c:v>
                </c:pt>
                <c:pt idx="10">
                  <c:v>3.5590277777777776E-2</c:v>
                </c:pt>
              </c:numCache>
            </c:numRef>
          </c:val>
          <c:smooth val="0"/>
          <c:extLst>
            <c:ext xmlns:c16="http://schemas.microsoft.com/office/drawing/2014/chart" uri="{C3380CC4-5D6E-409C-BE32-E72D297353CC}">
              <c16:uniqueId val="{00000000-0C62-4A2C-B1DB-CFAFFE8286C6}"/>
            </c:ext>
          </c:extLst>
        </c:ser>
        <c:dLbls>
          <c:showLegendKey val="0"/>
          <c:showVal val="0"/>
          <c:showCatName val="0"/>
          <c:showSerName val="0"/>
          <c:showPercent val="0"/>
          <c:showBubbleSize val="0"/>
        </c:dLbls>
        <c:smooth val="0"/>
        <c:axId val="192730512"/>
        <c:axId val="192732176"/>
      </c:lineChart>
      <c:catAx>
        <c:axId val="192730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92732176"/>
        <c:crosses val="autoZero"/>
        <c:auto val="1"/>
        <c:lblAlgn val="ctr"/>
        <c:lblOffset val="100"/>
        <c:noMultiLvlLbl val="0"/>
      </c:catAx>
      <c:valAx>
        <c:axId val="19273217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92730512"/>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a:t>Albemarle </a:t>
            </a:r>
            <a:r>
              <a:rPr lang="en-US" dirty="0" smtClean="0"/>
              <a:t>Bookings</a:t>
            </a:r>
            <a:endParaRPr lang="en-US" dirty="0"/>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'Albemarle Bookings'!$A$2</c:f>
              <c:strCache>
                <c:ptCount val="1"/>
                <c:pt idx="0">
                  <c:v>Albemarle Bookings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'Albemarle Bookings'!$B$1:$L$1</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'Albemarle Bookings'!$B$2:$L$2</c:f>
              <c:numCache>
                <c:formatCode>General</c:formatCode>
                <c:ptCount val="11"/>
                <c:pt idx="0">
                  <c:v>2817</c:v>
                </c:pt>
                <c:pt idx="1">
                  <c:v>2884</c:v>
                </c:pt>
                <c:pt idx="2">
                  <c:v>2969</c:v>
                </c:pt>
                <c:pt idx="3">
                  <c:v>3505</c:v>
                </c:pt>
                <c:pt idx="4">
                  <c:v>3704</c:v>
                </c:pt>
                <c:pt idx="5">
                  <c:v>3742</c:v>
                </c:pt>
                <c:pt idx="6">
                  <c:v>3586</c:v>
                </c:pt>
                <c:pt idx="7">
                  <c:v>4036</c:v>
                </c:pt>
                <c:pt idx="8">
                  <c:v>3861</c:v>
                </c:pt>
                <c:pt idx="9">
                  <c:v>2558</c:v>
                </c:pt>
                <c:pt idx="10">
                  <c:v>2386</c:v>
                </c:pt>
              </c:numCache>
            </c:numRef>
          </c:val>
          <c:smooth val="0"/>
          <c:extLst>
            <c:ext xmlns:c16="http://schemas.microsoft.com/office/drawing/2014/chart" uri="{C3380CC4-5D6E-409C-BE32-E72D297353CC}">
              <c16:uniqueId val="{00000000-6469-4E3A-9EB7-ACC77D897C95}"/>
            </c:ext>
          </c:extLst>
        </c:ser>
        <c:dLbls>
          <c:showLegendKey val="0"/>
          <c:showVal val="0"/>
          <c:showCatName val="0"/>
          <c:showSerName val="0"/>
          <c:showPercent val="0"/>
          <c:showBubbleSize val="0"/>
        </c:dLbls>
        <c:smooth val="0"/>
        <c:axId val="536074952"/>
        <c:axId val="536075736"/>
      </c:lineChart>
      <c:catAx>
        <c:axId val="536074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36075736"/>
        <c:crosses val="autoZero"/>
        <c:auto val="1"/>
        <c:lblAlgn val="ctr"/>
        <c:lblOffset val="100"/>
        <c:noMultiLvlLbl val="0"/>
      </c:catAx>
      <c:valAx>
        <c:axId val="5360757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36074952"/>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a:t>Albemarle Bookings per </a:t>
            </a:r>
            <a:r>
              <a:rPr lang="en-US" dirty="0" smtClean="0"/>
              <a:t>1000 Residents</a:t>
            </a:r>
            <a:endParaRPr lang="en-US" dirty="0"/>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'Albemarle Bookings'!$A$19</c:f>
              <c:strCache>
                <c:ptCount val="1"/>
                <c:pt idx="0">
                  <c:v>Albemarle Bookings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'Albemarle Bookings'!$B$18:$L$18</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'Albemarle Bookings'!$B$19:$L$19</c:f>
              <c:numCache>
                <c:formatCode>General</c:formatCode>
                <c:ptCount val="11"/>
                <c:pt idx="0">
                  <c:v>27.763541748797604</c:v>
                </c:pt>
                <c:pt idx="1">
                  <c:v>28.423874477647242</c:v>
                </c:pt>
                <c:pt idx="2">
                  <c:v>29.030996382125743</c:v>
                </c:pt>
                <c:pt idx="3">
                  <c:v>33.788994717155745</c:v>
                </c:pt>
                <c:pt idx="4">
                  <c:v>35.236926472406935</c:v>
                </c:pt>
                <c:pt idx="5">
                  <c:v>35.158929259332339</c:v>
                </c:pt>
                <c:pt idx="6">
                  <c:v>33.275183728008315</c:v>
                </c:pt>
                <c:pt idx="7">
                  <c:v>37.240373880066805</c:v>
                </c:pt>
                <c:pt idx="8">
                  <c:v>35.315101070154576</c:v>
                </c:pt>
                <c:pt idx="9">
                  <c:v>23.19487137636807</c:v>
                </c:pt>
                <c:pt idx="10">
                  <c:v>21.449890323276637</c:v>
                </c:pt>
              </c:numCache>
            </c:numRef>
          </c:val>
          <c:smooth val="0"/>
          <c:extLst>
            <c:ext xmlns:c16="http://schemas.microsoft.com/office/drawing/2014/chart" uri="{C3380CC4-5D6E-409C-BE32-E72D297353CC}">
              <c16:uniqueId val="{00000000-EB84-4E23-B00E-633D568257DF}"/>
            </c:ext>
          </c:extLst>
        </c:ser>
        <c:dLbls>
          <c:showLegendKey val="0"/>
          <c:showVal val="0"/>
          <c:showCatName val="0"/>
          <c:showSerName val="0"/>
          <c:showPercent val="0"/>
          <c:showBubbleSize val="0"/>
        </c:dLbls>
        <c:smooth val="0"/>
        <c:axId val="193422671"/>
        <c:axId val="193406031"/>
      </c:lineChart>
      <c:catAx>
        <c:axId val="1934226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93406031"/>
        <c:crosses val="autoZero"/>
        <c:auto val="1"/>
        <c:lblAlgn val="ctr"/>
        <c:lblOffset val="100"/>
        <c:noMultiLvlLbl val="0"/>
      </c:catAx>
      <c:valAx>
        <c:axId val="193406031"/>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93422671"/>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Albemarle Bookings by Charge Level (2011-2021)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'Albemarle Bookings'!$A$5</c:f>
              <c:strCache>
                <c:ptCount val="1"/>
                <c:pt idx="0">
                  <c:v>Albemarle Felony Bookings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'Albemarle Bookings'!$B$4:$L$4</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'Albemarle Bookings'!$B$5:$L$5</c:f>
              <c:numCache>
                <c:formatCode>General</c:formatCode>
                <c:ptCount val="11"/>
                <c:pt idx="0">
                  <c:v>850</c:v>
                </c:pt>
                <c:pt idx="1">
                  <c:v>906</c:v>
                </c:pt>
                <c:pt idx="2">
                  <c:v>1061</c:v>
                </c:pt>
                <c:pt idx="3">
                  <c:v>1187</c:v>
                </c:pt>
                <c:pt idx="4">
                  <c:v>1382</c:v>
                </c:pt>
                <c:pt idx="5">
                  <c:v>1459</c:v>
                </c:pt>
                <c:pt idx="6">
                  <c:v>1445</c:v>
                </c:pt>
                <c:pt idx="7">
                  <c:v>1531</c:v>
                </c:pt>
                <c:pt idx="8">
                  <c:v>1541</c:v>
                </c:pt>
                <c:pt idx="9">
                  <c:v>1109</c:v>
                </c:pt>
                <c:pt idx="10">
                  <c:v>982</c:v>
                </c:pt>
              </c:numCache>
            </c:numRef>
          </c:val>
          <c:smooth val="0"/>
          <c:extLst>
            <c:ext xmlns:c16="http://schemas.microsoft.com/office/drawing/2014/chart" uri="{C3380CC4-5D6E-409C-BE32-E72D297353CC}">
              <c16:uniqueId val="{00000000-7C56-4B81-804B-9DB3005B97DD}"/>
            </c:ext>
          </c:extLst>
        </c:ser>
        <c:ser>
          <c:idx val="1"/>
          <c:order val="1"/>
          <c:tx>
            <c:strRef>
              <c:f>'Albemarle Bookings'!$A$6</c:f>
              <c:strCache>
                <c:ptCount val="1"/>
                <c:pt idx="0">
                  <c:v>Albemarle Misdemeanor Bookings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'Albemarle Bookings'!$B$4:$L$4</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'Albemarle Bookings'!$B$6:$L$6</c:f>
              <c:numCache>
                <c:formatCode>General</c:formatCode>
                <c:ptCount val="11"/>
                <c:pt idx="0">
                  <c:v>1919</c:v>
                </c:pt>
                <c:pt idx="1">
                  <c:v>1914</c:v>
                </c:pt>
                <c:pt idx="2">
                  <c:v>1908</c:v>
                </c:pt>
                <c:pt idx="3">
                  <c:v>2273</c:v>
                </c:pt>
                <c:pt idx="4">
                  <c:v>2268</c:v>
                </c:pt>
                <c:pt idx="5">
                  <c:v>2215</c:v>
                </c:pt>
                <c:pt idx="6">
                  <c:v>2090</c:v>
                </c:pt>
                <c:pt idx="7">
                  <c:v>2417</c:v>
                </c:pt>
                <c:pt idx="8">
                  <c:v>2208</c:v>
                </c:pt>
                <c:pt idx="9">
                  <c:v>1387</c:v>
                </c:pt>
                <c:pt idx="10">
                  <c:v>1331</c:v>
                </c:pt>
              </c:numCache>
            </c:numRef>
          </c:val>
          <c:smooth val="0"/>
          <c:extLst>
            <c:ext xmlns:c16="http://schemas.microsoft.com/office/drawing/2014/chart" uri="{C3380CC4-5D6E-409C-BE32-E72D297353CC}">
              <c16:uniqueId val="{00000001-7C56-4B81-804B-9DB3005B97DD}"/>
            </c:ext>
          </c:extLst>
        </c:ser>
        <c:dLbls>
          <c:showLegendKey val="0"/>
          <c:showVal val="0"/>
          <c:showCatName val="0"/>
          <c:showSerName val="0"/>
          <c:showPercent val="0"/>
          <c:showBubbleSize val="0"/>
        </c:dLbls>
        <c:smooth val="0"/>
        <c:axId val="453324296"/>
        <c:axId val="453320768"/>
      </c:lineChart>
      <c:catAx>
        <c:axId val="453324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53320768"/>
        <c:crosses val="autoZero"/>
        <c:auto val="1"/>
        <c:lblAlgn val="ctr"/>
        <c:lblOffset val="100"/>
        <c:noMultiLvlLbl val="0"/>
      </c:catAx>
      <c:valAx>
        <c:axId val="4533207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5332429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'Albemarle Bookings'!$A$12</c:f>
              <c:strCache>
                <c:ptCount val="1"/>
                <c:pt idx="0">
                  <c:v>Albemarle Booking/Intake Ratio</c:v>
                </c:pt>
              </c:strCache>
            </c:strRef>
          </c:tx>
          <c:spPr>
            <a:solidFill>
              <a:schemeClr val="accent1"/>
            </a:solidFill>
            <a:ln>
              <a:noFill/>
            </a:ln>
            <a:effectLst/>
          </c:spPr>
          <c:invertIfNegative val="0"/>
          <c:trendline>
            <c:spPr>
              <a:ln w="19050" cap="rnd">
                <a:solidFill>
                  <a:schemeClr val="accent1"/>
                </a:solidFill>
                <a:prstDash val="sysDot"/>
              </a:ln>
              <a:effectLst/>
            </c:spPr>
            <c:trendlineType val="linear"/>
            <c:dispRSqr val="0"/>
            <c:dispEq val="0"/>
          </c:trendline>
          <c:cat>
            <c:numRef>
              <c:f>'Albemarle Bookings'!$B$11:$L$11</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'Albemarle Bookings'!$B$12:$L$12</c:f>
              <c:numCache>
                <c:formatCode>General</c:formatCode>
                <c:ptCount val="11"/>
                <c:pt idx="0">
                  <c:v>1.7795325331648768</c:v>
                </c:pt>
                <c:pt idx="1">
                  <c:v>1.8002496878901373</c:v>
                </c:pt>
                <c:pt idx="2">
                  <c:v>1.8315854410857495</c:v>
                </c:pt>
                <c:pt idx="3">
                  <c:v>1.9602908277404922</c:v>
                </c:pt>
                <c:pt idx="4">
                  <c:v>2.1311852704257768</c:v>
                </c:pt>
                <c:pt idx="5">
                  <c:v>2.1334093500570126</c:v>
                </c:pt>
                <c:pt idx="6">
                  <c:v>2.1865853658536585</c:v>
                </c:pt>
                <c:pt idx="7">
                  <c:v>2.2139330773450356</c:v>
                </c:pt>
                <c:pt idx="8">
                  <c:v>2.1040871934604906</c:v>
                </c:pt>
                <c:pt idx="9">
                  <c:v>2.0205371248025275</c:v>
                </c:pt>
                <c:pt idx="10">
                  <c:v>2.0711805555555554</c:v>
                </c:pt>
              </c:numCache>
            </c:numRef>
          </c:val>
          <c:extLst>
            <c:ext xmlns:c16="http://schemas.microsoft.com/office/drawing/2014/chart" uri="{C3380CC4-5D6E-409C-BE32-E72D297353CC}">
              <c16:uniqueId val="{00000000-4549-4770-9F07-3B4842684A26}"/>
            </c:ext>
          </c:extLst>
        </c:ser>
        <c:dLbls>
          <c:showLegendKey val="0"/>
          <c:showVal val="0"/>
          <c:showCatName val="0"/>
          <c:showSerName val="0"/>
          <c:showPercent val="0"/>
          <c:showBubbleSize val="0"/>
        </c:dLbls>
        <c:gapWidth val="219"/>
        <c:overlap val="-27"/>
        <c:axId val="191083120"/>
        <c:axId val="191083952"/>
      </c:barChart>
      <c:catAx>
        <c:axId val="191083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91083952"/>
        <c:crosses val="autoZero"/>
        <c:auto val="1"/>
        <c:lblAlgn val="ctr"/>
        <c:lblOffset val="100"/>
        <c:noMultiLvlLbl val="0"/>
      </c:catAx>
      <c:valAx>
        <c:axId val="1910839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91083120"/>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 Albemarle Bookings by Quarter (2018-2020)</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'Albemarle Bookings by Quarter'!$A$2</c:f>
              <c:strCache>
                <c:ptCount val="1"/>
                <c:pt idx="0">
                  <c:v>2018-2020 Albemarle Bookings by Quarter</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prstDash val="sysDot"/>
              </a:ln>
              <a:effectLst/>
            </c:spPr>
            <c:trendlineType val="linear"/>
            <c:dispRSqr val="0"/>
            <c:dispEq val="0"/>
          </c:trendline>
          <c:cat>
            <c:strRef>
              <c:f>'Albemarle Bookings by Quarter'!$B$1:$Q$1</c:f>
              <c:strCache>
                <c:ptCount val="16"/>
                <c:pt idx="0">
                  <c:v>Q1 2018</c:v>
                </c:pt>
                <c:pt idx="1">
                  <c:v>Q2 2018</c:v>
                </c:pt>
                <c:pt idx="2">
                  <c:v>Q3 2018</c:v>
                </c:pt>
                <c:pt idx="3">
                  <c:v>Q4 2018</c:v>
                </c:pt>
                <c:pt idx="4">
                  <c:v>Q1 2019</c:v>
                </c:pt>
                <c:pt idx="5">
                  <c:v>Q2 2019</c:v>
                </c:pt>
                <c:pt idx="6">
                  <c:v>Q3 2019</c:v>
                </c:pt>
                <c:pt idx="7">
                  <c:v>Q4 2019</c:v>
                </c:pt>
                <c:pt idx="8">
                  <c:v>Q1 2020</c:v>
                </c:pt>
                <c:pt idx="9">
                  <c:v>Q2 2020</c:v>
                </c:pt>
                <c:pt idx="10">
                  <c:v>Q3 2020</c:v>
                </c:pt>
                <c:pt idx="11">
                  <c:v>Q4 2020</c:v>
                </c:pt>
                <c:pt idx="12">
                  <c:v>Q1 2021</c:v>
                </c:pt>
                <c:pt idx="13">
                  <c:v>Q2 2021</c:v>
                </c:pt>
                <c:pt idx="14">
                  <c:v>Q3 2021</c:v>
                </c:pt>
                <c:pt idx="15">
                  <c:v>Q4 2021</c:v>
                </c:pt>
              </c:strCache>
            </c:strRef>
          </c:cat>
          <c:val>
            <c:numRef>
              <c:f>'Albemarle Bookings by Quarter'!$B$2:$Q$2</c:f>
              <c:numCache>
                <c:formatCode>General</c:formatCode>
                <c:ptCount val="16"/>
                <c:pt idx="0">
                  <c:v>1039</c:v>
                </c:pt>
                <c:pt idx="1">
                  <c:v>1020</c:v>
                </c:pt>
                <c:pt idx="2">
                  <c:v>1003</c:v>
                </c:pt>
                <c:pt idx="3">
                  <c:v>974</c:v>
                </c:pt>
                <c:pt idx="4">
                  <c:v>965</c:v>
                </c:pt>
                <c:pt idx="5">
                  <c:v>1044</c:v>
                </c:pt>
                <c:pt idx="6">
                  <c:v>931</c:v>
                </c:pt>
                <c:pt idx="7">
                  <c:v>921</c:v>
                </c:pt>
                <c:pt idx="8">
                  <c:v>836</c:v>
                </c:pt>
                <c:pt idx="9">
                  <c:v>491</c:v>
                </c:pt>
                <c:pt idx="10">
                  <c:v>638</c:v>
                </c:pt>
                <c:pt idx="11">
                  <c:v>596</c:v>
                </c:pt>
                <c:pt idx="12">
                  <c:v>576</c:v>
                </c:pt>
                <c:pt idx="13">
                  <c:v>627</c:v>
                </c:pt>
                <c:pt idx="14">
                  <c:v>582</c:v>
                </c:pt>
                <c:pt idx="15">
                  <c:v>601</c:v>
                </c:pt>
              </c:numCache>
            </c:numRef>
          </c:val>
          <c:extLst>
            <c:ext xmlns:c16="http://schemas.microsoft.com/office/drawing/2014/chart" uri="{C3380CC4-5D6E-409C-BE32-E72D297353CC}">
              <c16:uniqueId val="{00000000-4095-4BCF-B03A-DE5775F8C33B}"/>
            </c:ext>
          </c:extLst>
        </c:ser>
        <c:dLbls>
          <c:showLegendKey val="0"/>
          <c:showVal val="0"/>
          <c:showCatName val="0"/>
          <c:showSerName val="0"/>
          <c:showPercent val="0"/>
          <c:showBubbleSize val="0"/>
        </c:dLbls>
        <c:gapWidth val="219"/>
        <c:overlap val="-27"/>
        <c:axId val="845550176"/>
        <c:axId val="845550568"/>
      </c:barChart>
      <c:catAx>
        <c:axId val="845550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45550568"/>
        <c:crosses val="autoZero"/>
        <c:auto val="1"/>
        <c:lblAlgn val="ctr"/>
        <c:lblOffset val="100"/>
        <c:noMultiLvlLbl val="0"/>
      </c:catAx>
      <c:valAx>
        <c:axId val="845550568"/>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845550176"/>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Albemarle Bookings by Quarter and Charge Level (2018-2020)</a:t>
            </a:r>
          </a:p>
        </c:rich>
      </c:tx>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'Albemarle Bookings by Quarter'!$A$5</c:f>
              <c:strCache>
                <c:ptCount val="1"/>
                <c:pt idx="0">
                  <c:v>2018-2020 Albemarle Felony Bookings by Quarter</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strRef>
              <c:f>'Albemarle Bookings by Quarter'!$B$4:$Q$4</c:f>
              <c:strCache>
                <c:ptCount val="16"/>
                <c:pt idx="0">
                  <c:v>Q1 2018</c:v>
                </c:pt>
                <c:pt idx="1">
                  <c:v>Q2 2018</c:v>
                </c:pt>
                <c:pt idx="2">
                  <c:v>Q3 2018</c:v>
                </c:pt>
                <c:pt idx="3">
                  <c:v>Q4 2018</c:v>
                </c:pt>
                <c:pt idx="4">
                  <c:v>Q1 2019</c:v>
                </c:pt>
                <c:pt idx="5">
                  <c:v>Q2 2019</c:v>
                </c:pt>
                <c:pt idx="6">
                  <c:v>Q3 2019</c:v>
                </c:pt>
                <c:pt idx="7">
                  <c:v>Q4 2019</c:v>
                </c:pt>
                <c:pt idx="8">
                  <c:v>Q1 2020</c:v>
                </c:pt>
                <c:pt idx="9">
                  <c:v>Q2 2020</c:v>
                </c:pt>
                <c:pt idx="10">
                  <c:v>Q3 2020</c:v>
                </c:pt>
                <c:pt idx="11">
                  <c:v>Q4 2020</c:v>
                </c:pt>
                <c:pt idx="12">
                  <c:v>Q1 2021</c:v>
                </c:pt>
                <c:pt idx="13">
                  <c:v>Q2 2021</c:v>
                </c:pt>
                <c:pt idx="14">
                  <c:v>Q3 2021</c:v>
                </c:pt>
                <c:pt idx="15">
                  <c:v>Q4 2021</c:v>
                </c:pt>
              </c:strCache>
            </c:strRef>
          </c:cat>
          <c:val>
            <c:numRef>
              <c:f>'Albemarle Bookings by Quarter'!$B$5:$Q$5</c:f>
              <c:numCache>
                <c:formatCode>General</c:formatCode>
                <c:ptCount val="16"/>
                <c:pt idx="0">
                  <c:v>408</c:v>
                </c:pt>
                <c:pt idx="1">
                  <c:v>395</c:v>
                </c:pt>
                <c:pt idx="2">
                  <c:v>365</c:v>
                </c:pt>
                <c:pt idx="3">
                  <c:v>363</c:v>
                </c:pt>
                <c:pt idx="4">
                  <c:v>397</c:v>
                </c:pt>
                <c:pt idx="5">
                  <c:v>435</c:v>
                </c:pt>
                <c:pt idx="6">
                  <c:v>336</c:v>
                </c:pt>
                <c:pt idx="7">
                  <c:v>373</c:v>
                </c:pt>
                <c:pt idx="8">
                  <c:v>391</c:v>
                </c:pt>
                <c:pt idx="9">
                  <c:v>216</c:v>
                </c:pt>
                <c:pt idx="10">
                  <c:v>248</c:v>
                </c:pt>
                <c:pt idx="11">
                  <c:v>254</c:v>
                </c:pt>
                <c:pt idx="12">
                  <c:v>252</c:v>
                </c:pt>
                <c:pt idx="13">
                  <c:v>269</c:v>
                </c:pt>
                <c:pt idx="14">
                  <c:v>234</c:v>
                </c:pt>
                <c:pt idx="15">
                  <c:v>227</c:v>
                </c:pt>
              </c:numCache>
            </c:numRef>
          </c:val>
          <c:smooth val="0"/>
          <c:extLst>
            <c:ext xmlns:c16="http://schemas.microsoft.com/office/drawing/2014/chart" uri="{C3380CC4-5D6E-409C-BE32-E72D297353CC}">
              <c16:uniqueId val="{00000000-555F-40A0-A9E4-C8106D90E9F0}"/>
            </c:ext>
          </c:extLst>
        </c:ser>
        <c:ser>
          <c:idx val="1"/>
          <c:order val="1"/>
          <c:tx>
            <c:strRef>
              <c:f>'Albemarle Bookings by Quarter'!$A$6</c:f>
              <c:strCache>
                <c:ptCount val="1"/>
                <c:pt idx="0">
                  <c:v>2018-2020 Albemarle Misdemeanor Bookings by Quarter</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strRef>
              <c:f>'Albemarle Bookings by Quarter'!$B$4:$Q$4</c:f>
              <c:strCache>
                <c:ptCount val="16"/>
                <c:pt idx="0">
                  <c:v>Q1 2018</c:v>
                </c:pt>
                <c:pt idx="1">
                  <c:v>Q2 2018</c:v>
                </c:pt>
                <c:pt idx="2">
                  <c:v>Q3 2018</c:v>
                </c:pt>
                <c:pt idx="3">
                  <c:v>Q4 2018</c:v>
                </c:pt>
                <c:pt idx="4">
                  <c:v>Q1 2019</c:v>
                </c:pt>
                <c:pt idx="5">
                  <c:v>Q2 2019</c:v>
                </c:pt>
                <c:pt idx="6">
                  <c:v>Q3 2019</c:v>
                </c:pt>
                <c:pt idx="7">
                  <c:v>Q4 2019</c:v>
                </c:pt>
                <c:pt idx="8">
                  <c:v>Q1 2020</c:v>
                </c:pt>
                <c:pt idx="9">
                  <c:v>Q2 2020</c:v>
                </c:pt>
                <c:pt idx="10">
                  <c:v>Q3 2020</c:v>
                </c:pt>
                <c:pt idx="11">
                  <c:v>Q4 2020</c:v>
                </c:pt>
                <c:pt idx="12">
                  <c:v>Q1 2021</c:v>
                </c:pt>
                <c:pt idx="13">
                  <c:v>Q2 2021</c:v>
                </c:pt>
                <c:pt idx="14">
                  <c:v>Q3 2021</c:v>
                </c:pt>
                <c:pt idx="15">
                  <c:v>Q4 2021</c:v>
                </c:pt>
              </c:strCache>
            </c:strRef>
          </c:cat>
          <c:val>
            <c:numRef>
              <c:f>'Albemarle Bookings by Quarter'!$B$6:$Q$6</c:f>
              <c:numCache>
                <c:formatCode>General</c:formatCode>
                <c:ptCount val="16"/>
                <c:pt idx="0">
                  <c:v>612</c:v>
                </c:pt>
                <c:pt idx="1">
                  <c:v>599</c:v>
                </c:pt>
                <c:pt idx="2">
                  <c:v>617</c:v>
                </c:pt>
                <c:pt idx="3">
                  <c:v>589</c:v>
                </c:pt>
                <c:pt idx="4">
                  <c:v>532</c:v>
                </c:pt>
                <c:pt idx="5">
                  <c:v>582</c:v>
                </c:pt>
                <c:pt idx="6">
                  <c:v>570</c:v>
                </c:pt>
                <c:pt idx="7">
                  <c:v>524</c:v>
                </c:pt>
                <c:pt idx="8">
                  <c:v>429</c:v>
                </c:pt>
                <c:pt idx="9">
                  <c:v>262</c:v>
                </c:pt>
                <c:pt idx="10">
                  <c:v>368</c:v>
                </c:pt>
                <c:pt idx="11">
                  <c:v>328</c:v>
                </c:pt>
                <c:pt idx="12">
                  <c:v>306</c:v>
                </c:pt>
                <c:pt idx="13">
                  <c:v>341</c:v>
                </c:pt>
                <c:pt idx="14">
                  <c:v>332</c:v>
                </c:pt>
                <c:pt idx="15">
                  <c:v>352</c:v>
                </c:pt>
              </c:numCache>
            </c:numRef>
          </c:val>
          <c:smooth val="0"/>
          <c:extLst>
            <c:ext xmlns:c16="http://schemas.microsoft.com/office/drawing/2014/chart" uri="{C3380CC4-5D6E-409C-BE32-E72D297353CC}">
              <c16:uniqueId val="{00000001-555F-40A0-A9E4-C8106D90E9F0}"/>
            </c:ext>
          </c:extLst>
        </c:ser>
        <c:dLbls>
          <c:showLegendKey val="0"/>
          <c:showVal val="0"/>
          <c:showCatName val="0"/>
          <c:showSerName val="0"/>
          <c:showPercent val="0"/>
          <c:showBubbleSize val="0"/>
        </c:dLbls>
        <c:smooth val="0"/>
        <c:axId val="845552920"/>
        <c:axId val="845551352"/>
      </c:lineChart>
      <c:catAx>
        <c:axId val="845552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45551352"/>
        <c:crosses val="autoZero"/>
        <c:auto val="1"/>
        <c:lblAlgn val="ctr"/>
        <c:lblOffset val="100"/>
        <c:noMultiLvlLbl val="0"/>
      </c:catAx>
      <c:valAx>
        <c:axId val="8455513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455529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userShapes r:id="rId4"/>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Top Ten Albemarle Booking Types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'Albemarle Bookings by VCC'!$B$1</c:f>
              <c:strCache>
                <c:ptCount val="1"/>
                <c:pt idx="0">
                  <c:v>2011</c:v>
                </c:pt>
              </c:strCache>
            </c:strRef>
          </c:tx>
          <c:spPr>
            <a:solidFill>
              <a:schemeClr val="accent1"/>
            </a:solidFill>
            <a:ln>
              <a:noFill/>
            </a:ln>
            <a:effectLst/>
          </c:spPr>
          <c:invertIfNegative val="0"/>
          <c:cat>
            <c:strRef>
              <c:f>'Albemarle Bookings by VCC'!$A$2:$A$11</c:f>
              <c:strCache>
                <c:ptCount val="10"/>
                <c:pt idx="0">
                  <c:v>DWI</c:v>
                </c:pt>
                <c:pt idx="1">
                  <c:v>LAR</c:v>
                </c:pt>
                <c:pt idx="2">
                  <c:v>LIC</c:v>
                </c:pt>
                <c:pt idx="3">
                  <c:v>ASL</c:v>
                </c:pt>
                <c:pt idx="4">
                  <c:v>NAR</c:v>
                </c:pt>
                <c:pt idx="5">
                  <c:v>PRB</c:v>
                </c:pt>
                <c:pt idx="6">
                  <c:v>ALC</c:v>
                </c:pt>
                <c:pt idx="7">
                  <c:v>FRD</c:v>
                </c:pt>
                <c:pt idx="8">
                  <c:v>CON</c:v>
                </c:pt>
                <c:pt idx="9">
                  <c:v>REC</c:v>
                </c:pt>
              </c:strCache>
            </c:strRef>
          </c:cat>
          <c:val>
            <c:numRef>
              <c:f>'Albemarle Bookings by VCC'!$B$2:$B$11</c:f>
              <c:numCache>
                <c:formatCode>General</c:formatCode>
                <c:ptCount val="10"/>
                <c:pt idx="0">
                  <c:v>517</c:v>
                </c:pt>
                <c:pt idx="1">
                  <c:v>306</c:v>
                </c:pt>
                <c:pt idx="2">
                  <c:v>332</c:v>
                </c:pt>
                <c:pt idx="3">
                  <c:v>193</c:v>
                </c:pt>
                <c:pt idx="4">
                  <c:v>148</c:v>
                </c:pt>
                <c:pt idx="5">
                  <c:v>151</c:v>
                </c:pt>
                <c:pt idx="6">
                  <c:v>284</c:v>
                </c:pt>
                <c:pt idx="7">
                  <c:v>129</c:v>
                </c:pt>
                <c:pt idx="8">
                  <c:v>112</c:v>
                </c:pt>
                <c:pt idx="9">
                  <c:v>51</c:v>
                </c:pt>
              </c:numCache>
            </c:numRef>
          </c:val>
          <c:extLst>
            <c:ext xmlns:c16="http://schemas.microsoft.com/office/drawing/2014/chart" uri="{C3380CC4-5D6E-409C-BE32-E72D297353CC}">
              <c16:uniqueId val="{00000000-9089-4562-8A2C-FEB817C26CA3}"/>
            </c:ext>
          </c:extLst>
        </c:ser>
        <c:ser>
          <c:idx val="1"/>
          <c:order val="1"/>
          <c:tx>
            <c:strRef>
              <c:f>'Albemarle Bookings by VCC'!$C$1</c:f>
              <c:strCache>
                <c:ptCount val="1"/>
                <c:pt idx="0">
                  <c:v>2012</c:v>
                </c:pt>
              </c:strCache>
            </c:strRef>
          </c:tx>
          <c:spPr>
            <a:solidFill>
              <a:schemeClr val="accent2"/>
            </a:solidFill>
            <a:ln>
              <a:noFill/>
            </a:ln>
            <a:effectLst/>
          </c:spPr>
          <c:invertIfNegative val="0"/>
          <c:cat>
            <c:strRef>
              <c:f>'Albemarle Bookings by VCC'!$A$2:$A$11</c:f>
              <c:strCache>
                <c:ptCount val="10"/>
                <c:pt idx="0">
                  <c:v>DWI</c:v>
                </c:pt>
                <c:pt idx="1">
                  <c:v>LAR</c:v>
                </c:pt>
                <c:pt idx="2">
                  <c:v>LIC</c:v>
                </c:pt>
                <c:pt idx="3">
                  <c:v>ASL</c:v>
                </c:pt>
                <c:pt idx="4">
                  <c:v>NAR</c:v>
                </c:pt>
                <c:pt idx="5">
                  <c:v>PRB</c:v>
                </c:pt>
                <c:pt idx="6">
                  <c:v>ALC</c:v>
                </c:pt>
                <c:pt idx="7">
                  <c:v>FRD</c:v>
                </c:pt>
                <c:pt idx="8">
                  <c:v>CON</c:v>
                </c:pt>
                <c:pt idx="9">
                  <c:v>REC</c:v>
                </c:pt>
              </c:strCache>
            </c:strRef>
          </c:cat>
          <c:val>
            <c:numRef>
              <c:f>'Albemarle Bookings by VCC'!$C$2:$C$11</c:f>
              <c:numCache>
                <c:formatCode>General</c:formatCode>
                <c:ptCount val="10"/>
                <c:pt idx="0">
                  <c:v>511</c:v>
                </c:pt>
                <c:pt idx="1">
                  <c:v>336</c:v>
                </c:pt>
                <c:pt idx="2">
                  <c:v>344</c:v>
                </c:pt>
                <c:pt idx="3">
                  <c:v>201</c:v>
                </c:pt>
                <c:pt idx="4">
                  <c:v>151</c:v>
                </c:pt>
                <c:pt idx="5">
                  <c:v>162</c:v>
                </c:pt>
                <c:pt idx="6">
                  <c:v>271</c:v>
                </c:pt>
                <c:pt idx="7">
                  <c:v>91</c:v>
                </c:pt>
                <c:pt idx="8">
                  <c:v>97</c:v>
                </c:pt>
                <c:pt idx="9">
                  <c:v>75</c:v>
                </c:pt>
              </c:numCache>
            </c:numRef>
          </c:val>
          <c:extLst>
            <c:ext xmlns:c16="http://schemas.microsoft.com/office/drawing/2014/chart" uri="{C3380CC4-5D6E-409C-BE32-E72D297353CC}">
              <c16:uniqueId val="{00000001-9089-4562-8A2C-FEB817C26CA3}"/>
            </c:ext>
          </c:extLst>
        </c:ser>
        <c:ser>
          <c:idx val="2"/>
          <c:order val="2"/>
          <c:tx>
            <c:strRef>
              <c:f>'Albemarle Bookings by VCC'!$D$1</c:f>
              <c:strCache>
                <c:ptCount val="1"/>
                <c:pt idx="0">
                  <c:v>2013</c:v>
                </c:pt>
              </c:strCache>
            </c:strRef>
          </c:tx>
          <c:spPr>
            <a:solidFill>
              <a:schemeClr val="accent3"/>
            </a:solidFill>
            <a:ln>
              <a:noFill/>
            </a:ln>
            <a:effectLst/>
          </c:spPr>
          <c:invertIfNegative val="0"/>
          <c:cat>
            <c:strRef>
              <c:f>'Albemarle Bookings by VCC'!$A$2:$A$11</c:f>
              <c:strCache>
                <c:ptCount val="10"/>
                <c:pt idx="0">
                  <c:v>DWI</c:v>
                </c:pt>
                <c:pt idx="1">
                  <c:v>LAR</c:v>
                </c:pt>
                <c:pt idx="2">
                  <c:v>LIC</c:v>
                </c:pt>
                <c:pt idx="3">
                  <c:v>ASL</c:v>
                </c:pt>
                <c:pt idx="4">
                  <c:v>NAR</c:v>
                </c:pt>
                <c:pt idx="5">
                  <c:v>PRB</c:v>
                </c:pt>
                <c:pt idx="6">
                  <c:v>ALC</c:v>
                </c:pt>
                <c:pt idx="7">
                  <c:v>FRD</c:v>
                </c:pt>
                <c:pt idx="8">
                  <c:v>CON</c:v>
                </c:pt>
                <c:pt idx="9">
                  <c:v>REC</c:v>
                </c:pt>
              </c:strCache>
            </c:strRef>
          </c:cat>
          <c:val>
            <c:numRef>
              <c:f>'Albemarle Bookings by VCC'!$D$2:$D$11</c:f>
              <c:numCache>
                <c:formatCode>General</c:formatCode>
                <c:ptCount val="10"/>
                <c:pt idx="0">
                  <c:v>524</c:v>
                </c:pt>
                <c:pt idx="1">
                  <c:v>424</c:v>
                </c:pt>
                <c:pt idx="2">
                  <c:v>348</c:v>
                </c:pt>
                <c:pt idx="3">
                  <c:v>182</c:v>
                </c:pt>
                <c:pt idx="4">
                  <c:v>125</c:v>
                </c:pt>
                <c:pt idx="5">
                  <c:v>182</c:v>
                </c:pt>
                <c:pt idx="6">
                  <c:v>220</c:v>
                </c:pt>
                <c:pt idx="7">
                  <c:v>182</c:v>
                </c:pt>
                <c:pt idx="8">
                  <c:v>109</c:v>
                </c:pt>
                <c:pt idx="9">
                  <c:v>72</c:v>
                </c:pt>
              </c:numCache>
            </c:numRef>
          </c:val>
          <c:extLst>
            <c:ext xmlns:c16="http://schemas.microsoft.com/office/drawing/2014/chart" uri="{C3380CC4-5D6E-409C-BE32-E72D297353CC}">
              <c16:uniqueId val="{00000002-9089-4562-8A2C-FEB817C26CA3}"/>
            </c:ext>
          </c:extLst>
        </c:ser>
        <c:ser>
          <c:idx val="3"/>
          <c:order val="3"/>
          <c:tx>
            <c:strRef>
              <c:f>'Albemarle Bookings by VCC'!$E$1</c:f>
              <c:strCache>
                <c:ptCount val="1"/>
                <c:pt idx="0">
                  <c:v>2014</c:v>
                </c:pt>
              </c:strCache>
            </c:strRef>
          </c:tx>
          <c:spPr>
            <a:solidFill>
              <a:schemeClr val="accent4"/>
            </a:solidFill>
            <a:ln>
              <a:noFill/>
            </a:ln>
            <a:effectLst/>
          </c:spPr>
          <c:invertIfNegative val="0"/>
          <c:cat>
            <c:strRef>
              <c:f>'Albemarle Bookings by VCC'!$A$2:$A$11</c:f>
              <c:strCache>
                <c:ptCount val="10"/>
                <c:pt idx="0">
                  <c:v>DWI</c:v>
                </c:pt>
                <c:pt idx="1">
                  <c:v>LAR</c:v>
                </c:pt>
                <c:pt idx="2">
                  <c:v>LIC</c:v>
                </c:pt>
                <c:pt idx="3">
                  <c:v>ASL</c:v>
                </c:pt>
                <c:pt idx="4">
                  <c:v>NAR</c:v>
                </c:pt>
                <c:pt idx="5">
                  <c:v>PRB</c:v>
                </c:pt>
                <c:pt idx="6">
                  <c:v>ALC</c:v>
                </c:pt>
                <c:pt idx="7">
                  <c:v>FRD</c:v>
                </c:pt>
                <c:pt idx="8">
                  <c:v>CON</c:v>
                </c:pt>
                <c:pt idx="9">
                  <c:v>REC</c:v>
                </c:pt>
              </c:strCache>
            </c:strRef>
          </c:cat>
          <c:val>
            <c:numRef>
              <c:f>'Albemarle Bookings by VCC'!$E$2:$E$11</c:f>
              <c:numCache>
                <c:formatCode>General</c:formatCode>
                <c:ptCount val="10"/>
                <c:pt idx="0">
                  <c:v>610</c:v>
                </c:pt>
                <c:pt idx="1">
                  <c:v>478</c:v>
                </c:pt>
                <c:pt idx="2">
                  <c:v>412</c:v>
                </c:pt>
                <c:pt idx="3">
                  <c:v>222</c:v>
                </c:pt>
                <c:pt idx="4">
                  <c:v>182</c:v>
                </c:pt>
                <c:pt idx="5">
                  <c:v>230</c:v>
                </c:pt>
                <c:pt idx="6">
                  <c:v>213</c:v>
                </c:pt>
                <c:pt idx="7">
                  <c:v>160</c:v>
                </c:pt>
                <c:pt idx="8">
                  <c:v>173</c:v>
                </c:pt>
                <c:pt idx="9">
                  <c:v>109</c:v>
                </c:pt>
              </c:numCache>
            </c:numRef>
          </c:val>
          <c:extLst>
            <c:ext xmlns:c16="http://schemas.microsoft.com/office/drawing/2014/chart" uri="{C3380CC4-5D6E-409C-BE32-E72D297353CC}">
              <c16:uniqueId val="{00000003-9089-4562-8A2C-FEB817C26CA3}"/>
            </c:ext>
          </c:extLst>
        </c:ser>
        <c:ser>
          <c:idx val="4"/>
          <c:order val="4"/>
          <c:tx>
            <c:strRef>
              <c:f>'Albemarle Bookings by VCC'!$F$1</c:f>
              <c:strCache>
                <c:ptCount val="1"/>
                <c:pt idx="0">
                  <c:v>2015</c:v>
                </c:pt>
              </c:strCache>
            </c:strRef>
          </c:tx>
          <c:spPr>
            <a:solidFill>
              <a:schemeClr val="accent5"/>
            </a:solidFill>
            <a:ln>
              <a:noFill/>
            </a:ln>
            <a:effectLst/>
          </c:spPr>
          <c:invertIfNegative val="0"/>
          <c:cat>
            <c:strRef>
              <c:f>'Albemarle Bookings by VCC'!$A$2:$A$11</c:f>
              <c:strCache>
                <c:ptCount val="10"/>
                <c:pt idx="0">
                  <c:v>DWI</c:v>
                </c:pt>
                <c:pt idx="1">
                  <c:v>LAR</c:v>
                </c:pt>
                <c:pt idx="2">
                  <c:v>LIC</c:v>
                </c:pt>
                <c:pt idx="3">
                  <c:v>ASL</c:v>
                </c:pt>
                <c:pt idx="4">
                  <c:v>NAR</c:v>
                </c:pt>
                <c:pt idx="5">
                  <c:v>PRB</c:v>
                </c:pt>
                <c:pt idx="6">
                  <c:v>ALC</c:v>
                </c:pt>
                <c:pt idx="7">
                  <c:v>FRD</c:v>
                </c:pt>
                <c:pt idx="8">
                  <c:v>CON</c:v>
                </c:pt>
                <c:pt idx="9">
                  <c:v>REC</c:v>
                </c:pt>
              </c:strCache>
            </c:strRef>
          </c:cat>
          <c:val>
            <c:numRef>
              <c:f>'Albemarle Bookings by VCC'!$F$2:$F$11</c:f>
              <c:numCache>
                <c:formatCode>General</c:formatCode>
                <c:ptCount val="10"/>
                <c:pt idx="0">
                  <c:v>538</c:v>
                </c:pt>
                <c:pt idx="1">
                  <c:v>476</c:v>
                </c:pt>
                <c:pt idx="2">
                  <c:v>514</c:v>
                </c:pt>
                <c:pt idx="3">
                  <c:v>238</c:v>
                </c:pt>
                <c:pt idx="4">
                  <c:v>194</c:v>
                </c:pt>
                <c:pt idx="5">
                  <c:v>212</c:v>
                </c:pt>
                <c:pt idx="6">
                  <c:v>174</c:v>
                </c:pt>
                <c:pt idx="7">
                  <c:v>183</c:v>
                </c:pt>
                <c:pt idx="8">
                  <c:v>124</c:v>
                </c:pt>
                <c:pt idx="9">
                  <c:v>144</c:v>
                </c:pt>
              </c:numCache>
            </c:numRef>
          </c:val>
          <c:extLst>
            <c:ext xmlns:c16="http://schemas.microsoft.com/office/drawing/2014/chart" uri="{C3380CC4-5D6E-409C-BE32-E72D297353CC}">
              <c16:uniqueId val="{00000004-9089-4562-8A2C-FEB817C26CA3}"/>
            </c:ext>
          </c:extLst>
        </c:ser>
        <c:ser>
          <c:idx val="5"/>
          <c:order val="5"/>
          <c:tx>
            <c:strRef>
              <c:f>'Albemarle Bookings by VCC'!$G$1</c:f>
              <c:strCache>
                <c:ptCount val="1"/>
                <c:pt idx="0">
                  <c:v>2016</c:v>
                </c:pt>
              </c:strCache>
            </c:strRef>
          </c:tx>
          <c:spPr>
            <a:solidFill>
              <a:schemeClr val="accent6"/>
            </a:solidFill>
            <a:ln>
              <a:noFill/>
            </a:ln>
            <a:effectLst/>
          </c:spPr>
          <c:invertIfNegative val="0"/>
          <c:cat>
            <c:strRef>
              <c:f>'Albemarle Bookings by VCC'!$A$2:$A$11</c:f>
              <c:strCache>
                <c:ptCount val="10"/>
                <c:pt idx="0">
                  <c:v>DWI</c:v>
                </c:pt>
                <c:pt idx="1">
                  <c:v>LAR</c:v>
                </c:pt>
                <c:pt idx="2">
                  <c:v>LIC</c:v>
                </c:pt>
                <c:pt idx="3">
                  <c:v>ASL</c:v>
                </c:pt>
                <c:pt idx="4">
                  <c:v>NAR</c:v>
                </c:pt>
                <c:pt idx="5">
                  <c:v>PRB</c:v>
                </c:pt>
                <c:pt idx="6">
                  <c:v>ALC</c:v>
                </c:pt>
                <c:pt idx="7">
                  <c:v>FRD</c:v>
                </c:pt>
                <c:pt idx="8">
                  <c:v>CON</c:v>
                </c:pt>
                <c:pt idx="9">
                  <c:v>REC</c:v>
                </c:pt>
              </c:strCache>
            </c:strRef>
          </c:cat>
          <c:val>
            <c:numRef>
              <c:f>'Albemarle Bookings by VCC'!$G$2:$G$11</c:f>
              <c:numCache>
                <c:formatCode>General</c:formatCode>
                <c:ptCount val="10"/>
                <c:pt idx="0">
                  <c:v>589</c:v>
                </c:pt>
                <c:pt idx="1">
                  <c:v>435</c:v>
                </c:pt>
                <c:pt idx="2">
                  <c:v>444</c:v>
                </c:pt>
                <c:pt idx="3">
                  <c:v>263</c:v>
                </c:pt>
                <c:pt idx="4">
                  <c:v>308</c:v>
                </c:pt>
                <c:pt idx="5">
                  <c:v>242</c:v>
                </c:pt>
                <c:pt idx="6">
                  <c:v>167</c:v>
                </c:pt>
                <c:pt idx="7">
                  <c:v>195</c:v>
                </c:pt>
                <c:pt idx="8">
                  <c:v>128</c:v>
                </c:pt>
                <c:pt idx="9">
                  <c:v>108</c:v>
                </c:pt>
              </c:numCache>
            </c:numRef>
          </c:val>
          <c:extLst>
            <c:ext xmlns:c16="http://schemas.microsoft.com/office/drawing/2014/chart" uri="{C3380CC4-5D6E-409C-BE32-E72D297353CC}">
              <c16:uniqueId val="{00000005-9089-4562-8A2C-FEB817C26CA3}"/>
            </c:ext>
          </c:extLst>
        </c:ser>
        <c:ser>
          <c:idx val="6"/>
          <c:order val="6"/>
          <c:tx>
            <c:strRef>
              <c:f>'Albemarle Bookings by VCC'!$H$1</c:f>
              <c:strCache>
                <c:ptCount val="1"/>
                <c:pt idx="0">
                  <c:v>2017</c:v>
                </c:pt>
              </c:strCache>
            </c:strRef>
          </c:tx>
          <c:spPr>
            <a:solidFill>
              <a:schemeClr val="accent1">
                <a:lumMod val="60000"/>
              </a:schemeClr>
            </a:solidFill>
            <a:ln>
              <a:noFill/>
            </a:ln>
            <a:effectLst/>
          </c:spPr>
          <c:invertIfNegative val="0"/>
          <c:cat>
            <c:strRef>
              <c:f>'Albemarle Bookings by VCC'!$A$2:$A$11</c:f>
              <c:strCache>
                <c:ptCount val="10"/>
                <c:pt idx="0">
                  <c:v>DWI</c:v>
                </c:pt>
                <c:pt idx="1">
                  <c:v>LAR</c:v>
                </c:pt>
                <c:pt idx="2">
                  <c:v>LIC</c:v>
                </c:pt>
                <c:pt idx="3">
                  <c:v>ASL</c:v>
                </c:pt>
                <c:pt idx="4">
                  <c:v>NAR</c:v>
                </c:pt>
                <c:pt idx="5">
                  <c:v>PRB</c:v>
                </c:pt>
                <c:pt idx="6">
                  <c:v>ALC</c:v>
                </c:pt>
                <c:pt idx="7">
                  <c:v>FRD</c:v>
                </c:pt>
                <c:pt idx="8">
                  <c:v>CON</c:v>
                </c:pt>
                <c:pt idx="9">
                  <c:v>REC</c:v>
                </c:pt>
              </c:strCache>
            </c:strRef>
          </c:cat>
          <c:val>
            <c:numRef>
              <c:f>'Albemarle Bookings by VCC'!$H$2:$H$11</c:f>
              <c:numCache>
                <c:formatCode>General</c:formatCode>
                <c:ptCount val="10"/>
                <c:pt idx="0">
                  <c:v>491</c:v>
                </c:pt>
                <c:pt idx="1">
                  <c:v>402</c:v>
                </c:pt>
                <c:pt idx="2">
                  <c:v>360</c:v>
                </c:pt>
                <c:pt idx="3">
                  <c:v>303</c:v>
                </c:pt>
                <c:pt idx="4">
                  <c:v>287</c:v>
                </c:pt>
                <c:pt idx="5">
                  <c:v>222</c:v>
                </c:pt>
                <c:pt idx="6">
                  <c:v>153</c:v>
                </c:pt>
                <c:pt idx="7">
                  <c:v>185</c:v>
                </c:pt>
                <c:pt idx="8">
                  <c:v>153</c:v>
                </c:pt>
                <c:pt idx="9">
                  <c:v>95</c:v>
                </c:pt>
              </c:numCache>
            </c:numRef>
          </c:val>
          <c:extLst>
            <c:ext xmlns:c16="http://schemas.microsoft.com/office/drawing/2014/chart" uri="{C3380CC4-5D6E-409C-BE32-E72D297353CC}">
              <c16:uniqueId val="{00000006-9089-4562-8A2C-FEB817C26CA3}"/>
            </c:ext>
          </c:extLst>
        </c:ser>
        <c:ser>
          <c:idx val="7"/>
          <c:order val="7"/>
          <c:tx>
            <c:strRef>
              <c:f>'Albemarle Bookings by VCC'!$I$1</c:f>
              <c:strCache>
                <c:ptCount val="1"/>
                <c:pt idx="0">
                  <c:v>2018</c:v>
                </c:pt>
              </c:strCache>
            </c:strRef>
          </c:tx>
          <c:spPr>
            <a:solidFill>
              <a:schemeClr val="accent2">
                <a:lumMod val="60000"/>
              </a:schemeClr>
            </a:solidFill>
            <a:ln>
              <a:noFill/>
            </a:ln>
            <a:effectLst/>
          </c:spPr>
          <c:invertIfNegative val="0"/>
          <c:cat>
            <c:strRef>
              <c:f>'Albemarle Bookings by VCC'!$A$2:$A$11</c:f>
              <c:strCache>
                <c:ptCount val="10"/>
                <c:pt idx="0">
                  <c:v>DWI</c:v>
                </c:pt>
                <c:pt idx="1">
                  <c:v>LAR</c:v>
                </c:pt>
                <c:pt idx="2">
                  <c:v>LIC</c:v>
                </c:pt>
                <c:pt idx="3">
                  <c:v>ASL</c:v>
                </c:pt>
                <c:pt idx="4">
                  <c:v>NAR</c:v>
                </c:pt>
                <c:pt idx="5">
                  <c:v>PRB</c:v>
                </c:pt>
                <c:pt idx="6">
                  <c:v>ALC</c:v>
                </c:pt>
                <c:pt idx="7">
                  <c:v>FRD</c:v>
                </c:pt>
                <c:pt idx="8">
                  <c:v>CON</c:v>
                </c:pt>
                <c:pt idx="9">
                  <c:v>REC</c:v>
                </c:pt>
              </c:strCache>
            </c:strRef>
          </c:cat>
          <c:val>
            <c:numRef>
              <c:f>'Albemarle Bookings by VCC'!$I$2:$I$11</c:f>
              <c:numCache>
                <c:formatCode>General</c:formatCode>
                <c:ptCount val="10"/>
                <c:pt idx="0">
                  <c:v>606</c:v>
                </c:pt>
                <c:pt idx="1">
                  <c:v>447</c:v>
                </c:pt>
                <c:pt idx="2">
                  <c:v>451</c:v>
                </c:pt>
                <c:pt idx="3">
                  <c:v>322</c:v>
                </c:pt>
                <c:pt idx="4">
                  <c:v>302</c:v>
                </c:pt>
                <c:pt idx="5">
                  <c:v>250</c:v>
                </c:pt>
                <c:pt idx="6">
                  <c:v>145</c:v>
                </c:pt>
                <c:pt idx="7">
                  <c:v>189</c:v>
                </c:pt>
                <c:pt idx="8">
                  <c:v>173</c:v>
                </c:pt>
                <c:pt idx="9">
                  <c:v>149</c:v>
                </c:pt>
              </c:numCache>
            </c:numRef>
          </c:val>
          <c:extLst>
            <c:ext xmlns:c16="http://schemas.microsoft.com/office/drawing/2014/chart" uri="{C3380CC4-5D6E-409C-BE32-E72D297353CC}">
              <c16:uniqueId val="{00000007-9089-4562-8A2C-FEB817C26CA3}"/>
            </c:ext>
          </c:extLst>
        </c:ser>
        <c:ser>
          <c:idx val="8"/>
          <c:order val="8"/>
          <c:tx>
            <c:strRef>
              <c:f>'Albemarle Bookings by VCC'!$J$1</c:f>
              <c:strCache>
                <c:ptCount val="1"/>
                <c:pt idx="0">
                  <c:v>2019</c:v>
                </c:pt>
              </c:strCache>
            </c:strRef>
          </c:tx>
          <c:spPr>
            <a:solidFill>
              <a:schemeClr val="accent3">
                <a:lumMod val="60000"/>
              </a:schemeClr>
            </a:solidFill>
            <a:ln>
              <a:noFill/>
            </a:ln>
            <a:effectLst/>
          </c:spPr>
          <c:invertIfNegative val="0"/>
          <c:cat>
            <c:strRef>
              <c:f>'Albemarle Bookings by VCC'!$A$2:$A$11</c:f>
              <c:strCache>
                <c:ptCount val="10"/>
                <c:pt idx="0">
                  <c:v>DWI</c:v>
                </c:pt>
                <c:pt idx="1">
                  <c:v>LAR</c:v>
                </c:pt>
                <c:pt idx="2">
                  <c:v>LIC</c:v>
                </c:pt>
                <c:pt idx="3">
                  <c:v>ASL</c:v>
                </c:pt>
                <c:pt idx="4">
                  <c:v>NAR</c:v>
                </c:pt>
                <c:pt idx="5">
                  <c:v>PRB</c:v>
                </c:pt>
                <c:pt idx="6">
                  <c:v>ALC</c:v>
                </c:pt>
                <c:pt idx="7">
                  <c:v>FRD</c:v>
                </c:pt>
                <c:pt idx="8">
                  <c:v>CON</c:v>
                </c:pt>
                <c:pt idx="9">
                  <c:v>REC</c:v>
                </c:pt>
              </c:strCache>
            </c:strRef>
          </c:cat>
          <c:val>
            <c:numRef>
              <c:f>'Albemarle Bookings by VCC'!$J$2:$J$11</c:f>
              <c:numCache>
                <c:formatCode>General</c:formatCode>
                <c:ptCount val="10"/>
                <c:pt idx="0">
                  <c:v>591</c:v>
                </c:pt>
                <c:pt idx="1">
                  <c:v>403</c:v>
                </c:pt>
                <c:pt idx="2">
                  <c:v>359</c:v>
                </c:pt>
                <c:pt idx="3">
                  <c:v>358</c:v>
                </c:pt>
                <c:pt idx="4">
                  <c:v>345</c:v>
                </c:pt>
                <c:pt idx="5">
                  <c:v>232</c:v>
                </c:pt>
                <c:pt idx="6">
                  <c:v>159</c:v>
                </c:pt>
                <c:pt idx="7">
                  <c:v>166</c:v>
                </c:pt>
                <c:pt idx="8">
                  <c:v>135</c:v>
                </c:pt>
                <c:pt idx="9">
                  <c:v>108</c:v>
                </c:pt>
              </c:numCache>
            </c:numRef>
          </c:val>
          <c:extLst>
            <c:ext xmlns:c16="http://schemas.microsoft.com/office/drawing/2014/chart" uri="{C3380CC4-5D6E-409C-BE32-E72D297353CC}">
              <c16:uniqueId val="{00000008-9089-4562-8A2C-FEB817C26CA3}"/>
            </c:ext>
          </c:extLst>
        </c:ser>
        <c:ser>
          <c:idx val="9"/>
          <c:order val="9"/>
          <c:tx>
            <c:strRef>
              <c:f>'Albemarle Bookings by VCC'!$K$1</c:f>
              <c:strCache>
                <c:ptCount val="1"/>
                <c:pt idx="0">
                  <c:v>2020</c:v>
                </c:pt>
              </c:strCache>
            </c:strRef>
          </c:tx>
          <c:spPr>
            <a:solidFill>
              <a:schemeClr val="accent4">
                <a:lumMod val="60000"/>
              </a:schemeClr>
            </a:solidFill>
            <a:ln>
              <a:noFill/>
            </a:ln>
            <a:effectLst/>
          </c:spPr>
          <c:invertIfNegative val="0"/>
          <c:cat>
            <c:strRef>
              <c:f>'Albemarle Bookings by VCC'!$A$2:$A$11</c:f>
              <c:strCache>
                <c:ptCount val="10"/>
                <c:pt idx="0">
                  <c:v>DWI</c:v>
                </c:pt>
                <c:pt idx="1">
                  <c:v>LAR</c:v>
                </c:pt>
                <c:pt idx="2">
                  <c:v>LIC</c:v>
                </c:pt>
                <c:pt idx="3">
                  <c:v>ASL</c:v>
                </c:pt>
                <c:pt idx="4">
                  <c:v>NAR</c:v>
                </c:pt>
                <c:pt idx="5">
                  <c:v>PRB</c:v>
                </c:pt>
                <c:pt idx="6">
                  <c:v>ALC</c:v>
                </c:pt>
                <c:pt idx="7">
                  <c:v>FRD</c:v>
                </c:pt>
                <c:pt idx="8">
                  <c:v>CON</c:v>
                </c:pt>
                <c:pt idx="9">
                  <c:v>REC</c:v>
                </c:pt>
              </c:strCache>
            </c:strRef>
          </c:cat>
          <c:val>
            <c:numRef>
              <c:f>'Albemarle Bookings by VCC'!$K$2:$K$11</c:f>
              <c:numCache>
                <c:formatCode>General</c:formatCode>
                <c:ptCount val="10"/>
                <c:pt idx="0">
                  <c:v>448</c:v>
                </c:pt>
                <c:pt idx="1">
                  <c:v>216</c:v>
                </c:pt>
                <c:pt idx="2">
                  <c:v>112</c:v>
                </c:pt>
                <c:pt idx="3">
                  <c:v>268</c:v>
                </c:pt>
                <c:pt idx="4">
                  <c:v>219</c:v>
                </c:pt>
                <c:pt idx="5">
                  <c:v>202</c:v>
                </c:pt>
                <c:pt idx="6">
                  <c:v>130</c:v>
                </c:pt>
                <c:pt idx="7">
                  <c:v>95</c:v>
                </c:pt>
                <c:pt idx="8">
                  <c:v>121</c:v>
                </c:pt>
                <c:pt idx="9">
                  <c:v>73</c:v>
                </c:pt>
              </c:numCache>
            </c:numRef>
          </c:val>
          <c:extLst>
            <c:ext xmlns:c16="http://schemas.microsoft.com/office/drawing/2014/chart" uri="{C3380CC4-5D6E-409C-BE32-E72D297353CC}">
              <c16:uniqueId val="{00000009-9089-4562-8A2C-FEB817C26CA3}"/>
            </c:ext>
          </c:extLst>
        </c:ser>
        <c:ser>
          <c:idx val="10"/>
          <c:order val="10"/>
          <c:tx>
            <c:strRef>
              <c:f>'Albemarle Bookings by VCC'!$L$1</c:f>
              <c:strCache>
                <c:ptCount val="1"/>
                <c:pt idx="0">
                  <c:v>2021</c:v>
                </c:pt>
              </c:strCache>
            </c:strRef>
          </c:tx>
          <c:spPr>
            <a:solidFill>
              <a:schemeClr val="accent5">
                <a:lumMod val="60000"/>
              </a:schemeClr>
            </a:solidFill>
            <a:ln>
              <a:noFill/>
            </a:ln>
            <a:effectLst/>
          </c:spPr>
          <c:invertIfNegative val="0"/>
          <c:cat>
            <c:strRef>
              <c:f>'Albemarle Bookings by VCC'!$A$2:$A$11</c:f>
              <c:strCache>
                <c:ptCount val="10"/>
                <c:pt idx="0">
                  <c:v>DWI</c:v>
                </c:pt>
                <c:pt idx="1">
                  <c:v>LAR</c:v>
                </c:pt>
                <c:pt idx="2">
                  <c:v>LIC</c:v>
                </c:pt>
                <c:pt idx="3">
                  <c:v>ASL</c:v>
                </c:pt>
                <c:pt idx="4">
                  <c:v>NAR</c:v>
                </c:pt>
                <c:pt idx="5">
                  <c:v>PRB</c:v>
                </c:pt>
                <c:pt idx="6">
                  <c:v>ALC</c:v>
                </c:pt>
                <c:pt idx="7">
                  <c:v>FRD</c:v>
                </c:pt>
                <c:pt idx="8">
                  <c:v>CON</c:v>
                </c:pt>
                <c:pt idx="9">
                  <c:v>REC</c:v>
                </c:pt>
              </c:strCache>
            </c:strRef>
          </c:cat>
          <c:val>
            <c:numRef>
              <c:f>'Albemarle Bookings by VCC'!$L$2:$L$11</c:f>
              <c:numCache>
                <c:formatCode>General</c:formatCode>
                <c:ptCount val="10"/>
                <c:pt idx="0">
                  <c:v>317</c:v>
                </c:pt>
                <c:pt idx="1">
                  <c:v>299</c:v>
                </c:pt>
                <c:pt idx="2">
                  <c:v>67</c:v>
                </c:pt>
                <c:pt idx="3">
                  <c:v>258</c:v>
                </c:pt>
                <c:pt idx="4">
                  <c:v>133</c:v>
                </c:pt>
                <c:pt idx="5">
                  <c:v>191</c:v>
                </c:pt>
                <c:pt idx="6">
                  <c:v>108</c:v>
                </c:pt>
                <c:pt idx="7">
                  <c:v>91</c:v>
                </c:pt>
                <c:pt idx="8">
                  <c:v>183</c:v>
                </c:pt>
                <c:pt idx="9">
                  <c:v>58</c:v>
                </c:pt>
              </c:numCache>
            </c:numRef>
          </c:val>
          <c:extLst>
            <c:ext xmlns:c16="http://schemas.microsoft.com/office/drawing/2014/chart" uri="{C3380CC4-5D6E-409C-BE32-E72D297353CC}">
              <c16:uniqueId val="{0000000A-9089-4562-8A2C-FEB817C26CA3}"/>
            </c:ext>
          </c:extLst>
        </c:ser>
        <c:dLbls>
          <c:showLegendKey val="0"/>
          <c:showVal val="0"/>
          <c:showCatName val="0"/>
          <c:showSerName val="0"/>
          <c:showPercent val="0"/>
          <c:showBubbleSize val="0"/>
        </c:dLbls>
        <c:gapWidth val="219"/>
        <c:overlap val="-27"/>
        <c:axId val="851977944"/>
        <c:axId val="851979120"/>
      </c:barChart>
      <c:catAx>
        <c:axId val="851977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51979120"/>
        <c:crosses val="autoZero"/>
        <c:auto val="1"/>
        <c:lblAlgn val="ctr"/>
        <c:lblOffset val="100"/>
        <c:noMultiLvlLbl val="0"/>
      </c:catAx>
      <c:valAx>
        <c:axId val="8519791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519779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 Change in Top Ten Albemarle Booking Types (2011 to 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'Albemarle Bookings by VCC'!$N$2</c:f>
              <c:strCache>
                <c:ptCount val="1"/>
                <c:pt idx="0">
                  <c:v>DWI</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'Albemarle Bookings by VCC'!$O$1</c:f>
              <c:strCache>
                <c:ptCount val="1"/>
                <c:pt idx="0">
                  <c:v>% Change 2011-2020</c:v>
                </c:pt>
              </c:strCache>
            </c:strRef>
          </c:cat>
          <c:val>
            <c:numRef>
              <c:f>'Albemarle Bookings by VCC'!$O$2</c:f>
              <c:numCache>
                <c:formatCode>0%</c:formatCode>
                <c:ptCount val="1"/>
                <c:pt idx="0">
                  <c:v>-0.17</c:v>
                </c:pt>
              </c:numCache>
            </c:numRef>
          </c:val>
          <c:extLst>
            <c:ext xmlns:c16="http://schemas.microsoft.com/office/drawing/2014/chart" uri="{C3380CC4-5D6E-409C-BE32-E72D297353CC}">
              <c16:uniqueId val="{00000000-8956-4600-A7C5-6738FD899F7C}"/>
            </c:ext>
          </c:extLst>
        </c:ser>
        <c:ser>
          <c:idx val="1"/>
          <c:order val="1"/>
          <c:tx>
            <c:strRef>
              <c:f>'Albemarle Bookings by VCC'!$N$3</c:f>
              <c:strCache>
                <c:ptCount val="1"/>
                <c:pt idx="0">
                  <c:v>LAR</c:v>
                </c:pt>
              </c:strCache>
            </c:strRef>
          </c:tx>
          <c:spPr>
            <a:solidFill>
              <a:schemeClr val="accent2"/>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'Albemarle Bookings by VCC'!$O$1</c:f>
              <c:strCache>
                <c:ptCount val="1"/>
                <c:pt idx="0">
                  <c:v>% Change 2011-2020</c:v>
                </c:pt>
              </c:strCache>
            </c:strRef>
          </c:cat>
          <c:val>
            <c:numRef>
              <c:f>'Albemarle Bookings by VCC'!$O$3</c:f>
              <c:numCache>
                <c:formatCode>0%</c:formatCode>
                <c:ptCount val="1"/>
                <c:pt idx="0">
                  <c:v>-0.12</c:v>
                </c:pt>
              </c:numCache>
            </c:numRef>
          </c:val>
          <c:extLst>
            <c:ext xmlns:c16="http://schemas.microsoft.com/office/drawing/2014/chart" uri="{C3380CC4-5D6E-409C-BE32-E72D297353CC}">
              <c16:uniqueId val="{00000001-8956-4600-A7C5-6738FD899F7C}"/>
            </c:ext>
          </c:extLst>
        </c:ser>
        <c:ser>
          <c:idx val="2"/>
          <c:order val="2"/>
          <c:tx>
            <c:strRef>
              <c:f>'Albemarle Bookings by VCC'!$N$4</c:f>
              <c:strCache>
                <c:ptCount val="1"/>
                <c:pt idx="0">
                  <c:v>LIC</c:v>
                </c:pt>
              </c:strCache>
            </c:strRef>
          </c:tx>
          <c:spPr>
            <a:solidFill>
              <a:schemeClr val="accent3"/>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'Albemarle Bookings by VCC'!$O$1</c:f>
              <c:strCache>
                <c:ptCount val="1"/>
                <c:pt idx="0">
                  <c:v>% Change 2011-2020</c:v>
                </c:pt>
              </c:strCache>
            </c:strRef>
          </c:cat>
          <c:val>
            <c:numRef>
              <c:f>'Albemarle Bookings by VCC'!$O$4</c:f>
              <c:numCache>
                <c:formatCode>0%</c:formatCode>
                <c:ptCount val="1"/>
                <c:pt idx="0">
                  <c:v>-0.48</c:v>
                </c:pt>
              </c:numCache>
            </c:numRef>
          </c:val>
          <c:extLst>
            <c:ext xmlns:c16="http://schemas.microsoft.com/office/drawing/2014/chart" uri="{C3380CC4-5D6E-409C-BE32-E72D297353CC}">
              <c16:uniqueId val="{00000002-8956-4600-A7C5-6738FD899F7C}"/>
            </c:ext>
          </c:extLst>
        </c:ser>
        <c:ser>
          <c:idx val="3"/>
          <c:order val="3"/>
          <c:tx>
            <c:strRef>
              <c:f>'Albemarle Bookings by VCC'!$N$5</c:f>
              <c:strCache>
                <c:ptCount val="1"/>
                <c:pt idx="0">
                  <c:v>ASL</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'Albemarle Bookings by VCC'!$O$1</c:f>
              <c:strCache>
                <c:ptCount val="1"/>
                <c:pt idx="0">
                  <c:v>% Change 2011-2020</c:v>
                </c:pt>
              </c:strCache>
            </c:strRef>
          </c:cat>
          <c:val>
            <c:numRef>
              <c:f>'Albemarle Bookings by VCC'!$O$5</c:f>
              <c:numCache>
                <c:formatCode>0%</c:formatCode>
                <c:ptCount val="1"/>
                <c:pt idx="0">
                  <c:v>0.64</c:v>
                </c:pt>
              </c:numCache>
            </c:numRef>
          </c:val>
          <c:extLst>
            <c:ext xmlns:c16="http://schemas.microsoft.com/office/drawing/2014/chart" uri="{C3380CC4-5D6E-409C-BE32-E72D297353CC}">
              <c16:uniqueId val="{00000003-8956-4600-A7C5-6738FD899F7C}"/>
            </c:ext>
          </c:extLst>
        </c:ser>
        <c:ser>
          <c:idx val="4"/>
          <c:order val="4"/>
          <c:tx>
            <c:strRef>
              <c:f>'Albemarle Bookings by VCC'!$N$6</c:f>
              <c:strCache>
                <c:ptCount val="1"/>
                <c:pt idx="0">
                  <c:v>NAR</c:v>
                </c:pt>
              </c:strCache>
            </c:strRef>
          </c:tx>
          <c:spPr>
            <a:solidFill>
              <a:schemeClr val="accent5"/>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'Albemarle Bookings by VCC'!$O$1</c:f>
              <c:strCache>
                <c:ptCount val="1"/>
                <c:pt idx="0">
                  <c:v>% Change 2011-2020</c:v>
                </c:pt>
              </c:strCache>
            </c:strRef>
          </c:cat>
          <c:val>
            <c:numRef>
              <c:f>'Albemarle Bookings by VCC'!$O$6</c:f>
              <c:numCache>
                <c:formatCode>0%</c:formatCode>
                <c:ptCount val="1"/>
                <c:pt idx="0">
                  <c:v>0.69</c:v>
                </c:pt>
              </c:numCache>
            </c:numRef>
          </c:val>
          <c:extLst>
            <c:ext xmlns:c16="http://schemas.microsoft.com/office/drawing/2014/chart" uri="{C3380CC4-5D6E-409C-BE32-E72D297353CC}">
              <c16:uniqueId val="{00000004-8956-4600-A7C5-6738FD899F7C}"/>
            </c:ext>
          </c:extLst>
        </c:ser>
        <c:ser>
          <c:idx val="5"/>
          <c:order val="5"/>
          <c:tx>
            <c:strRef>
              <c:f>'Albemarle Bookings by VCC'!$N$7</c:f>
              <c:strCache>
                <c:ptCount val="1"/>
                <c:pt idx="0">
                  <c:v>PRB</c:v>
                </c:pt>
              </c:strCache>
            </c:strRef>
          </c:tx>
          <c:spPr>
            <a:solidFill>
              <a:schemeClr val="accent6"/>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'Albemarle Bookings by VCC'!$O$1</c:f>
              <c:strCache>
                <c:ptCount val="1"/>
                <c:pt idx="0">
                  <c:v>% Change 2011-2020</c:v>
                </c:pt>
              </c:strCache>
            </c:strRef>
          </c:cat>
          <c:val>
            <c:numRef>
              <c:f>'Albemarle Bookings by VCC'!$O$7</c:f>
              <c:numCache>
                <c:formatCode>0%</c:formatCode>
                <c:ptCount val="1"/>
                <c:pt idx="0">
                  <c:v>0.28000000000000003</c:v>
                </c:pt>
              </c:numCache>
            </c:numRef>
          </c:val>
          <c:extLst>
            <c:ext xmlns:c16="http://schemas.microsoft.com/office/drawing/2014/chart" uri="{C3380CC4-5D6E-409C-BE32-E72D297353CC}">
              <c16:uniqueId val="{00000005-8956-4600-A7C5-6738FD899F7C}"/>
            </c:ext>
          </c:extLst>
        </c:ser>
        <c:ser>
          <c:idx val="6"/>
          <c:order val="6"/>
          <c:tx>
            <c:strRef>
              <c:f>'Albemarle Bookings by VCC'!$N$8</c:f>
              <c:strCache>
                <c:ptCount val="1"/>
                <c:pt idx="0">
                  <c:v>ALC</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'Albemarle Bookings by VCC'!$O$1</c:f>
              <c:strCache>
                <c:ptCount val="1"/>
                <c:pt idx="0">
                  <c:v>% Change 2011-2020</c:v>
                </c:pt>
              </c:strCache>
            </c:strRef>
          </c:cat>
          <c:val>
            <c:numRef>
              <c:f>'Albemarle Bookings by VCC'!$O$8</c:f>
              <c:numCache>
                <c:formatCode>0%</c:formatCode>
                <c:ptCount val="1"/>
                <c:pt idx="0">
                  <c:v>-0.62</c:v>
                </c:pt>
              </c:numCache>
            </c:numRef>
          </c:val>
          <c:extLst>
            <c:ext xmlns:c16="http://schemas.microsoft.com/office/drawing/2014/chart" uri="{C3380CC4-5D6E-409C-BE32-E72D297353CC}">
              <c16:uniqueId val="{00000006-8956-4600-A7C5-6738FD899F7C}"/>
            </c:ext>
          </c:extLst>
        </c:ser>
        <c:ser>
          <c:idx val="7"/>
          <c:order val="7"/>
          <c:tx>
            <c:strRef>
              <c:f>'Albemarle Bookings by VCC'!$N$9</c:f>
              <c:strCache>
                <c:ptCount val="1"/>
                <c:pt idx="0">
                  <c:v>FRD</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'Albemarle Bookings by VCC'!$O$1</c:f>
              <c:strCache>
                <c:ptCount val="1"/>
                <c:pt idx="0">
                  <c:v>% Change 2011-2020</c:v>
                </c:pt>
              </c:strCache>
            </c:strRef>
          </c:cat>
          <c:val>
            <c:numRef>
              <c:f>'Albemarle Bookings by VCC'!$O$9</c:f>
              <c:numCache>
                <c:formatCode>0%</c:formatCode>
                <c:ptCount val="1"/>
                <c:pt idx="0">
                  <c:v>-0.09</c:v>
                </c:pt>
              </c:numCache>
            </c:numRef>
          </c:val>
          <c:extLst>
            <c:ext xmlns:c16="http://schemas.microsoft.com/office/drawing/2014/chart" uri="{C3380CC4-5D6E-409C-BE32-E72D297353CC}">
              <c16:uniqueId val="{00000007-8956-4600-A7C5-6738FD899F7C}"/>
            </c:ext>
          </c:extLst>
        </c:ser>
        <c:ser>
          <c:idx val="8"/>
          <c:order val="8"/>
          <c:tx>
            <c:strRef>
              <c:f>'Albemarle Bookings by VCC'!$N$10</c:f>
              <c:strCache>
                <c:ptCount val="1"/>
                <c:pt idx="0">
                  <c:v>CON</c:v>
                </c:pt>
              </c:strCache>
            </c:strRef>
          </c:tx>
          <c:spPr>
            <a:solidFill>
              <a:schemeClr val="accent3">
                <a:lumMod val="60000"/>
              </a:schemeClr>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'Albemarle Bookings by VCC'!$O$1</c:f>
              <c:strCache>
                <c:ptCount val="1"/>
                <c:pt idx="0">
                  <c:v>% Change 2011-2020</c:v>
                </c:pt>
              </c:strCache>
            </c:strRef>
          </c:cat>
          <c:val>
            <c:numRef>
              <c:f>'Albemarle Bookings by VCC'!$O$10</c:f>
              <c:numCache>
                <c:formatCode>0%</c:formatCode>
                <c:ptCount val="1"/>
                <c:pt idx="0">
                  <c:v>0.45</c:v>
                </c:pt>
              </c:numCache>
            </c:numRef>
          </c:val>
          <c:extLst>
            <c:ext xmlns:c16="http://schemas.microsoft.com/office/drawing/2014/chart" uri="{C3380CC4-5D6E-409C-BE32-E72D297353CC}">
              <c16:uniqueId val="{00000008-8956-4600-A7C5-6738FD899F7C}"/>
            </c:ext>
          </c:extLst>
        </c:ser>
        <c:ser>
          <c:idx val="9"/>
          <c:order val="9"/>
          <c:tx>
            <c:strRef>
              <c:f>'Albemarle Bookings by VCC'!$N$11</c:f>
              <c:strCache>
                <c:ptCount val="1"/>
                <c:pt idx="0">
                  <c:v>REC</c:v>
                </c:pt>
              </c:strCache>
            </c:strRef>
          </c:tx>
          <c:spPr>
            <a:solidFill>
              <a:schemeClr val="accent4">
                <a:lumMod val="60000"/>
              </a:schemeClr>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'Albemarle Bookings by VCC'!$O$1</c:f>
              <c:strCache>
                <c:ptCount val="1"/>
                <c:pt idx="0">
                  <c:v>% Change 2011-2020</c:v>
                </c:pt>
              </c:strCache>
            </c:strRef>
          </c:cat>
          <c:val>
            <c:numRef>
              <c:f>'Albemarle Bookings by VCC'!$O$11</c:f>
              <c:numCache>
                <c:formatCode>0%</c:formatCode>
                <c:ptCount val="1"/>
                <c:pt idx="0">
                  <c:v>0.19</c:v>
                </c:pt>
              </c:numCache>
            </c:numRef>
          </c:val>
          <c:extLst>
            <c:ext xmlns:c16="http://schemas.microsoft.com/office/drawing/2014/chart" uri="{C3380CC4-5D6E-409C-BE32-E72D297353CC}">
              <c16:uniqueId val="{00000009-8956-4600-A7C5-6738FD899F7C}"/>
            </c:ext>
          </c:extLst>
        </c:ser>
        <c:dLbls>
          <c:showLegendKey val="0"/>
          <c:showVal val="0"/>
          <c:showCatName val="0"/>
          <c:showSerName val="0"/>
          <c:showPercent val="0"/>
          <c:showBubbleSize val="0"/>
        </c:dLbls>
        <c:gapWidth val="219"/>
        <c:overlap val="-27"/>
        <c:axId val="754805616"/>
        <c:axId val="754802088"/>
      </c:barChart>
      <c:catAx>
        <c:axId val="754805616"/>
        <c:scaling>
          <c:orientation val="minMax"/>
        </c:scaling>
        <c:delete val="1"/>
        <c:axPos val="b"/>
        <c:numFmt formatCode="General" sourceLinked="1"/>
        <c:majorTickMark val="none"/>
        <c:minorTickMark val="none"/>
        <c:tickLblPos val="nextTo"/>
        <c:crossAx val="754802088"/>
        <c:crosses val="autoZero"/>
        <c:auto val="1"/>
        <c:lblAlgn val="ctr"/>
        <c:lblOffset val="100"/>
        <c:noMultiLvlLbl val="0"/>
      </c:catAx>
      <c:valAx>
        <c:axId val="754802088"/>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7548056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 Change in Top Ten Albemarle Booking Types (2018 to 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'Albemarle Bookings by VCC'!$Q$2</c:f>
              <c:strCache>
                <c:ptCount val="1"/>
                <c:pt idx="0">
                  <c:v>DWI</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'Albemarle Bookings by VCC'!$R$1</c:f>
              <c:strCache>
                <c:ptCount val="1"/>
                <c:pt idx="0">
                  <c:v>% Change 2018 to 2021</c:v>
                </c:pt>
              </c:strCache>
            </c:strRef>
          </c:cat>
          <c:val>
            <c:numRef>
              <c:f>'Albemarle Bookings by VCC'!$R$2</c:f>
              <c:numCache>
                <c:formatCode>0%</c:formatCode>
                <c:ptCount val="1"/>
                <c:pt idx="0">
                  <c:v>-0.48</c:v>
                </c:pt>
              </c:numCache>
            </c:numRef>
          </c:val>
          <c:extLst>
            <c:ext xmlns:c16="http://schemas.microsoft.com/office/drawing/2014/chart" uri="{C3380CC4-5D6E-409C-BE32-E72D297353CC}">
              <c16:uniqueId val="{00000000-54B2-4A5F-8299-2BA0CFD39DB3}"/>
            </c:ext>
          </c:extLst>
        </c:ser>
        <c:ser>
          <c:idx val="1"/>
          <c:order val="1"/>
          <c:tx>
            <c:strRef>
              <c:f>'Albemarle Bookings by VCC'!$Q$3</c:f>
              <c:strCache>
                <c:ptCount val="1"/>
                <c:pt idx="0">
                  <c:v>LAR</c:v>
                </c:pt>
              </c:strCache>
            </c:strRef>
          </c:tx>
          <c:spPr>
            <a:solidFill>
              <a:schemeClr val="accent2"/>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'Albemarle Bookings by VCC'!$R$1</c:f>
              <c:strCache>
                <c:ptCount val="1"/>
                <c:pt idx="0">
                  <c:v>% Change 2018 to 2021</c:v>
                </c:pt>
              </c:strCache>
            </c:strRef>
          </c:cat>
          <c:val>
            <c:numRef>
              <c:f>'Albemarle Bookings by VCC'!$R$3</c:f>
              <c:numCache>
                <c:formatCode>0%</c:formatCode>
                <c:ptCount val="1"/>
                <c:pt idx="0">
                  <c:v>-0.43</c:v>
                </c:pt>
              </c:numCache>
            </c:numRef>
          </c:val>
          <c:extLst>
            <c:ext xmlns:c16="http://schemas.microsoft.com/office/drawing/2014/chart" uri="{C3380CC4-5D6E-409C-BE32-E72D297353CC}">
              <c16:uniqueId val="{00000001-54B2-4A5F-8299-2BA0CFD39DB3}"/>
            </c:ext>
          </c:extLst>
        </c:ser>
        <c:ser>
          <c:idx val="2"/>
          <c:order val="2"/>
          <c:tx>
            <c:strRef>
              <c:f>'Albemarle Bookings by VCC'!$Q$4</c:f>
              <c:strCache>
                <c:ptCount val="1"/>
                <c:pt idx="0">
                  <c:v>LIC</c:v>
                </c:pt>
              </c:strCache>
            </c:strRef>
          </c:tx>
          <c:spPr>
            <a:solidFill>
              <a:schemeClr val="accent3"/>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'Albemarle Bookings by VCC'!$R$1</c:f>
              <c:strCache>
                <c:ptCount val="1"/>
                <c:pt idx="0">
                  <c:v>% Change 2018 to 2021</c:v>
                </c:pt>
              </c:strCache>
            </c:strRef>
          </c:cat>
          <c:val>
            <c:numRef>
              <c:f>'Albemarle Bookings by VCC'!$R$4</c:f>
              <c:numCache>
                <c:formatCode>0%</c:formatCode>
                <c:ptCount val="1"/>
                <c:pt idx="0">
                  <c:v>-0.91</c:v>
                </c:pt>
              </c:numCache>
            </c:numRef>
          </c:val>
          <c:extLst>
            <c:ext xmlns:c16="http://schemas.microsoft.com/office/drawing/2014/chart" uri="{C3380CC4-5D6E-409C-BE32-E72D297353CC}">
              <c16:uniqueId val="{00000002-54B2-4A5F-8299-2BA0CFD39DB3}"/>
            </c:ext>
          </c:extLst>
        </c:ser>
        <c:ser>
          <c:idx val="3"/>
          <c:order val="3"/>
          <c:tx>
            <c:strRef>
              <c:f>'Albemarle Bookings by VCC'!$Q$5</c:f>
              <c:strCache>
                <c:ptCount val="1"/>
                <c:pt idx="0">
                  <c:v>ASL</c:v>
                </c:pt>
              </c:strCache>
            </c:strRef>
          </c:tx>
          <c:spPr>
            <a:solidFill>
              <a:schemeClr val="accent4"/>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'Albemarle Bookings by VCC'!$R$1</c:f>
              <c:strCache>
                <c:ptCount val="1"/>
                <c:pt idx="0">
                  <c:v>% Change 2018 to 2021</c:v>
                </c:pt>
              </c:strCache>
            </c:strRef>
          </c:cat>
          <c:val>
            <c:numRef>
              <c:f>'Albemarle Bookings by VCC'!$R$5</c:f>
              <c:numCache>
                <c:formatCode>0%</c:formatCode>
                <c:ptCount val="1"/>
                <c:pt idx="0">
                  <c:v>-0.24</c:v>
                </c:pt>
              </c:numCache>
            </c:numRef>
          </c:val>
          <c:extLst>
            <c:ext xmlns:c16="http://schemas.microsoft.com/office/drawing/2014/chart" uri="{C3380CC4-5D6E-409C-BE32-E72D297353CC}">
              <c16:uniqueId val="{00000003-54B2-4A5F-8299-2BA0CFD39DB3}"/>
            </c:ext>
          </c:extLst>
        </c:ser>
        <c:ser>
          <c:idx val="4"/>
          <c:order val="4"/>
          <c:tx>
            <c:strRef>
              <c:f>'Albemarle Bookings by VCC'!$Q$6</c:f>
              <c:strCache>
                <c:ptCount val="1"/>
                <c:pt idx="0">
                  <c:v>NAR</c:v>
                </c:pt>
              </c:strCache>
            </c:strRef>
          </c:tx>
          <c:spPr>
            <a:solidFill>
              <a:schemeClr val="accent5"/>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'Albemarle Bookings by VCC'!$R$1</c:f>
              <c:strCache>
                <c:ptCount val="1"/>
                <c:pt idx="0">
                  <c:v>% Change 2018 to 2021</c:v>
                </c:pt>
              </c:strCache>
            </c:strRef>
          </c:cat>
          <c:val>
            <c:numRef>
              <c:f>'Albemarle Bookings by VCC'!$R$6</c:f>
              <c:numCache>
                <c:formatCode>0%</c:formatCode>
                <c:ptCount val="1"/>
                <c:pt idx="0">
                  <c:v>-0.55000000000000004</c:v>
                </c:pt>
              </c:numCache>
            </c:numRef>
          </c:val>
          <c:extLst>
            <c:ext xmlns:c16="http://schemas.microsoft.com/office/drawing/2014/chart" uri="{C3380CC4-5D6E-409C-BE32-E72D297353CC}">
              <c16:uniqueId val="{00000004-54B2-4A5F-8299-2BA0CFD39DB3}"/>
            </c:ext>
          </c:extLst>
        </c:ser>
        <c:ser>
          <c:idx val="5"/>
          <c:order val="5"/>
          <c:tx>
            <c:strRef>
              <c:f>'Albemarle Bookings by VCC'!$Q$7</c:f>
              <c:strCache>
                <c:ptCount val="1"/>
                <c:pt idx="0">
                  <c:v>PRB</c:v>
                </c:pt>
              </c:strCache>
            </c:strRef>
          </c:tx>
          <c:spPr>
            <a:solidFill>
              <a:schemeClr val="accent6"/>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'Albemarle Bookings by VCC'!$R$1</c:f>
              <c:strCache>
                <c:ptCount val="1"/>
                <c:pt idx="0">
                  <c:v>% Change 2018 to 2021</c:v>
                </c:pt>
              </c:strCache>
            </c:strRef>
          </c:cat>
          <c:val>
            <c:numRef>
              <c:f>'Albemarle Bookings by VCC'!$R$7</c:f>
              <c:numCache>
                <c:formatCode>0%</c:formatCode>
                <c:ptCount val="1"/>
                <c:pt idx="0">
                  <c:v>-0.26</c:v>
                </c:pt>
              </c:numCache>
            </c:numRef>
          </c:val>
          <c:extLst>
            <c:ext xmlns:c16="http://schemas.microsoft.com/office/drawing/2014/chart" uri="{C3380CC4-5D6E-409C-BE32-E72D297353CC}">
              <c16:uniqueId val="{00000005-54B2-4A5F-8299-2BA0CFD39DB3}"/>
            </c:ext>
          </c:extLst>
        </c:ser>
        <c:ser>
          <c:idx val="6"/>
          <c:order val="6"/>
          <c:tx>
            <c:strRef>
              <c:f>'Albemarle Bookings by VCC'!$Q$8</c:f>
              <c:strCache>
                <c:ptCount val="1"/>
                <c:pt idx="0">
                  <c:v>ALC</c:v>
                </c:pt>
              </c:strCache>
            </c:strRef>
          </c:tx>
          <c:spPr>
            <a:solidFill>
              <a:schemeClr val="accent1">
                <a:lumMod val="60000"/>
              </a:schemeClr>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'Albemarle Bookings by VCC'!$R$1</c:f>
              <c:strCache>
                <c:ptCount val="1"/>
                <c:pt idx="0">
                  <c:v>% Change 2018 to 2021</c:v>
                </c:pt>
              </c:strCache>
            </c:strRef>
          </c:cat>
          <c:val>
            <c:numRef>
              <c:f>'Albemarle Bookings by VCC'!$R$8</c:f>
              <c:numCache>
                <c:formatCode>0%</c:formatCode>
                <c:ptCount val="1"/>
                <c:pt idx="0">
                  <c:v>-0.26</c:v>
                </c:pt>
              </c:numCache>
            </c:numRef>
          </c:val>
          <c:extLst>
            <c:ext xmlns:c16="http://schemas.microsoft.com/office/drawing/2014/chart" uri="{C3380CC4-5D6E-409C-BE32-E72D297353CC}">
              <c16:uniqueId val="{00000006-54B2-4A5F-8299-2BA0CFD39DB3}"/>
            </c:ext>
          </c:extLst>
        </c:ser>
        <c:ser>
          <c:idx val="7"/>
          <c:order val="7"/>
          <c:tx>
            <c:strRef>
              <c:f>'Albemarle Bookings by VCC'!$Q$9</c:f>
              <c:strCache>
                <c:ptCount val="1"/>
                <c:pt idx="0">
                  <c:v>FRD</c:v>
                </c:pt>
              </c:strCache>
            </c:strRef>
          </c:tx>
          <c:spPr>
            <a:solidFill>
              <a:schemeClr val="accent2">
                <a:lumMod val="60000"/>
              </a:schemeClr>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'Albemarle Bookings by VCC'!$R$1</c:f>
              <c:strCache>
                <c:ptCount val="1"/>
                <c:pt idx="0">
                  <c:v>% Change 2018 to 2021</c:v>
                </c:pt>
              </c:strCache>
            </c:strRef>
          </c:cat>
          <c:val>
            <c:numRef>
              <c:f>'Albemarle Bookings by VCC'!$R$9</c:f>
              <c:numCache>
                <c:formatCode>0%</c:formatCode>
                <c:ptCount val="1"/>
                <c:pt idx="0">
                  <c:v>-0.57999999999999996</c:v>
                </c:pt>
              </c:numCache>
            </c:numRef>
          </c:val>
          <c:extLst>
            <c:ext xmlns:c16="http://schemas.microsoft.com/office/drawing/2014/chart" uri="{C3380CC4-5D6E-409C-BE32-E72D297353CC}">
              <c16:uniqueId val="{00000007-54B2-4A5F-8299-2BA0CFD39DB3}"/>
            </c:ext>
          </c:extLst>
        </c:ser>
        <c:ser>
          <c:idx val="8"/>
          <c:order val="8"/>
          <c:tx>
            <c:strRef>
              <c:f>'Albemarle Bookings by VCC'!$Q$10</c:f>
              <c:strCache>
                <c:ptCount val="1"/>
                <c:pt idx="0">
                  <c:v>CON</c:v>
                </c:pt>
              </c:strCache>
            </c:strRef>
          </c:tx>
          <c:spPr>
            <a:solidFill>
              <a:schemeClr val="accent3">
                <a:lumMod val="60000"/>
              </a:schemeClr>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'Albemarle Bookings by VCC'!$R$1</c:f>
              <c:strCache>
                <c:ptCount val="1"/>
                <c:pt idx="0">
                  <c:v>% Change 2018 to 2021</c:v>
                </c:pt>
              </c:strCache>
            </c:strRef>
          </c:cat>
          <c:val>
            <c:numRef>
              <c:f>'Albemarle Bookings by VCC'!$R$10</c:f>
              <c:numCache>
                <c:formatCode>0%</c:formatCode>
                <c:ptCount val="1"/>
                <c:pt idx="0">
                  <c:v>0.05</c:v>
                </c:pt>
              </c:numCache>
            </c:numRef>
          </c:val>
          <c:extLst>
            <c:ext xmlns:c16="http://schemas.microsoft.com/office/drawing/2014/chart" uri="{C3380CC4-5D6E-409C-BE32-E72D297353CC}">
              <c16:uniqueId val="{00000008-54B2-4A5F-8299-2BA0CFD39DB3}"/>
            </c:ext>
          </c:extLst>
        </c:ser>
        <c:ser>
          <c:idx val="9"/>
          <c:order val="9"/>
          <c:tx>
            <c:strRef>
              <c:f>'Albemarle Bookings by VCC'!$Q$11</c:f>
              <c:strCache>
                <c:ptCount val="1"/>
                <c:pt idx="0">
                  <c:v>REC</c:v>
                </c:pt>
              </c:strCache>
            </c:strRef>
          </c:tx>
          <c:spPr>
            <a:solidFill>
              <a:schemeClr val="accent4">
                <a:lumMod val="60000"/>
              </a:schemeClr>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'Albemarle Bookings by VCC'!$R$1</c:f>
              <c:strCache>
                <c:ptCount val="1"/>
                <c:pt idx="0">
                  <c:v>% Change 2018 to 2021</c:v>
                </c:pt>
              </c:strCache>
            </c:strRef>
          </c:cat>
          <c:val>
            <c:numRef>
              <c:f>'Albemarle Bookings by VCC'!$R$11</c:f>
              <c:numCache>
                <c:formatCode>0%</c:formatCode>
                <c:ptCount val="1"/>
                <c:pt idx="0">
                  <c:v>-0.65</c:v>
                </c:pt>
              </c:numCache>
            </c:numRef>
          </c:val>
          <c:extLst>
            <c:ext xmlns:c16="http://schemas.microsoft.com/office/drawing/2014/chart" uri="{C3380CC4-5D6E-409C-BE32-E72D297353CC}">
              <c16:uniqueId val="{00000009-54B2-4A5F-8299-2BA0CFD39DB3}"/>
            </c:ext>
          </c:extLst>
        </c:ser>
        <c:dLbls>
          <c:showLegendKey val="0"/>
          <c:showVal val="0"/>
          <c:showCatName val="0"/>
          <c:showSerName val="0"/>
          <c:showPercent val="0"/>
          <c:showBubbleSize val="0"/>
        </c:dLbls>
        <c:gapWidth val="219"/>
        <c:overlap val="-27"/>
        <c:axId val="851978728"/>
        <c:axId val="851976768"/>
      </c:barChart>
      <c:catAx>
        <c:axId val="851978728"/>
        <c:scaling>
          <c:orientation val="minMax"/>
        </c:scaling>
        <c:delete val="1"/>
        <c:axPos val="b"/>
        <c:numFmt formatCode="General" sourceLinked="1"/>
        <c:majorTickMark val="none"/>
        <c:minorTickMark val="none"/>
        <c:tickLblPos val="nextTo"/>
        <c:crossAx val="851976768"/>
        <c:crosses val="autoZero"/>
        <c:auto val="1"/>
        <c:lblAlgn val="ctr"/>
        <c:lblOffset val="100"/>
        <c:noMultiLvlLbl val="0"/>
      </c:catAx>
      <c:valAx>
        <c:axId val="851976768"/>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8519787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Albemarle Intakes per 1000 Residents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'Albemarle Intakes'!$A$23</c:f>
              <c:strCache>
                <c:ptCount val="1"/>
                <c:pt idx="0">
                  <c:v>Albemarle Intakes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'Albemarle Intakes'!$B$22:$L$22</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'Albemarle Intakes'!$B$23:$L$23</c:f>
              <c:numCache>
                <c:formatCode>General</c:formatCode>
                <c:ptCount val="11"/>
                <c:pt idx="0">
                  <c:v>15.742941533320735</c:v>
                </c:pt>
                <c:pt idx="1">
                  <c:v>15.667328436885702</c:v>
                </c:pt>
                <c:pt idx="2">
                  <c:v>15.737864077669903</c:v>
                </c:pt>
                <c:pt idx="3">
                  <c:v>17.359223300970875</c:v>
                </c:pt>
                <c:pt idx="4">
                  <c:v>16.442295866720904</c:v>
                </c:pt>
                <c:pt idx="5">
                  <c:v>16.411235240180392</c:v>
                </c:pt>
                <c:pt idx="6">
                  <c:v>15.227200980483186</c:v>
                </c:pt>
                <c:pt idx="7">
                  <c:v>16.768152467852609</c:v>
                </c:pt>
                <c:pt idx="8">
                  <c:v>16.784048294155312</c:v>
                </c:pt>
                <c:pt idx="9">
                  <c:v>11.263846256506072</c:v>
                </c:pt>
                <c:pt idx="10">
                  <c:v>10.146650812524772</c:v>
                </c:pt>
              </c:numCache>
            </c:numRef>
          </c:val>
          <c:smooth val="0"/>
          <c:extLst>
            <c:ext xmlns:c16="http://schemas.microsoft.com/office/drawing/2014/chart" uri="{C3380CC4-5D6E-409C-BE32-E72D297353CC}">
              <c16:uniqueId val="{00000000-C46A-4EB3-A0B1-012E306EA6F1}"/>
            </c:ext>
          </c:extLst>
        </c:ser>
        <c:dLbls>
          <c:showLegendKey val="0"/>
          <c:showVal val="0"/>
          <c:showCatName val="0"/>
          <c:showSerName val="0"/>
          <c:showPercent val="0"/>
          <c:showBubbleSize val="0"/>
        </c:dLbls>
        <c:smooth val="0"/>
        <c:axId val="624946432"/>
        <c:axId val="624944768"/>
      </c:lineChart>
      <c:catAx>
        <c:axId val="624946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4944768"/>
        <c:crosses val="autoZero"/>
        <c:auto val="1"/>
        <c:lblAlgn val="ctr"/>
        <c:lblOffset val="100"/>
        <c:noMultiLvlLbl val="0"/>
      </c:catAx>
      <c:valAx>
        <c:axId val="624944768"/>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4946432"/>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'Albemarle Bookings by VCC'!$A$28</c:f>
              <c:strCache>
                <c:ptCount val="1"/>
                <c:pt idx="0">
                  <c:v>Probation Violations as a % of All Albemarle Bookings</c:v>
                </c:pt>
              </c:strCache>
            </c:strRef>
          </c:tx>
          <c:spPr>
            <a:solidFill>
              <a:schemeClr val="accent1"/>
            </a:solidFill>
            <a:ln>
              <a:noFill/>
            </a:ln>
            <a:effectLst/>
          </c:spPr>
          <c:invertIfNegative val="0"/>
          <c:trendline>
            <c:spPr>
              <a:ln w="19050" cap="rnd">
                <a:solidFill>
                  <a:schemeClr val="accent1"/>
                </a:solidFill>
                <a:prstDash val="sysDot"/>
              </a:ln>
              <a:effectLst/>
            </c:spPr>
            <c:trendlineType val="linear"/>
            <c:dispRSqr val="0"/>
            <c:dispEq val="0"/>
          </c:trendline>
          <c:cat>
            <c:numRef>
              <c:f>'Albemarle Bookings by VCC'!$B$27:$L$27</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'Albemarle Bookings by VCC'!$B$28:$L$28</c:f>
              <c:numCache>
                <c:formatCode>0.00%</c:formatCode>
                <c:ptCount val="11"/>
                <c:pt idx="0">
                  <c:v>5.3698435277382647E-2</c:v>
                </c:pt>
                <c:pt idx="1">
                  <c:v>5.6289089645587216E-2</c:v>
                </c:pt>
                <c:pt idx="2">
                  <c:v>6.1300101044122597E-2</c:v>
                </c:pt>
                <c:pt idx="3">
                  <c:v>6.5695515566980861E-2</c:v>
                </c:pt>
                <c:pt idx="4">
                  <c:v>5.735930735930736E-2</c:v>
                </c:pt>
                <c:pt idx="5">
                  <c:v>6.4809855382967324E-2</c:v>
                </c:pt>
                <c:pt idx="6">
                  <c:v>6.2184873949579833E-2</c:v>
                </c:pt>
                <c:pt idx="7">
                  <c:v>6.2908907901358835E-2</c:v>
                </c:pt>
                <c:pt idx="8">
                  <c:v>6.0908374901548962E-2</c:v>
                </c:pt>
                <c:pt idx="9">
                  <c:v>8.118971061093247E-2</c:v>
                </c:pt>
                <c:pt idx="10">
                  <c:v>8.0050293378038553E-2</c:v>
                </c:pt>
              </c:numCache>
            </c:numRef>
          </c:val>
          <c:extLst>
            <c:ext xmlns:c16="http://schemas.microsoft.com/office/drawing/2014/chart" uri="{C3380CC4-5D6E-409C-BE32-E72D297353CC}">
              <c16:uniqueId val="{00000000-22D4-49F5-914E-085AFD6C74F5}"/>
            </c:ext>
          </c:extLst>
        </c:ser>
        <c:dLbls>
          <c:showLegendKey val="0"/>
          <c:showVal val="0"/>
          <c:showCatName val="0"/>
          <c:showSerName val="0"/>
          <c:showPercent val="0"/>
          <c:showBubbleSize val="0"/>
        </c:dLbls>
        <c:gapWidth val="219"/>
        <c:overlap val="-27"/>
        <c:axId val="650854736"/>
        <c:axId val="650856400"/>
      </c:barChart>
      <c:catAx>
        <c:axId val="650854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50856400"/>
        <c:crosses val="autoZero"/>
        <c:auto val="1"/>
        <c:lblAlgn val="ctr"/>
        <c:lblOffset val="100"/>
        <c:noMultiLvlLbl val="0"/>
      </c:catAx>
      <c:valAx>
        <c:axId val="6508564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50854736"/>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a:t>Albemarle </a:t>
            </a:r>
            <a:r>
              <a:rPr lang="en-US" dirty="0" smtClean="0"/>
              <a:t>Probation </a:t>
            </a:r>
            <a:r>
              <a:rPr lang="en-US" dirty="0"/>
              <a:t>Violation </a:t>
            </a:r>
            <a:r>
              <a:rPr lang="en-US" dirty="0" smtClean="0"/>
              <a:t>Bookings by Level</a:t>
            </a:r>
            <a:endParaRPr lang="en-US" dirty="0"/>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'Albemarle Bookings by VCC'!$A$31</c:f>
              <c:strCache>
                <c:ptCount val="1"/>
                <c:pt idx="0">
                  <c:v>Felony PRB/SSV</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'Albemarle Bookings by VCC'!$B$30:$L$30</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'Albemarle Bookings by VCC'!$B$31:$L$31</c:f>
              <c:numCache>
                <c:formatCode>General</c:formatCode>
                <c:ptCount val="11"/>
                <c:pt idx="0">
                  <c:v>127</c:v>
                </c:pt>
                <c:pt idx="1">
                  <c:v>130</c:v>
                </c:pt>
                <c:pt idx="2">
                  <c:v>142</c:v>
                </c:pt>
                <c:pt idx="3">
                  <c:v>186</c:v>
                </c:pt>
                <c:pt idx="4">
                  <c:v>164</c:v>
                </c:pt>
                <c:pt idx="5">
                  <c:v>190</c:v>
                </c:pt>
                <c:pt idx="6">
                  <c:v>180</c:v>
                </c:pt>
                <c:pt idx="7">
                  <c:v>200</c:v>
                </c:pt>
                <c:pt idx="8">
                  <c:v>190</c:v>
                </c:pt>
                <c:pt idx="9">
                  <c:v>175</c:v>
                </c:pt>
                <c:pt idx="10">
                  <c:v>172</c:v>
                </c:pt>
              </c:numCache>
            </c:numRef>
          </c:val>
          <c:smooth val="0"/>
          <c:extLst>
            <c:ext xmlns:c16="http://schemas.microsoft.com/office/drawing/2014/chart" uri="{C3380CC4-5D6E-409C-BE32-E72D297353CC}">
              <c16:uniqueId val="{00000000-7E8A-4709-95F7-B8FD90637F48}"/>
            </c:ext>
          </c:extLst>
        </c:ser>
        <c:ser>
          <c:idx val="1"/>
          <c:order val="1"/>
          <c:tx>
            <c:strRef>
              <c:f>'Albemarle Bookings by VCC'!$A$32</c:f>
              <c:strCache>
                <c:ptCount val="1"/>
                <c:pt idx="0">
                  <c:v>Misdemeanor PRB/SSV</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'Albemarle Bookings by VCC'!$B$30:$L$30</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'Albemarle Bookings by VCC'!$B$32:$L$32</c:f>
              <c:numCache>
                <c:formatCode>General</c:formatCode>
                <c:ptCount val="11"/>
                <c:pt idx="0">
                  <c:v>24</c:v>
                </c:pt>
                <c:pt idx="1">
                  <c:v>32</c:v>
                </c:pt>
                <c:pt idx="2">
                  <c:v>40</c:v>
                </c:pt>
                <c:pt idx="3">
                  <c:v>44</c:v>
                </c:pt>
                <c:pt idx="4">
                  <c:v>48</c:v>
                </c:pt>
                <c:pt idx="5">
                  <c:v>52</c:v>
                </c:pt>
                <c:pt idx="6">
                  <c:v>42</c:v>
                </c:pt>
                <c:pt idx="7">
                  <c:v>53</c:v>
                </c:pt>
                <c:pt idx="8">
                  <c:v>62</c:v>
                </c:pt>
                <c:pt idx="9">
                  <c:v>34</c:v>
                </c:pt>
                <c:pt idx="10">
                  <c:v>46</c:v>
                </c:pt>
              </c:numCache>
            </c:numRef>
          </c:val>
          <c:smooth val="0"/>
          <c:extLst>
            <c:ext xmlns:c16="http://schemas.microsoft.com/office/drawing/2014/chart" uri="{C3380CC4-5D6E-409C-BE32-E72D297353CC}">
              <c16:uniqueId val="{00000001-7E8A-4709-95F7-B8FD90637F48}"/>
            </c:ext>
          </c:extLst>
        </c:ser>
        <c:dLbls>
          <c:showLegendKey val="0"/>
          <c:showVal val="0"/>
          <c:showCatName val="0"/>
          <c:showSerName val="0"/>
          <c:showPercent val="0"/>
          <c:showBubbleSize val="0"/>
        </c:dLbls>
        <c:smooth val="0"/>
        <c:axId val="658719136"/>
        <c:axId val="658715808"/>
      </c:lineChart>
      <c:catAx>
        <c:axId val="658719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58715808"/>
        <c:crosses val="autoZero"/>
        <c:auto val="1"/>
        <c:lblAlgn val="ctr"/>
        <c:lblOffset val="100"/>
        <c:noMultiLvlLbl val="0"/>
      </c:catAx>
      <c:valAx>
        <c:axId val="6587158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5871913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Albemarle Inmate Average Length of Stay</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'Albemarle ALOS &amp; BDE'!$A$2</c:f>
              <c:strCache>
                <c:ptCount val="1"/>
                <c:pt idx="0">
                  <c:v>Albemarle ALOS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'Albemarle ALOS &amp; BDE'!$B$1:$L$1</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'Albemarle ALOS &amp; BDE'!$B$2:$L$2</c:f>
              <c:numCache>
                <c:formatCode>General</c:formatCode>
                <c:ptCount val="11"/>
                <c:pt idx="0">
                  <c:v>42.03</c:v>
                </c:pt>
                <c:pt idx="1">
                  <c:v>41.47</c:v>
                </c:pt>
                <c:pt idx="2">
                  <c:v>33.729999999999997</c:v>
                </c:pt>
                <c:pt idx="3">
                  <c:v>28.71</c:v>
                </c:pt>
                <c:pt idx="4">
                  <c:v>40.43</c:v>
                </c:pt>
                <c:pt idx="5">
                  <c:v>41.01</c:v>
                </c:pt>
                <c:pt idx="6">
                  <c:v>42.67</c:v>
                </c:pt>
                <c:pt idx="7">
                  <c:v>38.24</c:v>
                </c:pt>
                <c:pt idx="8">
                  <c:v>42.32</c:v>
                </c:pt>
                <c:pt idx="9">
                  <c:v>42.5</c:v>
                </c:pt>
                <c:pt idx="10">
                  <c:v>51.59</c:v>
                </c:pt>
              </c:numCache>
            </c:numRef>
          </c:val>
          <c:smooth val="0"/>
          <c:extLst>
            <c:ext xmlns:c16="http://schemas.microsoft.com/office/drawing/2014/chart" uri="{C3380CC4-5D6E-409C-BE32-E72D297353CC}">
              <c16:uniqueId val="{00000000-4B20-4464-9583-1401B8B004EC}"/>
            </c:ext>
          </c:extLst>
        </c:ser>
        <c:dLbls>
          <c:showLegendKey val="0"/>
          <c:showVal val="0"/>
          <c:showCatName val="0"/>
          <c:showSerName val="0"/>
          <c:showPercent val="0"/>
          <c:showBubbleSize val="0"/>
        </c:dLbls>
        <c:smooth val="0"/>
        <c:axId val="849120320"/>
        <c:axId val="849117576"/>
      </c:lineChart>
      <c:catAx>
        <c:axId val="849120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49117576"/>
        <c:crosses val="autoZero"/>
        <c:auto val="1"/>
        <c:lblAlgn val="ctr"/>
        <c:lblOffset val="100"/>
        <c:noMultiLvlLbl val="0"/>
      </c:catAx>
      <c:valAx>
        <c:axId val="849117576"/>
        <c:scaling>
          <c:orientation val="minMax"/>
          <c:max val="60"/>
          <c:min val="3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49120320"/>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Albemarle Average Length of Stay by Race</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'Albemarle ALOS &amp; BDE'!$A$5</c:f>
              <c:strCache>
                <c:ptCount val="1"/>
                <c:pt idx="0">
                  <c:v>Albemarle Black ALOS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'Albemarle ALOS &amp; BDE'!$B$4:$L$4</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'Albemarle ALOS &amp; BDE'!$B$5:$L$5</c:f>
              <c:numCache>
                <c:formatCode>General</c:formatCode>
                <c:ptCount val="11"/>
                <c:pt idx="0">
                  <c:v>54.91</c:v>
                </c:pt>
                <c:pt idx="1">
                  <c:v>67.97</c:v>
                </c:pt>
                <c:pt idx="2">
                  <c:v>44.2</c:v>
                </c:pt>
                <c:pt idx="3">
                  <c:v>36.81</c:v>
                </c:pt>
                <c:pt idx="4">
                  <c:v>64.83</c:v>
                </c:pt>
                <c:pt idx="5">
                  <c:v>55.91</c:v>
                </c:pt>
                <c:pt idx="6">
                  <c:v>47.66</c:v>
                </c:pt>
                <c:pt idx="7">
                  <c:v>48.49</c:v>
                </c:pt>
                <c:pt idx="8">
                  <c:v>50.83</c:v>
                </c:pt>
                <c:pt idx="9">
                  <c:v>51.57</c:v>
                </c:pt>
                <c:pt idx="10">
                  <c:v>59.6</c:v>
                </c:pt>
              </c:numCache>
            </c:numRef>
          </c:val>
          <c:smooth val="0"/>
          <c:extLst>
            <c:ext xmlns:c16="http://schemas.microsoft.com/office/drawing/2014/chart" uri="{C3380CC4-5D6E-409C-BE32-E72D297353CC}">
              <c16:uniqueId val="{00000000-3799-4ED6-BA74-881CF851FB7F}"/>
            </c:ext>
          </c:extLst>
        </c:ser>
        <c:ser>
          <c:idx val="1"/>
          <c:order val="1"/>
          <c:tx>
            <c:strRef>
              <c:f>'Albemarle ALOS &amp; BDE'!$A$6</c:f>
              <c:strCache>
                <c:ptCount val="1"/>
                <c:pt idx="0">
                  <c:v>Albemarle White ALOS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'Albemarle ALOS &amp; BDE'!$B$4:$L$4</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'Albemarle ALOS &amp; BDE'!$B$6:$L$6</c:f>
              <c:numCache>
                <c:formatCode>General</c:formatCode>
                <c:ptCount val="11"/>
                <c:pt idx="0">
                  <c:v>37.26</c:v>
                </c:pt>
                <c:pt idx="1">
                  <c:v>29.13</c:v>
                </c:pt>
                <c:pt idx="2">
                  <c:v>29.12</c:v>
                </c:pt>
                <c:pt idx="3">
                  <c:v>24.94</c:v>
                </c:pt>
                <c:pt idx="4">
                  <c:v>28.91</c:v>
                </c:pt>
                <c:pt idx="5">
                  <c:v>34.76</c:v>
                </c:pt>
                <c:pt idx="6">
                  <c:v>40.32</c:v>
                </c:pt>
                <c:pt idx="7">
                  <c:v>33.61</c:v>
                </c:pt>
                <c:pt idx="8">
                  <c:v>38.96</c:v>
                </c:pt>
                <c:pt idx="9">
                  <c:v>37.94</c:v>
                </c:pt>
                <c:pt idx="10">
                  <c:v>48.2</c:v>
                </c:pt>
              </c:numCache>
            </c:numRef>
          </c:val>
          <c:smooth val="0"/>
          <c:extLst>
            <c:ext xmlns:c16="http://schemas.microsoft.com/office/drawing/2014/chart" uri="{C3380CC4-5D6E-409C-BE32-E72D297353CC}">
              <c16:uniqueId val="{00000001-3799-4ED6-BA74-881CF851FB7F}"/>
            </c:ext>
          </c:extLst>
        </c:ser>
        <c:dLbls>
          <c:showLegendKey val="0"/>
          <c:showVal val="0"/>
          <c:showCatName val="0"/>
          <c:showSerName val="0"/>
          <c:showPercent val="0"/>
          <c:showBubbleSize val="0"/>
        </c:dLbls>
        <c:smooth val="0"/>
        <c:axId val="849119144"/>
        <c:axId val="849119536"/>
      </c:lineChart>
      <c:catAx>
        <c:axId val="849119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49119536"/>
        <c:crosses val="autoZero"/>
        <c:auto val="1"/>
        <c:lblAlgn val="ctr"/>
        <c:lblOffset val="100"/>
        <c:noMultiLvlLbl val="0"/>
      </c:catAx>
      <c:valAx>
        <c:axId val="8491195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491191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Albemarle Average Length of Stay by Gender</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'Albemarle ALOS &amp; BDE'!$A$9</c:f>
              <c:strCache>
                <c:ptCount val="1"/>
                <c:pt idx="0">
                  <c:v>Albemarle Female ALOS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'Albemarle ALOS &amp; BDE'!$B$8:$L$8</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'Albemarle ALOS &amp; BDE'!$B$9:$L$9</c:f>
              <c:numCache>
                <c:formatCode>General</c:formatCode>
                <c:ptCount val="11"/>
                <c:pt idx="0">
                  <c:v>28.34</c:v>
                </c:pt>
                <c:pt idx="1">
                  <c:v>17.690000000000001</c:v>
                </c:pt>
                <c:pt idx="2">
                  <c:v>23.46</c:v>
                </c:pt>
                <c:pt idx="3">
                  <c:v>20.77</c:v>
                </c:pt>
                <c:pt idx="4">
                  <c:v>24.01</c:v>
                </c:pt>
                <c:pt idx="5">
                  <c:v>29.13</c:v>
                </c:pt>
                <c:pt idx="6">
                  <c:v>32.340000000000003</c:v>
                </c:pt>
                <c:pt idx="7">
                  <c:v>30.01</c:v>
                </c:pt>
                <c:pt idx="8">
                  <c:v>28.85</c:v>
                </c:pt>
                <c:pt idx="9">
                  <c:v>21.99</c:v>
                </c:pt>
                <c:pt idx="10">
                  <c:v>25.41</c:v>
                </c:pt>
              </c:numCache>
            </c:numRef>
          </c:val>
          <c:smooth val="0"/>
          <c:extLst>
            <c:ext xmlns:c16="http://schemas.microsoft.com/office/drawing/2014/chart" uri="{C3380CC4-5D6E-409C-BE32-E72D297353CC}">
              <c16:uniqueId val="{00000000-ECA0-455E-8015-E6BDE6EC482F}"/>
            </c:ext>
          </c:extLst>
        </c:ser>
        <c:ser>
          <c:idx val="1"/>
          <c:order val="1"/>
          <c:tx>
            <c:strRef>
              <c:f>'Albemarle ALOS &amp; BDE'!$A$10</c:f>
              <c:strCache>
                <c:ptCount val="1"/>
                <c:pt idx="0">
                  <c:v>Albemarle Male ALOS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'Albemarle ALOS &amp; BDE'!$B$8:$L$8</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'Albemarle ALOS &amp; BDE'!$B$10:$L$10</c:f>
              <c:numCache>
                <c:formatCode>General</c:formatCode>
                <c:ptCount val="11"/>
                <c:pt idx="0">
                  <c:v>45.9</c:v>
                </c:pt>
                <c:pt idx="1">
                  <c:v>48.49</c:v>
                </c:pt>
                <c:pt idx="2">
                  <c:v>36.96</c:v>
                </c:pt>
                <c:pt idx="3">
                  <c:v>31.06</c:v>
                </c:pt>
                <c:pt idx="4">
                  <c:v>45.45</c:v>
                </c:pt>
                <c:pt idx="5">
                  <c:v>44.97</c:v>
                </c:pt>
                <c:pt idx="6">
                  <c:v>46.21</c:v>
                </c:pt>
                <c:pt idx="7">
                  <c:v>41.03</c:v>
                </c:pt>
                <c:pt idx="8">
                  <c:v>46.86</c:v>
                </c:pt>
                <c:pt idx="9">
                  <c:v>47.73</c:v>
                </c:pt>
                <c:pt idx="10">
                  <c:v>58.4</c:v>
                </c:pt>
              </c:numCache>
            </c:numRef>
          </c:val>
          <c:smooth val="0"/>
          <c:extLst>
            <c:ext xmlns:c16="http://schemas.microsoft.com/office/drawing/2014/chart" uri="{C3380CC4-5D6E-409C-BE32-E72D297353CC}">
              <c16:uniqueId val="{00000001-ECA0-455E-8015-E6BDE6EC482F}"/>
            </c:ext>
          </c:extLst>
        </c:ser>
        <c:dLbls>
          <c:showLegendKey val="0"/>
          <c:showVal val="0"/>
          <c:showCatName val="0"/>
          <c:showSerName val="0"/>
          <c:showPercent val="0"/>
          <c:showBubbleSize val="0"/>
        </c:dLbls>
        <c:smooth val="0"/>
        <c:axId val="849128944"/>
        <c:axId val="849129336"/>
      </c:lineChart>
      <c:catAx>
        <c:axId val="849128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49129336"/>
        <c:crosses val="autoZero"/>
        <c:auto val="1"/>
        <c:lblAlgn val="ctr"/>
        <c:lblOffset val="100"/>
        <c:noMultiLvlLbl val="0"/>
      </c:catAx>
      <c:valAx>
        <c:axId val="8491293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491289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Albemarle Average Length of Stay by Age Group</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'Albemarle ALOS &amp; BDE'!$B$12</c:f>
              <c:strCache>
                <c:ptCount val="1"/>
                <c:pt idx="0">
                  <c:v>2011</c:v>
                </c:pt>
              </c:strCache>
            </c:strRef>
          </c:tx>
          <c:spPr>
            <a:solidFill>
              <a:schemeClr val="accent1"/>
            </a:solidFill>
            <a:ln>
              <a:noFill/>
            </a:ln>
            <a:effectLst/>
          </c:spPr>
          <c:invertIfNegative val="0"/>
          <c:cat>
            <c:strRef>
              <c:f>'Albemarle ALOS &amp; BDE'!$A$13:$A$17</c:f>
              <c:strCache>
                <c:ptCount val="5"/>
                <c:pt idx="0">
                  <c:v>Albemarle Age 18-24 ALOS</c:v>
                </c:pt>
                <c:pt idx="1">
                  <c:v>Albemarle Age 25-29 ALOS</c:v>
                </c:pt>
                <c:pt idx="2">
                  <c:v>Albemarle Age 30-39 ALOS</c:v>
                </c:pt>
                <c:pt idx="3">
                  <c:v>Albemarle Age 40-49 ALOS</c:v>
                </c:pt>
                <c:pt idx="4">
                  <c:v>Albemarle Age 50+ ALOS</c:v>
                </c:pt>
              </c:strCache>
            </c:strRef>
          </c:cat>
          <c:val>
            <c:numRef>
              <c:f>'Albemarle ALOS &amp; BDE'!$B$13:$B$17</c:f>
              <c:numCache>
                <c:formatCode>General</c:formatCode>
                <c:ptCount val="5"/>
                <c:pt idx="0">
                  <c:v>29.57</c:v>
                </c:pt>
                <c:pt idx="1">
                  <c:v>50.41</c:v>
                </c:pt>
                <c:pt idx="2">
                  <c:v>56.27</c:v>
                </c:pt>
                <c:pt idx="3">
                  <c:v>40.909999999999997</c:v>
                </c:pt>
                <c:pt idx="4">
                  <c:v>35.36</c:v>
                </c:pt>
              </c:numCache>
            </c:numRef>
          </c:val>
          <c:extLst>
            <c:ext xmlns:c16="http://schemas.microsoft.com/office/drawing/2014/chart" uri="{C3380CC4-5D6E-409C-BE32-E72D297353CC}">
              <c16:uniqueId val="{00000000-8916-48F3-86F4-307574008A74}"/>
            </c:ext>
          </c:extLst>
        </c:ser>
        <c:ser>
          <c:idx val="1"/>
          <c:order val="1"/>
          <c:tx>
            <c:strRef>
              <c:f>'Albemarle ALOS &amp; BDE'!$C$12</c:f>
              <c:strCache>
                <c:ptCount val="1"/>
                <c:pt idx="0">
                  <c:v>2012</c:v>
                </c:pt>
              </c:strCache>
            </c:strRef>
          </c:tx>
          <c:spPr>
            <a:solidFill>
              <a:schemeClr val="accent2"/>
            </a:solidFill>
            <a:ln>
              <a:noFill/>
            </a:ln>
            <a:effectLst/>
          </c:spPr>
          <c:invertIfNegative val="0"/>
          <c:cat>
            <c:strRef>
              <c:f>'Albemarle ALOS &amp; BDE'!$A$13:$A$17</c:f>
              <c:strCache>
                <c:ptCount val="5"/>
                <c:pt idx="0">
                  <c:v>Albemarle Age 18-24 ALOS</c:v>
                </c:pt>
                <c:pt idx="1">
                  <c:v>Albemarle Age 25-29 ALOS</c:v>
                </c:pt>
                <c:pt idx="2">
                  <c:v>Albemarle Age 30-39 ALOS</c:v>
                </c:pt>
                <c:pt idx="3">
                  <c:v>Albemarle Age 40-49 ALOS</c:v>
                </c:pt>
                <c:pt idx="4">
                  <c:v>Albemarle Age 50+ ALOS</c:v>
                </c:pt>
              </c:strCache>
            </c:strRef>
          </c:cat>
          <c:val>
            <c:numRef>
              <c:f>'Albemarle ALOS &amp; BDE'!$C$13:$C$17</c:f>
              <c:numCache>
                <c:formatCode>General</c:formatCode>
                <c:ptCount val="5"/>
                <c:pt idx="0">
                  <c:v>36.61</c:v>
                </c:pt>
                <c:pt idx="1">
                  <c:v>38.31</c:v>
                </c:pt>
                <c:pt idx="2">
                  <c:v>46.98</c:v>
                </c:pt>
                <c:pt idx="3">
                  <c:v>45.12</c:v>
                </c:pt>
                <c:pt idx="4">
                  <c:v>40.96</c:v>
                </c:pt>
              </c:numCache>
            </c:numRef>
          </c:val>
          <c:extLst>
            <c:ext xmlns:c16="http://schemas.microsoft.com/office/drawing/2014/chart" uri="{C3380CC4-5D6E-409C-BE32-E72D297353CC}">
              <c16:uniqueId val="{00000001-8916-48F3-86F4-307574008A74}"/>
            </c:ext>
          </c:extLst>
        </c:ser>
        <c:ser>
          <c:idx val="2"/>
          <c:order val="2"/>
          <c:tx>
            <c:strRef>
              <c:f>'Albemarle ALOS &amp; BDE'!$D$12</c:f>
              <c:strCache>
                <c:ptCount val="1"/>
                <c:pt idx="0">
                  <c:v>2013</c:v>
                </c:pt>
              </c:strCache>
            </c:strRef>
          </c:tx>
          <c:spPr>
            <a:solidFill>
              <a:schemeClr val="accent3"/>
            </a:solidFill>
            <a:ln>
              <a:noFill/>
            </a:ln>
            <a:effectLst/>
          </c:spPr>
          <c:invertIfNegative val="0"/>
          <c:cat>
            <c:strRef>
              <c:f>'Albemarle ALOS &amp; BDE'!$A$13:$A$17</c:f>
              <c:strCache>
                <c:ptCount val="5"/>
                <c:pt idx="0">
                  <c:v>Albemarle Age 18-24 ALOS</c:v>
                </c:pt>
                <c:pt idx="1">
                  <c:v>Albemarle Age 25-29 ALOS</c:v>
                </c:pt>
                <c:pt idx="2">
                  <c:v>Albemarle Age 30-39 ALOS</c:v>
                </c:pt>
                <c:pt idx="3">
                  <c:v>Albemarle Age 40-49 ALOS</c:v>
                </c:pt>
                <c:pt idx="4">
                  <c:v>Albemarle Age 50+ ALOS</c:v>
                </c:pt>
              </c:strCache>
            </c:strRef>
          </c:cat>
          <c:val>
            <c:numRef>
              <c:f>'Albemarle ALOS &amp; BDE'!$D$13:$D$17</c:f>
              <c:numCache>
                <c:formatCode>General</c:formatCode>
                <c:ptCount val="5"/>
                <c:pt idx="0">
                  <c:v>28.43</c:v>
                </c:pt>
                <c:pt idx="1">
                  <c:v>29.48</c:v>
                </c:pt>
                <c:pt idx="2">
                  <c:v>33.5</c:v>
                </c:pt>
                <c:pt idx="3">
                  <c:v>46.49</c:v>
                </c:pt>
                <c:pt idx="4">
                  <c:v>34.96</c:v>
                </c:pt>
              </c:numCache>
            </c:numRef>
          </c:val>
          <c:extLst>
            <c:ext xmlns:c16="http://schemas.microsoft.com/office/drawing/2014/chart" uri="{C3380CC4-5D6E-409C-BE32-E72D297353CC}">
              <c16:uniqueId val="{00000002-8916-48F3-86F4-307574008A74}"/>
            </c:ext>
          </c:extLst>
        </c:ser>
        <c:ser>
          <c:idx val="3"/>
          <c:order val="3"/>
          <c:tx>
            <c:strRef>
              <c:f>'Albemarle ALOS &amp; BDE'!$E$12</c:f>
              <c:strCache>
                <c:ptCount val="1"/>
                <c:pt idx="0">
                  <c:v>2014</c:v>
                </c:pt>
              </c:strCache>
            </c:strRef>
          </c:tx>
          <c:spPr>
            <a:solidFill>
              <a:schemeClr val="accent4"/>
            </a:solidFill>
            <a:ln>
              <a:noFill/>
            </a:ln>
            <a:effectLst/>
          </c:spPr>
          <c:invertIfNegative val="0"/>
          <c:cat>
            <c:strRef>
              <c:f>'Albemarle ALOS &amp; BDE'!$A$13:$A$17</c:f>
              <c:strCache>
                <c:ptCount val="5"/>
                <c:pt idx="0">
                  <c:v>Albemarle Age 18-24 ALOS</c:v>
                </c:pt>
                <c:pt idx="1">
                  <c:v>Albemarle Age 25-29 ALOS</c:v>
                </c:pt>
                <c:pt idx="2">
                  <c:v>Albemarle Age 30-39 ALOS</c:v>
                </c:pt>
                <c:pt idx="3">
                  <c:v>Albemarle Age 40-49 ALOS</c:v>
                </c:pt>
                <c:pt idx="4">
                  <c:v>Albemarle Age 50+ ALOS</c:v>
                </c:pt>
              </c:strCache>
            </c:strRef>
          </c:cat>
          <c:val>
            <c:numRef>
              <c:f>'Albemarle ALOS &amp; BDE'!$E$13:$E$17</c:f>
              <c:numCache>
                <c:formatCode>General</c:formatCode>
                <c:ptCount val="5"/>
                <c:pt idx="0">
                  <c:v>21.65</c:v>
                </c:pt>
                <c:pt idx="1">
                  <c:v>25.63</c:v>
                </c:pt>
                <c:pt idx="2">
                  <c:v>30.19</c:v>
                </c:pt>
                <c:pt idx="3">
                  <c:v>41.89</c:v>
                </c:pt>
                <c:pt idx="4">
                  <c:v>26.01</c:v>
                </c:pt>
              </c:numCache>
            </c:numRef>
          </c:val>
          <c:extLst>
            <c:ext xmlns:c16="http://schemas.microsoft.com/office/drawing/2014/chart" uri="{C3380CC4-5D6E-409C-BE32-E72D297353CC}">
              <c16:uniqueId val="{00000003-8916-48F3-86F4-307574008A74}"/>
            </c:ext>
          </c:extLst>
        </c:ser>
        <c:ser>
          <c:idx val="4"/>
          <c:order val="4"/>
          <c:tx>
            <c:strRef>
              <c:f>'Albemarle ALOS &amp; BDE'!$F$12</c:f>
              <c:strCache>
                <c:ptCount val="1"/>
                <c:pt idx="0">
                  <c:v>2015</c:v>
                </c:pt>
              </c:strCache>
            </c:strRef>
          </c:tx>
          <c:spPr>
            <a:solidFill>
              <a:schemeClr val="accent5"/>
            </a:solidFill>
            <a:ln>
              <a:noFill/>
            </a:ln>
            <a:effectLst/>
          </c:spPr>
          <c:invertIfNegative val="0"/>
          <c:cat>
            <c:strRef>
              <c:f>'Albemarle ALOS &amp; BDE'!$A$13:$A$17</c:f>
              <c:strCache>
                <c:ptCount val="5"/>
                <c:pt idx="0">
                  <c:v>Albemarle Age 18-24 ALOS</c:v>
                </c:pt>
                <c:pt idx="1">
                  <c:v>Albemarle Age 25-29 ALOS</c:v>
                </c:pt>
                <c:pt idx="2">
                  <c:v>Albemarle Age 30-39 ALOS</c:v>
                </c:pt>
                <c:pt idx="3">
                  <c:v>Albemarle Age 40-49 ALOS</c:v>
                </c:pt>
                <c:pt idx="4">
                  <c:v>Albemarle Age 50+ ALOS</c:v>
                </c:pt>
              </c:strCache>
            </c:strRef>
          </c:cat>
          <c:val>
            <c:numRef>
              <c:f>'Albemarle ALOS &amp; BDE'!$F$13:$F$17</c:f>
              <c:numCache>
                <c:formatCode>General</c:formatCode>
                <c:ptCount val="5"/>
                <c:pt idx="0">
                  <c:v>30.41</c:v>
                </c:pt>
                <c:pt idx="1">
                  <c:v>45.13</c:v>
                </c:pt>
                <c:pt idx="2">
                  <c:v>40.71</c:v>
                </c:pt>
                <c:pt idx="3">
                  <c:v>43.23</c:v>
                </c:pt>
                <c:pt idx="4">
                  <c:v>46.21</c:v>
                </c:pt>
              </c:numCache>
            </c:numRef>
          </c:val>
          <c:extLst>
            <c:ext xmlns:c16="http://schemas.microsoft.com/office/drawing/2014/chart" uri="{C3380CC4-5D6E-409C-BE32-E72D297353CC}">
              <c16:uniqueId val="{00000004-8916-48F3-86F4-307574008A74}"/>
            </c:ext>
          </c:extLst>
        </c:ser>
        <c:ser>
          <c:idx val="5"/>
          <c:order val="5"/>
          <c:tx>
            <c:strRef>
              <c:f>'Albemarle ALOS &amp; BDE'!$G$12</c:f>
              <c:strCache>
                <c:ptCount val="1"/>
                <c:pt idx="0">
                  <c:v>2016</c:v>
                </c:pt>
              </c:strCache>
            </c:strRef>
          </c:tx>
          <c:spPr>
            <a:solidFill>
              <a:schemeClr val="accent6"/>
            </a:solidFill>
            <a:ln>
              <a:noFill/>
            </a:ln>
            <a:effectLst/>
          </c:spPr>
          <c:invertIfNegative val="0"/>
          <c:cat>
            <c:strRef>
              <c:f>'Albemarle ALOS &amp; BDE'!$A$13:$A$17</c:f>
              <c:strCache>
                <c:ptCount val="5"/>
                <c:pt idx="0">
                  <c:v>Albemarle Age 18-24 ALOS</c:v>
                </c:pt>
                <c:pt idx="1">
                  <c:v>Albemarle Age 25-29 ALOS</c:v>
                </c:pt>
                <c:pt idx="2">
                  <c:v>Albemarle Age 30-39 ALOS</c:v>
                </c:pt>
                <c:pt idx="3">
                  <c:v>Albemarle Age 40-49 ALOS</c:v>
                </c:pt>
                <c:pt idx="4">
                  <c:v>Albemarle Age 50+ ALOS</c:v>
                </c:pt>
              </c:strCache>
            </c:strRef>
          </c:cat>
          <c:val>
            <c:numRef>
              <c:f>'Albemarle ALOS &amp; BDE'!$G$13:$G$17</c:f>
              <c:numCache>
                <c:formatCode>General</c:formatCode>
                <c:ptCount val="5"/>
                <c:pt idx="0">
                  <c:v>31.1</c:v>
                </c:pt>
                <c:pt idx="1">
                  <c:v>40.82</c:v>
                </c:pt>
                <c:pt idx="2">
                  <c:v>45.58</c:v>
                </c:pt>
                <c:pt idx="3">
                  <c:v>48.61</c:v>
                </c:pt>
                <c:pt idx="4">
                  <c:v>39.229999999999997</c:v>
                </c:pt>
              </c:numCache>
            </c:numRef>
          </c:val>
          <c:extLst>
            <c:ext xmlns:c16="http://schemas.microsoft.com/office/drawing/2014/chart" uri="{C3380CC4-5D6E-409C-BE32-E72D297353CC}">
              <c16:uniqueId val="{00000005-8916-48F3-86F4-307574008A74}"/>
            </c:ext>
          </c:extLst>
        </c:ser>
        <c:ser>
          <c:idx val="6"/>
          <c:order val="6"/>
          <c:tx>
            <c:strRef>
              <c:f>'Albemarle ALOS &amp; BDE'!$H$12</c:f>
              <c:strCache>
                <c:ptCount val="1"/>
                <c:pt idx="0">
                  <c:v>2017</c:v>
                </c:pt>
              </c:strCache>
            </c:strRef>
          </c:tx>
          <c:spPr>
            <a:solidFill>
              <a:schemeClr val="accent1">
                <a:lumMod val="60000"/>
              </a:schemeClr>
            </a:solidFill>
            <a:ln>
              <a:noFill/>
            </a:ln>
            <a:effectLst/>
          </c:spPr>
          <c:invertIfNegative val="0"/>
          <c:cat>
            <c:strRef>
              <c:f>'Albemarle ALOS &amp; BDE'!$A$13:$A$17</c:f>
              <c:strCache>
                <c:ptCount val="5"/>
                <c:pt idx="0">
                  <c:v>Albemarle Age 18-24 ALOS</c:v>
                </c:pt>
                <c:pt idx="1">
                  <c:v>Albemarle Age 25-29 ALOS</c:v>
                </c:pt>
                <c:pt idx="2">
                  <c:v>Albemarle Age 30-39 ALOS</c:v>
                </c:pt>
                <c:pt idx="3">
                  <c:v>Albemarle Age 40-49 ALOS</c:v>
                </c:pt>
                <c:pt idx="4">
                  <c:v>Albemarle Age 50+ ALOS</c:v>
                </c:pt>
              </c:strCache>
            </c:strRef>
          </c:cat>
          <c:val>
            <c:numRef>
              <c:f>'Albemarle ALOS &amp; BDE'!$H$13:$H$17</c:f>
              <c:numCache>
                <c:formatCode>General</c:formatCode>
                <c:ptCount val="5"/>
                <c:pt idx="0">
                  <c:v>33.51</c:v>
                </c:pt>
                <c:pt idx="1">
                  <c:v>54.28</c:v>
                </c:pt>
                <c:pt idx="2">
                  <c:v>44.79</c:v>
                </c:pt>
                <c:pt idx="3">
                  <c:v>48.9</c:v>
                </c:pt>
                <c:pt idx="4">
                  <c:v>31.23</c:v>
                </c:pt>
              </c:numCache>
            </c:numRef>
          </c:val>
          <c:extLst>
            <c:ext xmlns:c16="http://schemas.microsoft.com/office/drawing/2014/chart" uri="{C3380CC4-5D6E-409C-BE32-E72D297353CC}">
              <c16:uniqueId val="{00000006-8916-48F3-86F4-307574008A74}"/>
            </c:ext>
          </c:extLst>
        </c:ser>
        <c:ser>
          <c:idx val="7"/>
          <c:order val="7"/>
          <c:tx>
            <c:strRef>
              <c:f>'Albemarle ALOS &amp; BDE'!$I$12</c:f>
              <c:strCache>
                <c:ptCount val="1"/>
                <c:pt idx="0">
                  <c:v>2018</c:v>
                </c:pt>
              </c:strCache>
            </c:strRef>
          </c:tx>
          <c:spPr>
            <a:solidFill>
              <a:schemeClr val="accent2">
                <a:lumMod val="60000"/>
              </a:schemeClr>
            </a:solidFill>
            <a:ln>
              <a:noFill/>
            </a:ln>
            <a:effectLst/>
          </c:spPr>
          <c:invertIfNegative val="0"/>
          <c:cat>
            <c:strRef>
              <c:f>'Albemarle ALOS &amp; BDE'!$A$13:$A$17</c:f>
              <c:strCache>
                <c:ptCount val="5"/>
                <c:pt idx="0">
                  <c:v>Albemarle Age 18-24 ALOS</c:v>
                </c:pt>
                <c:pt idx="1">
                  <c:v>Albemarle Age 25-29 ALOS</c:v>
                </c:pt>
                <c:pt idx="2">
                  <c:v>Albemarle Age 30-39 ALOS</c:v>
                </c:pt>
                <c:pt idx="3">
                  <c:v>Albemarle Age 40-49 ALOS</c:v>
                </c:pt>
                <c:pt idx="4">
                  <c:v>Albemarle Age 50+ ALOS</c:v>
                </c:pt>
              </c:strCache>
            </c:strRef>
          </c:cat>
          <c:val>
            <c:numRef>
              <c:f>'Albemarle ALOS &amp; BDE'!$I$13:$I$17</c:f>
              <c:numCache>
                <c:formatCode>General</c:formatCode>
                <c:ptCount val="5"/>
                <c:pt idx="0">
                  <c:v>31.51</c:v>
                </c:pt>
                <c:pt idx="1">
                  <c:v>43.56</c:v>
                </c:pt>
                <c:pt idx="2">
                  <c:v>42.54</c:v>
                </c:pt>
                <c:pt idx="3">
                  <c:v>40.4</c:v>
                </c:pt>
                <c:pt idx="4">
                  <c:v>30.35</c:v>
                </c:pt>
              </c:numCache>
            </c:numRef>
          </c:val>
          <c:extLst>
            <c:ext xmlns:c16="http://schemas.microsoft.com/office/drawing/2014/chart" uri="{C3380CC4-5D6E-409C-BE32-E72D297353CC}">
              <c16:uniqueId val="{00000007-8916-48F3-86F4-307574008A74}"/>
            </c:ext>
          </c:extLst>
        </c:ser>
        <c:ser>
          <c:idx val="8"/>
          <c:order val="8"/>
          <c:tx>
            <c:strRef>
              <c:f>'Albemarle ALOS &amp; BDE'!$J$12</c:f>
              <c:strCache>
                <c:ptCount val="1"/>
                <c:pt idx="0">
                  <c:v>2019</c:v>
                </c:pt>
              </c:strCache>
            </c:strRef>
          </c:tx>
          <c:spPr>
            <a:solidFill>
              <a:schemeClr val="accent3">
                <a:lumMod val="60000"/>
              </a:schemeClr>
            </a:solidFill>
            <a:ln>
              <a:noFill/>
            </a:ln>
            <a:effectLst/>
          </c:spPr>
          <c:invertIfNegative val="0"/>
          <c:cat>
            <c:strRef>
              <c:f>'Albemarle ALOS &amp; BDE'!$A$13:$A$17</c:f>
              <c:strCache>
                <c:ptCount val="5"/>
                <c:pt idx="0">
                  <c:v>Albemarle Age 18-24 ALOS</c:v>
                </c:pt>
                <c:pt idx="1">
                  <c:v>Albemarle Age 25-29 ALOS</c:v>
                </c:pt>
                <c:pt idx="2">
                  <c:v>Albemarle Age 30-39 ALOS</c:v>
                </c:pt>
                <c:pt idx="3">
                  <c:v>Albemarle Age 40-49 ALOS</c:v>
                </c:pt>
                <c:pt idx="4">
                  <c:v>Albemarle Age 50+ ALOS</c:v>
                </c:pt>
              </c:strCache>
            </c:strRef>
          </c:cat>
          <c:val>
            <c:numRef>
              <c:f>'Albemarle ALOS &amp; BDE'!$J$13:$J$17</c:f>
              <c:numCache>
                <c:formatCode>General</c:formatCode>
                <c:ptCount val="5"/>
                <c:pt idx="0">
                  <c:v>37.299999999999997</c:v>
                </c:pt>
                <c:pt idx="1">
                  <c:v>43.17</c:v>
                </c:pt>
                <c:pt idx="2">
                  <c:v>45.54</c:v>
                </c:pt>
                <c:pt idx="3">
                  <c:v>43.8</c:v>
                </c:pt>
                <c:pt idx="4">
                  <c:v>39.56</c:v>
                </c:pt>
              </c:numCache>
            </c:numRef>
          </c:val>
          <c:extLst>
            <c:ext xmlns:c16="http://schemas.microsoft.com/office/drawing/2014/chart" uri="{C3380CC4-5D6E-409C-BE32-E72D297353CC}">
              <c16:uniqueId val="{00000008-8916-48F3-86F4-307574008A74}"/>
            </c:ext>
          </c:extLst>
        </c:ser>
        <c:ser>
          <c:idx val="9"/>
          <c:order val="9"/>
          <c:tx>
            <c:strRef>
              <c:f>'Albemarle ALOS &amp; BDE'!$K$12</c:f>
              <c:strCache>
                <c:ptCount val="1"/>
                <c:pt idx="0">
                  <c:v>2020</c:v>
                </c:pt>
              </c:strCache>
            </c:strRef>
          </c:tx>
          <c:spPr>
            <a:solidFill>
              <a:schemeClr val="accent4">
                <a:lumMod val="60000"/>
              </a:schemeClr>
            </a:solidFill>
            <a:ln>
              <a:noFill/>
            </a:ln>
            <a:effectLst/>
          </c:spPr>
          <c:invertIfNegative val="0"/>
          <c:cat>
            <c:strRef>
              <c:f>'Albemarle ALOS &amp; BDE'!$A$13:$A$17</c:f>
              <c:strCache>
                <c:ptCount val="5"/>
                <c:pt idx="0">
                  <c:v>Albemarle Age 18-24 ALOS</c:v>
                </c:pt>
                <c:pt idx="1">
                  <c:v>Albemarle Age 25-29 ALOS</c:v>
                </c:pt>
                <c:pt idx="2">
                  <c:v>Albemarle Age 30-39 ALOS</c:v>
                </c:pt>
                <c:pt idx="3">
                  <c:v>Albemarle Age 40-49 ALOS</c:v>
                </c:pt>
                <c:pt idx="4">
                  <c:v>Albemarle Age 50+ ALOS</c:v>
                </c:pt>
              </c:strCache>
            </c:strRef>
          </c:cat>
          <c:val>
            <c:numRef>
              <c:f>'Albemarle ALOS &amp; BDE'!$K$13:$K$17</c:f>
              <c:numCache>
                <c:formatCode>General</c:formatCode>
                <c:ptCount val="5"/>
                <c:pt idx="0">
                  <c:v>45.59</c:v>
                </c:pt>
                <c:pt idx="1">
                  <c:v>49.75</c:v>
                </c:pt>
                <c:pt idx="2">
                  <c:v>42.9</c:v>
                </c:pt>
                <c:pt idx="3">
                  <c:v>33.5</c:v>
                </c:pt>
                <c:pt idx="4">
                  <c:v>41.88</c:v>
                </c:pt>
              </c:numCache>
            </c:numRef>
          </c:val>
          <c:extLst>
            <c:ext xmlns:c16="http://schemas.microsoft.com/office/drawing/2014/chart" uri="{C3380CC4-5D6E-409C-BE32-E72D297353CC}">
              <c16:uniqueId val="{00000009-8916-48F3-86F4-307574008A74}"/>
            </c:ext>
          </c:extLst>
        </c:ser>
        <c:ser>
          <c:idx val="10"/>
          <c:order val="10"/>
          <c:tx>
            <c:strRef>
              <c:f>'Albemarle ALOS &amp; BDE'!$L$12</c:f>
              <c:strCache>
                <c:ptCount val="1"/>
                <c:pt idx="0">
                  <c:v>2021</c:v>
                </c:pt>
              </c:strCache>
            </c:strRef>
          </c:tx>
          <c:spPr>
            <a:solidFill>
              <a:schemeClr val="accent5">
                <a:lumMod val="60000"/>
              </a:schemeClr>
            </a:solidFill>
            <a:ln>
              <a:noFill/>
            </a:ln>
            <a:effectLst/>
          </c:spPr>
          <c:invertIfNegative val="0"/>
          <c:cat>
            <c:strRef>
              <c:f>'Albemarle ALOS &amp; BDE'!$A$13:$A$17</c:f>
              <c:strCache>
                <c:ptCount val="5"/>
                <c:pt idx="0">
                  <c:v>Albemarle Age 18-24 ALOS</c:v>
                </c:pt>
                <c:pt idx="1">
                  <c:v>Albemarle Age 25-29 ALOS</c:v>
                </c:pt>
                <c:pt idx="2">
                  <c:v>Albemarle Age 30-39 ALOS</c:v>
                </c:pt>
                <c:pt idx="3">
                  <c:v>Albemarle Age 40-49 ALOS</c:v>
                </c:pt>
                <c:pt idx="4">
                  <c:v>Albemarle Age 50+ ALOS</c:v>
                </c:pt>
              </c:strCache>
            </c:strRef>
          </c:cat>
          <c:val>
            <c:numRef>
              <c:f>'Albemarle ALOS &amp; BDE'!$L$13:$L$17</c:f>
              <c:numCache>
                <c:formatCode>General</c:formatCode>
                <c:ptCount val="5"/>
                <c:pt idx="0">
                  <c:v>55.77</c:v>
                </c:pt>
                <c:pt idx="1">
                  <c:v>46</c:v>
                </c:pt>
                <c:pt idx="2">
                  <c:v>56.71</c:v>
                </c:pt>
                <c:pt idx="3">
                  <c:v>48.46</c:v>
                </c:pt>
                <c:pt idx="4">
                  <c:v>46.75</c:v>
                </c:pt>
              </c:numCache>
            </c:numRef>
          </c:val>
          <c:extLst>
            <c:ext xmlns:c16="http://schemas.microsoft.com/office/drawing/2014/chart" uri="{C3380CC4-5D6E-409C-BE32-E72D297353CC}">
              <c16:uniqueId val="{0000000A-8916-48F3-86F4-307574008A74}"/>
            </c:ext>
          </c:extLst>
        </c:ser>
        <c:dLbls>
          <c:showLegendKey val="0"/>
          <c:showVal val="0"/>
          <c:showCatName val="0"/>
          <c:showSerName val="0"/>
          <c:showPercent val="0"/>
          <c:showBubbleSize val="0"/>
        </c:dLbls>
        <c:gapWidth val="219"/>
        <c:overlap val="-27"/>
        <c:axId val="1452220176"/>
        <c:axId val="1452234320"/>
      </c:barChart>
      <c:catAx>
        <c:axId val="1452220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452234320"/>
        <c:crosses val="autoZero"/>
        <c:auto val="1"/>
        <c:lblAlgn val="ctr"/>
        <c:lblOffset val="100"/>
        <c:noMultiLvlLbl val="0"/>
      </c:catAx>
      <c:valAx>
        <c:axId val="14522343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4522201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Percent Change in Albemarle Average Length of Stay by Age Group (2011-2021)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'Albemarle ALOS &amp; BDE'!$A$46</c:f>
              <c:strCache>
                <c:ptCount val="1"/>
                <c:pt idx="0">
                  <c:v>Albemarle Age 18-24 ALOS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'Albemarle ALOS &amp; BDE'!$B$45</c:f>
              <c:strCache>
                <c:ptCount val="1"/>
                <c:pt idx="0">
                  <c:v>% Change 2011-2021</c:v>
                </c:pt>
              </c:strCache>
            </c:strRef>
          </c:cat>
          <c:val>
            <c:numRef>
              <c:f>'Albemarle ALOS &amp; BDE'!$B$46</c:f>
              <c:numCache>
                <c:formatCode>0%</c:formatCode>
                <c:ptCount val="1"/>
                <c:pt idx="0">
                  <c:v>0.72</c:v>
                </c:pt>
              </c:numCache>
            </c:numRef>
          </c:val>
          <c:extLst>
            <c:ext xmlns:c16="http://schemas.microsoft.com/office/drawing/2014/chart" uri="{C3380CC4-5D6E-409C-BE32-E72D297353CC}">
              <c16:uniqueId val="{00000000-D299-48E5-B047-F3126B59ADA7}"/>
            </c:ext>
          </c:extLst>
        </c:ser>
        <c:ser>
          <c:idx val="1"/>
          <c:order val="1"/>
          <c:tx>
            <c:strRef>
              <c:f>'Albemarle ALOS &amp; BDE'!$A$47</c:f>
              <c:strCache>
                <c:ptCount val="1"/>
                <c:pt idx="0">
                  <c:v>Albemarle Age 25-29 ALOS</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'Albemarle ALOS &amp; BDE'!$B$45</c:f>
              <c:strCache>
                <c:ptCount val="1"/>
                <c:pt idx="0">
                  <c:v>% Change 2011-2021</c:v>
                </c:pt>
              </c:strCache>
            </c:strRef>
          </c:cat>
          <c:val>
            <c:numRef>
              <c:f>'Albemarle ALOS &amp; BDE'!$B$47</c:f>
              <c:numCache>
                <c:formatCode>0%</c:formatCode>
                <c:ptCount val="1"/>
                <c:pt idx="0">
                  <c:v>0.26</c:v>
                </c:pt>
              </c:numCache>
            </c:numRef>
          </c:val>
          <c:extLst>
            <c:ext xmlns:c16="http://schemas.microsoft.com/office/drawing/2014/chart" uri="{C3380CC4-5D6E-409C-BE32-E72D297353CC}">
              <c16:uniqueId val="{00000001-D299-48E5-B047-F3126B59ADA7}"/>
            </c:ext>
          </c:extLst>
        </c:ser>
        <c:ser>
          <c:idx val="2"/>
          <c:order val="2"/>
          <c:tx>
            <c:strRef>
              <c:f>'Albemarle ALOS &amp; BDE'!$A$48</c:f>
              <c:strCache>
                <c:ptCount val="1"/>
                <c:pt idx="0">
                  <c:v>Albemarle Age 30-39 ALOS</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'Albemarle ALOS &amp; BDE'!$B$45</c:f>
              <c:strCache>
                <c:ptCount val="1"/>
                <c:pt idx="0">
                  <c:v>% Change 2011-2021</c:v>
                </c:pt>
              </c:strCache>
            </c:strRef>
          </c:cat>
          <c:val>
            <c:numRef>
              <c:f>'Albemarle ALOS &amp; BDE'!$B$48</c:f>
              <c:numCache>
                <c:formatCode>0%</c:formatCode>
                <c:ptCount val="1"/>
                <c:pt idx="0">
                  <c:v>0.15</c:v>
                </c:pt>
              </c:numCache>
            </c:numRef>
          </c:val>
          <c:extLst>
            <c:ext xmlns:c16="http://schemas.microsoft.com/office/drawing/2014/chart" uri="{C3380CC4-5D6E-409C-BE32-E72D297353CC}">
              <c16:uniqueId val="{00000002-D299-48E5-B047-F3126B59ADA7}"/>
            </c:ext>
          </c:extLst>
        </c:ser>
        <c:ser>
          <c:idx val="3"/>
          <c:order val="3"/>
          <c:tx>
            <c:strRef>
              <c:f>'Albemarle ALOS &amp; BDE'!$A$49</c:f>
              <c:strCache>
                <c:ptCount val="1"/>
                <c:pt idx="0">
                  <c:v>Albemarle Age 40-49 ALOS</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'Albemarle ALOS &amp; BDE'!$B$45</c:f>
              <c:strCache>
                <c:ptCount val="1"/>
                <c:pt idx="0">
                  <c:v>% Change 2011-2021</c:v>
                </c:pt>
              </c:strCache>
            </c:strRef>
          </c:cat>
          <c:val>
            <c:numRef>
              <c:f>'Albemarle ALOS &amp; BDE'!$B$49</c:f>
              <c:numCache>
                <c:formatCode>0%</c:formatCode>
                <c:ptCount val="1"/>
                <c:pt idx="0">
                  <c:v>-0.02</c:v>
                </c:pt>
              </c:numCache>
            </c:numRef>
          </c:val>
          <c:extLst>
            <c:ext xmlns:c16="http://schemas.microsoft.com/office/drawing/2014/chart" uri="{C3380CC4-5D6E-409C-BE32-E72D297353CC}">
              <c16:uniqueId val="{00000003-D299-48E5-B047-F3126B59ADA7}"/>
            </c:ext>
          </c:extLst>
        </c:ser>
        <c:ser>
          <c:idx val="4"/>
          <c:order val="4"/>
          <c:tx>
            <c:strRef>
              <c:f>'Albemarle ALOS &amp; BDE'!$A$50</c:f>
              <c:strCache>
                <c:ptCount val="1"/>
                <c:pt idx="0">
                  <c:v>Albemarle Age 50+ ALOS</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'Albemarle ALOS &amp; BDE'!$B$45</c:f>
              <c:strCache>
                <c:ptCount val="1"/>
                <c:pt idx="0">
                  <c:v>% Change 2011-2021</c:v>
                </c:pt>
              </c:strCache>
            </c:strRef>
          </c:cat>
          <c:val>
            <c:numRef>
              <c:f>'Albemarle ALOS &amp; BDE'!$B$50</c:f>
              <c:numCache>
                <c:formatCode>0%</c:formatCode>
                <c:ptCount val="1"/>
                <c:pt idx="0">
                  <c:v>0.21</c:v>
                </c:pt>
              </c:numCache>
            </c:numRef>
          </c:val>
          <c:extLst>
            <c:ext xmlns:c16="http://schemas.microsoft.com/office/drawing/2014/chart" uri="{C3380CC4-5D6E-409C-BE32-E72D297353CC}">
              <c16:uniqueId val="{00000004-D299-48E5-B047-F3126B59ADA7}"/>
            </c:ext>
          </c:extLst>
        </c:ser>
        <c:dLbls>
          <c:showLegendKey val="0"/>
          <c:showVal val="0"/>
          <c:showCatName val="0"/>
          <c:showSerName val="0"/>
          <c:showPercent val="0"/>
          <c:showBubbleSize val="0"/>
        </c:dLbls>
        <c:gapWidth val="219"/>
        <c:overlap val="-27"/>
        <c:axId val="462020592"/>
        <c:axId val="462019344"/>
      </c:barChart>
      <c:catAx>
        <c:axId val="462020592"/>
        <c:scaling>
          <c:orientation val="minMax"/>
        </c:scaling>
        <c:delete val="1"/>
        <c:axPos val="b"/>
        <c:numFmt formatCode="General" sourceLinked="1"/>
        <c:majorTickMark val="none"/>
        <c:minorTickMark val="none"/>
        <c:tickLblPos val="nextTo"/>
        <c:crossAx val="462019344"/>
        <c:crosses val="autoZero"/>
        <c:auto val="1"/>
        <c:lblAlgn val="ctr"/>
        <c:lblOffset val="100"/>
        <c:noMultiLvlLbl val="0"/>
      </c:catAx>
      <c:valAx>
        <c:axId val="462019344"/>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4620205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Albemarle Inmate Bed Day Expenditures</a:t>
            </a:r>
          </a:p>
        </c:rich>
      </c:tx>
      <c:layout>
        <c:manualLayout>
          <c:xMode val="edge"/>
          <c:yMode val="edge"/>
          <c:x val="0.30861802821522316"/>
          <c:y val="1.781918926800817E-2"/>
        </c:manualLayout>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'Albemarle ALOS &amp; BDE'!$A$20</c:f>
              <c:strCache>
                <c:ptCount val="1"/>
                <c:pt idx="0">
                  <c:v>Albemarle BDE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'Albemarle ALOS &amp; BDE'!$B$19:$L$19</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'Albemarle ALOS &amp; BDE'!$B$20:$L$20</c:f>
              <c:numCache>
                <c:formatCode>General</c:formatCode>
                <c:ptCount val="11"/>
                <c:pt idx="0">
                  <c:v>66657</c:v>
                </c:pt>
                <c:pt idx="1">
                  <c:v>68100</c:v>
                </c:pt>
                <c:pt idx="2">
                  <c:v>54046</c:v>
                </c:pt>
                <c:pt idx="3">
                  <c:v>50141</c:v>
                </c:pt>
                <c:pt idx="4">
                  <c:v>71003</c:v>
                </c:pt>
                <c:pt idx="5">
                  <c:v>70860</c:v>
                </c:pt>
                <c:pt idx="6">
                  <c:v>71133</c:v>
                </c:pt>
                <c:pt idx="7">
                  <c:v>67806</c:v>
                </c:pt>
                <c:pt idx="8">
                  <c:v>79061</c:v>
                </c:pt>
                <c:pt idx="9">
                  <c:v>54829</c:v>
                </c:pt>
                <c:pt idx="10">
                  <c:v>61292</c:v>
                </c:pt>
              </c:numCache>
            </c:numRef>
          </c:val>
          <c:smooth val="0"/>
          <c:extLst>
            <c:ext xmlns:c16="http://schemas.microsoft.com/office/drawing/2014/chart" uri="{C3380CC4-5D6E-409C-BE32-E72D297353CC}">
              <c16:uniqueId val="{00000000-1534-445C-80AF-A33F1E58707E}"/>
            </c:ext>
          </c:extLst>
        </c:ser>
        <c:dLbls>
          <c:showLegendKey val="0"/>
          <c:showVal val="0"/>
          <c:showCatName val="0"/>
          <c:showSerName val="0"/>
          <c:showPercent val="0"/>
          <c:showBubbleSize val="0"/>
        </c:dLbls>
        <c:smooth val="0"/>
        <c:axId val="849120712"/>
        <c:axId val="849125024"/>
      </c:lineChart>
      <c:catAx>
        <c:axId val="849120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49125024"/>
        <c:crosses val="autoZero"/>
        <c:auto val="1"/>
        <c:lblAlgn val="ctr"/>
        <c:lblOffset val="100"/>
        <c:noMultiLvlLbl val="0"/>
      </c:catAx>
      <c:valAx>
        <c:axId val="849125024"/>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49120712"/>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a:t>Albemarle </a:t>
            </a:r>
            <a:r>
              <a:rPr lang="en-US" dirty="0" smtClean="0"/>
              <a:t>Bed Day Expenditures </a:t>
            </a:r>
            <a:r>
              <a:rPr lang="en-US" dirty="0"/>
              <a:t>per 1000 Residents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'Albemarle ALOS &amp; BDE'!$A$57</c:f>
              <c:strCache>
                <c:ptCount val="1"/>
                <c:pt idx="0">
                  <c:v>Albemarle BDE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'Albemarle ALOS &amp; BDE'!$B$56:$L$56</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'Albemarle ALOS &amp; BDE'!$B$57:$L$57</c:f>
              <c:numCache>
                <c:formatCode>General</c:formatCode>
                <c:ptCount val="11"/>
                <c:pt idx="0">
                  <c:v>662.90414010521818</c:v>
                </c:pt>
                <c:pt idx="1">
                  <c:v>666.00815639944847</c:v>
                </c:pt>
                <c:pt idx="2">
                  <c:v>524.71844660194176</c:v>
                </c:pt>
                <c:pt idx="3">
                  <c:v>486.80582524271841</c:v>
                </c:pt>
                <c:pt idx="4">
                  <c:v>671.72171083129138</c:v>
                </c:pt>
                <c:pt idx="5">
                  <c:v>662.99893336327398</c:v>
                </c:pt>
                <c:pt idx="6">
                  <c:v>660.46127277116489</c:v>
                </c:pt>
                <c:pt idx="7">
                  <c:v>623.68696995897642</c:v>
                </c:pt>
                <c:pt idx="8">
                  <c:v>723.14094941918961</c:v>
                </c:pt>
                <c:pt idx="9">
                  <c:v>487.82419146759196</c:v>
                </c:pt>
                <c:pt idx="10">
                  <c:v>539.85114722332321</c:v>
                </c:pt>
              </c:numCache>
            </c:numRef>
          </c:val>
          <c:smooth val="0"/>
          <c:extLst>
            <c:ext xmlns:c16="http://schemas.microsoft.com/office/drawing/2014/chart" uri="{C3380CC4-5D6E-409C-BE32-E72D297353CC}">
              <c16:uniqueId val="{00000000-D53F-4E86-AA13-EA0214C68FDC}"/>
            </c:ext>
          </c:extLst>
        </c:ser>
        <c:dLbls>
          <c:showLegendKey val="0"/>
          <c:showVal val="0"/>
          <c:showCatName val="0"/>
          <c:showSerName val="0"/>
          <c:showPercent val="0"/>
          <c:showBubbleSize val="0"/>
        </c:dLbls>
        <c:smooth val="0"/>
        <c:axId val="664235376"/>
        <c:axId val="664234960"/>
      </c:lineChart>
      <c:catAx>
        <c:axId val="664235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64234960"/>
        <c:crosses val="autoZero"/>
        <c:auto val="1"/>
        <c:lblAlgn val="ctr"/>
        <c:lblOffset val="100"/>
        <c:noMultiLvlLbl val="0"/>
      </c:catAx>
      <c:valAx>
        <c:axId val="664234960"/>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64235376"/>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Share of ACRJ Bed Day Expenditures by Member Jurisdictions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657906824146982E-2"/>
          <c:y val="9.509725867599883E-2"/>
          <c:w val="0.9319625984251968"/>
          <c:h val="0.71988043161271509"/>
        </c:manualLayout>
      </c:layout>
      <c:lineChart>
        <c:grouping val="standard"/>
        <c:varyColors val="0"/>
        <c:ser>
          <c:idx val="0"/>
          <c:order val="0"/>
          <c:tx>
            <c:strRef>
              <c:f>'ACRJ BDE'!$A$29</c:f>
              <c:strCache>
                <c:ptCount val="1"/>
                <c:pt idx="0">
                  <c:v>Albemarle % BDE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'ACRJ BDE'!$B$28:$L$28</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'ACRJ BDE'!$B$29:$L$29</c:f>
              <c:numCache>
                <c:formatCode>0.00%</c:formatCode>
                <c:ptCount val="11"/>
                <c:pt idx="0">
                  <c:v>0.38458254242079815</c:v>
                </c:pt>
                <c:pt idx="1">
                  <c:v>0.37893752816991538</c:v>
                </c:pt>
                <c:pt idx="2">
                  <c:v>0.33737421658468375</c:v>
                </c:pt>
                <c:pt idx="3">
                  <c:v>0.36184860971790228</c:v>
                </c:pt>
                <c:pt idx="4">
                  <c:v>0.43572151821054894</c:v>
                </c:pt>
                <c:pt idx="5">
                  <c:v>0.41378102189781024</c:v>
                </c:pt>
                <c:pt idx="6">
                  <c:v>0.41352548600130218</c:v>
                </c:pt>
                <c:pt idx="7">
                  <c:v>0.43044596095857801</c:v>
                </c:pt>
                <c:pt idx="8">
                  <c:v>0.46000197822785693</c:v>
                </c:pt>
                <c:pt idx="9">
                  <c:v>0.41235663520475313</c:v>
                </c:pt>
                <c:pt idx="10">
                  <c:v>0.39736267155925237</c:v>
                </c:pt>
              </c:numCache>
            </c:numRef>
          </c:val>
          <c:smooth val="0"/>
          <c:extLst>
            <c:ext xmlns:c16="http://schemas.microsoft.com/office/drawing/2014/chart" uri="{C3380CC4-5D6E-409C-BE32-E72D297353CC}">
              <c16:uniqueId val="{00000000-FA3D-4921-9861-706426EF0C84}"/>
            </c:ext>
          </c:extLst>
        </c:ser>
        <c:ser>
          <c:idx val="1"/>
          <c:order val="1"/>
          <c:tx>
            <c:strRef>
              <c:f>'ACRJ BDE'!$A$30</c:f>
              <c:strCache>
                <c:ptCount val="1"/>
                <c:pt idx="0">
                  <c:v>Charlottesville % BDE</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'ACRJ BDE'!$B$28:$L$28</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'ACRJ BDE'!$B$30:$L$30</c:f>
              <c:numCache>
                <c:formatCode>0.00%</c:formatCode>
                <c:ptCount val="11"/>
                <c:pt idx="0">
                  <c:v>0.48912146685667801</c:v>
                </c:pt>
                <c:pt idx="1">
                  <c:v>0.52061342251256171</c:v>
                </c:pt>
                <c:pt idx="2">
                  <c:v>0.54558790481659969</c:v>
                </c:pt>
                <c:pt idx="3">
                  <c:v>0.51616884007245489</c:v>
                </c:pt>
                <c:pt idx="4">
                  <c:v>0.47030161701083123</c:v>
                </c:pt>
                <c:pt idx="5">
                  <c:v>0.50416934306569339</c:v>
                </c:pt>
                <c:pt idx="6">
                  <c:v>0.47836829132173753</c:v>
                </c:pt>
                <c:pt idx="7">
                  <c:v>0.43497222663069351</c:v>
                </c:pt>
                <c:pt idx="8">
                  <c:v>0.34493893676071008</c:v>
                </c:pt>
                <c:pt idx="9">
                  <c:v>0.37201519196781108</c:v>
                </c:pt>
                <c:pt idx="10">
                  <c:v>0.34085589995267329</c:v>
                </c:pt>
              </c:numCache>
            </c:numRef>
          </c:val>
          <c:smooth val="0"/>
          <c:extLst>
            <c:ext xmlns:c16="http://schemas.microsoft.com/office/drawing/2014/chart" uri="{C3380CC4-5D6E-409C-BE32-E72D297353CC}">
              <c16:uniqueId val="{00000001-FA3D-4921-9861-706426EF0C84}"/>
            </c:ext>
          </c:extLst>
        </c:ser>
        <c:ser>
          <c:idx val="2"/>
          <c:order val="2"/>
          <c:tx>
            <c:strRef>
              <c:f>'ACRJ BDE'!$A$31</c:f>
              <c:strCache>
                <c:ptCount val="1"/>
                <c:pt idx="0">
                  <c:v>Nelson % BDE</c:v>
                </c:pt>
              </c:strCache>
            </c:strRef>
          </c:tx>
          <c:spPr>
            <a:ln w="28575" cap="rnd">
              <a:solidFill>
                <a:schemeClr val="accent3"/>
              </a:solidFill>
              <a:round/>
            </a:ln>
            <a:effectLst/>
          </c:spPr>
          <c:marker>
            <c:symbol val="none"/>
          </c:marker>
          <c:trendline>
            <c:spPr>
              <a:ln w="19050" cap="rnd">
                <a:solidFill>
                  <a:schemeClr val="accent3"/>
                </a:solidFill>
                <a:prstDash val="sysDot"/>
              </a:ln>
              <a:effectLst/>
            </c:spPr>
            <c:trendlineType val="linear"/>
            <c:dispRSqr val="0"/>
            <c:dispEq val="0"/>
          </c:trendline>
          <c:cat>
            <c:numRef>
              <c:f>'ACRJ BDE'!$B$28:$L$28</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'ACRJ BDE'!$B$31:$L$31</c:f>
              <c:numCache>
                <c:formatCode>0.00%</c:formatCode>
                <c:ptCount val="11"/>
                <c:pt idx="0">
                  <c:v>7.5979529548876948E-2</c:v>
                </c:pt>
                <c:pt idx="1">
                  <c:v>5.5939191933805567E-2</c:v>
                </c:pt>
                <c:pt idx="2">
                  <c:v>7.4677270343828817E-2</c:v>
                </c:pt>
                <c:pt idx="3">
                  <c:v>8.5242731058173191E-2</c:v>
                </c:pt>
                <c:pt idx="4">
                  <c:v>6.0808198582430729E-2</c:v>
                </c:pt>
                <c:pt idx="5">
                  <c:v>4.8741605839416058E-2</c:v>
                </c:pt>
                <c:pt idx="6">
                  <c:v>7.4429122872290948E-2</c:v>
                </c:pt>
                <c:pt idx="7">
                  <c:v>8.8512934454848438E-2</c:v>
                </c:pt>
                <c:pt idx="8">
                  <c:v>0.14417790086751109</c:v>
                </c:pt>
                <c:pt idx="9">
                  <c:v>0.15799646523521227</c:v>
                </c:pt>
                <c:pt idx="10">
                  <c:v>0.17363708856574195</c:v>
                </c:pt>
              </c:numCache>
            </c:numRef>
          </c:val>
          <c:smooth val="0"/>
          <c:extLst>
            <c:ext xmlns:c16="http://schemas.microsoft.com/office/drawing/2014/chart" uri="{C3380CC4-5D6E-409C-BE32-E72D297353CC}">
              <c16:uniqueId val="{00000002-FA3D-4921-9861-706426EF0C84}"/>
            </c:ext>
          </c:extLst>
        </c:ser>
        <c:dLbls>
          <c:showLegendKey val="0"/>
          <c:showVal val="0"/>
          <c:showCatName val="0"/>
          <c:showSerName val="0"/>
          <c:showPercent val="0"/>
          <c:showBubbleSize val="0"/>
        </c:dLbls>
        <c:smooth val="0"/>
        <c:axId val="1441699728"/>
        <c:axId val="1441692240"/>
      </c:lineChart>
      <c:catAx>
        <c:axId val="1441699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441692240"/>
        <c:crosses val="autoZero"/>
        <c:auto val="1"/>
        <c:lblAlgn val="ctr"/>
        <c:lblOffset val="100"/>
        <c:noMultiLvlLbl val="0"/>
      </c:catAx>
      <c:valAx>
        <c:axId val="144169224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441699728"/>
        <c:crosses val="autoZero"/>
        <c:crossBetween val="between"/>
      </c:valAx>
      <c:spPr>
        <a:noFill/>
        <a:ln>
          <a:noFill/>
        </a:ln>
        <a:effectLst/>
      </c:spPr>
    </c:plotArea>
    <c:legend>
      <c:legendPos val="b"/>
      <c:layout>
        <c:manualLayout>
          <c:xMode val="edge"/>
          <c:yMode val="edge"/>
          <c:x val="2.3814523184601888E-3"/>
          <c:y val="0.92187445319335082"/>
          <c:w val="0.878570428696413"/>
          <c:h val="7.8125546806649182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Percentage of ACRJ Intakes per Member Jurisdiction </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 of Intakes per Jurisdiction'!$A$10</c:f>
              <c:strCache>
                <c:ptCount val="1"/>
                <c:pt idx="0">
                  <c:v>Albemarle % of Intakes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 of Intakes per Jurisdiction'!$B$9:$L$9</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 of Intakes per Jurisdiction'!$B$10:$L$10</c:f>
              <c:numCache>
                <c:formatCode>0.00%</c:formatCode>
                <c:ptCount val="11"/>
                <c:pt idx="0">
                  <c:v>0.38770511878520697</c:v>
                </c:pt>
                <c:pt idx="1">
                  <c:v>0.41055868785238342</c:v>
                </c:pt>
                <c:pt idx="2">
                  <c:v>0.40841521793902746</c:v>
                </c:pt>
                <c:pt idx="3">
                  <c:v>0.41952135147817926</c:v>
                </c:pt>
                <c:pt idx="4">
                  <c:v>0.43679316411158581</c:v>
                </c:pt>
                <c:pt idx="5">
                  <c:v>0.42062350119904079</c:v>
                </c:pt>
                <c:pt idx="6">
                  <c:v>0.3777061262091202</c:v>
                </c:pt>
                <c:pt idx="7">
                  <c:v>0.42924417235695783</c:v>
                </c:pt>
                <c:pt idx="8">
                  <c:v>0.46859039836567928</c:v>
                </c:pt>
                <c:pt idx="9">
                  <c:v>0.44703389830508472</c:v>
                </c:pt>
                <c:pt idx="10">
                  <c:v>0.40577668193025712</c:v>
                </c:pt>
              </c:numCache>
            </c:numRef>
          </c:val>
          <c:smooth val="0"/>
          <c:extLst>
            <c:ext xmlns:c16="http://schemas.microsoft.com/office/drawing/2014/chart" uri="{C3380CC4-5D6E-409C-BE32-E72D297353CC}">
              <c16:uniqueId val="{00000000-8F9A-4D09-A169-33E7757B71F4}"/>
            </c:ext>
          </c:extLst>
        </c:ser>
        <c:ser>
          <c:idx val="1"/>
          <c:order val="1"/>
          <c:tx>
            <c:strRef>
              <c:f>'% of Intakes per Jurisdiction'!$A$11</c:f>
              <c:strCache>
                <c:ptCount val="1"/>
                <c:pt idx="0">
                  <c:v>Charlottesville % of Intakes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 of Intakes per Jurisdiction'!$B$9:$L$9</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 of Intakes per Jurisdiction'!$B$11:$L$11</c:f>
              <c:numCache>
                <c:formatCode>0.00%</c:formatCode>
                <c:ptCount val="11"/>
                <c:pt idx="0">
                  <c:v>0.46632378153318638</c:v>
                </c:pt>
                <c:pt idx="1">
                  <c:v>0.43567401332649924</c:v>
                </c:pt>
                <c:pt idx="2">
                  <c:v>0.44696397077349459</c:v>
                </c:pt>
                <c:pt idx="3">
                  <c:v>0.45190051618958238</c:v>
                </c:pt>
                <c:pt idx="4">
                  <c:v>0.4483538577532043</c:v>
                </c:pt>
                <c:pt idx="5">
                  <c:v>0.4541966426858513</c:v>
                </c:pt>
                <c:pt idx="6">
                  <c:v>0.46706586826347307</c:v>
                </c:pt>
                <c:pt idx="7">
                  <c:v>0.38591947256887216</c:v>
                </c:pt>
                <c:pt idx="8">
                  <c:v>0.33375893769152198</c:v>
                </c:pt>
                <c:pt idx="9">
                  <c:v>0.3471045197740113</c:v>
                </c:pt>
                <c:pt idx="10">
                  <c:v>0.36703064459316659</c:v>
                </c:pt>
              </c:numCache>
            </c:numRef>
          </c:val>
          <c:smooth val="0"/>
          <c:extLst>
            <c:ext xmlns:c16="http://schemas.microsoft.com/office/drawing/2014/chart" uri="{C3380CC4-5D6E-409C-BE32-E72D297353CC}">
              <c16:uniqueId val="{00000001-8F9A-4D09-A169-33E7757B71F4}"/>
            </c:ext>
          </c:extLst>
        </c:ser>
        <c:ser>
          <c:idx val="2"/>
          <c:order val="2"/>
          <c:tx>
            <c:strRef>
              <c:f>'% of Intakes per Jurisdiction'!$A$12</c:f>
              <c:strCache>
                <c:ptCount val="1"/>
                <c:pt idx="0">
                  <c:v>Nelson % of Intakes</c:v>
                </c:pt>
              </c:strCache>
            </c:strRef>
          </c:tx>
          <c:spPr>
            <a:ln w="28575" cap="rnd">
              <a:solidFill>
                <a:schemeClr val="accent3"/>
              </a:solidFill>
              <a:round/>
            </a:ln>
            <a:effectLst/>
          </c:spPr>
          <c:marker>
            <c:symbol val="none"/>
          </c:marker>
          <c:trendline>
            <c:spPr>
              <a:ln w="19050" cap="rnd">
                <a:solidFill>
                  <a:schemeClr val="accent3"/>
                </a:solidFill>
                <a:prstDash val="sysDot"/>
              </a:ln>
              <a:effectLst/>
            </c:spPr>
            <c:trendlineType val="linear"/>
            <c:dispRSqr val="0"/>
            <c:dispEq val="0"/>
          </c:trendline>
          <c:cat>
            <c:numRef>
              <c:f>'% of Intakes per Jurisdiction'!$B$9:$L$9</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 of Intakes per Jurisdiction'!$B$12:$L$12</c:f>
              <c:numCache>
                <c:formatCode>0.00%</c:formatCode>
                <c:ptCount val="11"/>
                <c:pt idx="0">
                  <c:v>5.9515062454077887E-2</c:v>
                </c:pt>
                <c:pt idx="1">
                  <c:v>6.0738083034341361E-2</c:v>
                </c:pt>
                <c:pt idx="2">
                  <c:v>6.6767447719828676E-2</c:v>
                </c:pt>
                <c:pt idx="3">
                  <c:v>6.358517128108869E-2</c:v>
                </c:pt>
                <c:pt idx="4">
                  <c:v>6.2075898466951496E-2</c:v>
                </c:pt>
                <c:pt idx="5">
                  <c:v>6.5467625899280582E-2</c:v>
                </c:pt>
                <c:pt idx="6">
                  <c:v>8.4292952556425604E-2</c:v>
                </c:pt>
                <c:pt idx="7">
                  <c:v>0.10124793972215682</c:v>
                </c:pt>
                <c:pt idx="8">
                  <c:v>0.10903983656792646</c:v>
                </c:pt>
                <c:pt idx="9">
                  <c:v>0.10911016949152542</c:v>
                </c:pt>
                <c:pt idx="10">
                  <c:v>0.10073969707643536</c:v>
                </c:pt>
              </c:numCache>
            </c:numRef>
          </c:val>
          <c:smooth val="0"/>
          <c:extLst>
            <c:ext xmlns:c16="http://schemas.microsoft.com/office/drawing/2014/chart" uri="{C3380CC4-5D6E-409C-BE32-E72D297353CC}">
              <c16:uniqueId val="{00000002-8F9A-4D09-A169-33E7757B71F4}"/>
            </c:ext>
          </c:extLst>
        </c:ser>
        <c:dLbls>
          <c:showLegendKey val="0"/>
          <c:showVal val="0"/>
          <c:showCatName val="0"/>
          <c:showSerName val="0"/>
          <c:showPercent val="0"/>
          <c:showBubbleSize val="0"/>
        </c:dLbls>
        <c:smooth val="0"/>
        <c:axId val="512913328"/>
        <c:axId val="512912080"/>
      </c:lineChart>
      <c:catAx>
        <c:axId val="512913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12912080"/>
        <c:crosses val="autoZero"/>
        <c:auto val="1"/>
        <c:lblAlgn val="ctr"/>
        <c:lblOffset val="100"/>
        <c:noMultiLvlLbl val="0"/>
      </c:catAx>
      <c:valAx>
        <c:axId val="51291208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129133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Albemarle Bed Day Expenditures by Race</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'Albemarle ALOS &amp; BDE'!$A$23</c:f>
              <c:strCache>
                <c:ptCount val="1"/>
                <c:pt idx="0">
                  <c:v>Albemarle Black BDE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'Albemarle ALOS &amp; BDE'!$B$22:$L$22</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'Albemarle ALOS &amp; BDE'!$B$23:$L$23</c:f>
              <c:numCache>
                <c:formatCode>General</c:formatCode>
                <c:ptCount val="11"/>
                <c:pt idx="0">
                  <c:v>23943</c:v>
                </c:pt>
                <c:pt idx="1">
                  <c:v>35346</c:v>
                </c:pt>
                <c:pt idx="2">
                  <c:v>22236</c:v>
                </c:pt>
                <c:pt idx="3">
                  <c:v>20729</c:v>
                </c:pt>
                <c:pt idx="4">
                  <c:v>36825</c:v>
                </c:pt>
                <c:pt idx="5">
                  <c:v>29183</c:v>
                </c:pt>
                <c:pt idx="6">
                  <c:v>26932</c:v>
                </c:pt>
                <c:pt idx="7">
                  <c:v>25896</c:v>
                </c:pt>
                <c:pt idx="8">
                  <c:v>30244</c:v>
                </c:pt>
                <c:pt idx="9">
                  <c:v>20474</c:v>
                </c:pt>
                <c:pt idx="10">
                  <c:v>21399</c:v>
                </c:pt>
              </c:numCache>
            </c:numRef>
          </c:val>
          <c:smooth val="0"/>
          <c:extLst>
            <c:ext xmlns:c16="http://schemas.microsoft.com/office/drawing/2014/chart" uri="{C3380CC4-5D6E-409C-BE32-E72D297353CC}">
              <c16:uniqueId val="{00000000-E2D9-4183-A842-F1BA832261FB}"/>
            </c:ext>
          </c:extLst>
        </c:ser>
        <c:ser>
          <c:idx val="1"/>
          <c:order val="1"/>
          <c:tx>
            <c:strRef>
              <c:f>'Albemarle ALOS &amp; BDE'!$A$24</c:f>
              <c:strCache>
                <c:ptCount val="1"/>
                <c:pt idx="0">
                  <c:v>Albemarle White BDE</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'Albemarle ALOS &amp; BDE'!$B$22:$L$22</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'Albemarle ALOS &amp; BDE'!$B$24:$L$24</c:f>
              <c:numCache>
                <c:formatCode>General</c:formatCode>
                <c:ptCount val="11"/>
                <c:pt idx="0">
                  <c:v>42710</c:v>
                </c:pt>
                <c:pt idx="1">
                  <c:v>32421</c:v>
                </c:pt>
                <c:pt idx="2">
                  <c:v>31777</c:v>
                </c:pt>
                <c:pt idx="3">
                  <c:v>29405</c:v>
                </c:pt>
                <c:pt idx="4">
                  <c:v>34093</c:v>
                </c:pt>
                <c:pt idx="5">
                  <c:v>41364</c:v>
                </c:pt>
                <c:pt idx="6">
                  <c:v>43989</c:v>
                </c:pt>
                <c:pt idx="7">
                  <c:v>40905</c:v>
                </c:pt>
                <c:pt idx="8">
                  <c:v>48514</c:v>
                </c:pt>
                <c:pt idx="9">
                  <c:v>33012</c:v>
                </c:pt>
                <c:pt idx="10">
                  <c:v>38957</c:v>
                </c:pt>
              </c:numCache>
            </c:numRef>
          </c:val>
          <c:smooth val="0"/>
          <c:extLst>
            <c:ext xmlns:c16="http://schemas.microsoft.com/office/drawing/2014/chart" uri="{C3380CC4-5D6E-409C-BE32-E72D297353CC}">
              <c16:uniqueId val="{00000001-E2D9-4183-A842-F1BA832261FB}"/>
            </c:ext>
          </c:extLst>
        </c:ser>
        <c:dLbls>
          <c:showLegendKey val="0"/>
          <c:showVal val="0"/>
          <c:showCatName val="0"/>
          <c:showSerName val="0"/>
          <c:showPercent val="0"/>
          <c:showBubbleSize val="0"/>
        </c:dLbls>
        <c:smooth val="0"/>
        <c:axId val="849126592"/>
        <c:axId val="849130904"/>
      </c:lineChart>
      <c:catAx>
        <c:axId val="849126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49130904"/>
        <c:crosses val="autoZero"/>
        <c:auto val="1"/>
        <c:lblAlgn val="ctr"/>
        <c:lblOffset val="100"/>
        <c:noMultiLvlLbl val="0"/>
      </c:catAx>
      <c:valAx>
        <c:axId val="8491309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491265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Albemarle Bed Days Expended by Gender</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'Albemarle ALOS &amp; BDE'!$A$27</c:f>
              <c:strCache>
                <c:ptCount val="1"/>
                <c:pt idx="0">
                  <c:v>Albemarle Female BDE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'Albemarle ALOS &amp; BDE'!$B$26:$L$26</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'Albemarle ALOS &amp; BDE'!$B$27:$L$27</c:f>
              <c:numCache>
                <c:formatCode>General</c:formatCode>
                <c:ptCount val="11"/>
                <c:pt idx="0">
                  <c:v>9920</c:v>
                </c:pt>
                <c:pt idx="1">
                  <c:v>6606</c:v>
                </c:pt>
                <c:pt idx="2">
                  <c:v>8986</c:v>
                </c:pt>
                <c:pt idx="3">
                  <c:v>8290</c:v>
                </c:pt>
                <c:pt idx="4">
                  <c:v>9868</c:v>
                </c:pt>
                <c:pt idx="5">
                  <c:v>12614</c:v>
                </c:pt>
                <c:pt idx="6">
                  <c:v>13777</c:v>
                </c:pt>
                <c:pt idx="7">
                  <c:v>13354</c:v>
                </c:pt>
                <c:pt idx="8">
                  <c:v>13590</c:v>
                </c:pt>
                <c:pt idx="9">
                  <c:v>5762</c:v>
                </c:pt>
                <c:pt idx="10">
                  <c:v>6275</c:v>
                </c:pt>
              </c:numCache>
            </c:numRef>
          </c:val>
          <c:smooth val="0"/>
          <c:extLst>
            <c:ext xmlns:c16="http://schemas.microsoft.com/office/drawing/2014/chart" uri="{C3380CC4-5D6E-409C-BE32-E72D297353CC}">
              <c16:uniqueId val="{00000000-3B2F-4721-92F1-CC97142BC475}"/>
            </c:ext>
          </c:extLst>
        </c:ser>
        <c:ser>
          <c:idx val="1"/>
          <c:order val="1"/>
          <c:tx>
            <c:strRef>
              <c:f>'Albemarle ALOS &amp; BDE'!$A$28</c:f>
              <c:strCache>
                <c:ptCount val="1"/>
                <c:pt idx="0">
                  <c:v>Albemarle Male BDE</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'Albemarle ALOS &amp; BDE'!$B$26:$L$26</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'Albemarle ALOS &amp; BDE'!$B$28:$L$28</c:f>
              <c:numCache>
                <c:formatCode>General</c:formatCode>
                <c:ptCount val="11"/>
                <c:pt idx="0">
                  <c:v>56736</c:v>
                </c:pt>
                <c:pt idx="1">
                  <c:v>61484</c:v>
                </c:pt>
                <c:pt idx="2">
                  <c:v>45060</c:v>
                </c:pt>
                <c:pt idx="3">
                  <c:v>41850</c:v>
                </c:pt>
                <c:pt idx="4">
                  <c:v>61135</c:v>
                </c:pt>
                <c:pt idx="5">
                  <c:v>58246</c:v>
                </c:pt>
                <c:pt idx="6">
                  <c:v>57355</c:v>
                </c:pt>
                <c:pt idx="7">
                  <c:v>54449</c:v>
                </c:pt>
                <c:pt idx="8">
                  <c:v>65470</c:v>
                </c:pt>
                <c:pt idx="9">
                  <c:v>49066</c:v>
                </c:pt>
                <c:pt idx="10">
                  <c:v>55016</c:v>
                </c:pt>
              </c:numCache>
            </c:numRef>
          </c:val>
          <c:smooth val="0"/>
          <c:extLst>
            <c:ext xmlns:c16="http://schemas.microsoft.com/office/drawing/2014/chart" uri="{C3380CC4-5D6E-409C-BE32-E72D297353CC}">
              <c16:uniqueId val="{00000001-3B2F-4721-92F1-CC97142BC475}"/>
            </c:ext>
          </c:extLst>
        </c:ser>
        <c:dLbls>
          <c:showLegendKey val="0"/>
          <c:showVal val="0"/>
          <c:showCatName val="0"/>
          <c:showSerName val="0"/>
          <c:showPercent val="0"/>
          <c:showBubbleSize val="0"/>
        </c:dLbls>
        <c:smooth val="0"/>
        <c:axId val="849130512"/>
        <c:axId val="947864960"/>
      </c:lineChart>
      <c:catAx>
        <c:axId val="849130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47864960"/>
        <c:crosses val="autoZero"/>
        <c:auto val="1"/>
        <c:lblAlgn val="ctr"/>
        <c:lblOffset val="100"/>
        <c:noMultiLvlLbl val="0"/>
      </c:catAx>
      <c:valAx>
        <c:axId val="9478649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491305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Albemarle Bed Day Expenditures by Age Group</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'Albemarle ALOS &amp; BDE'!$B$30</c:f>
              <c:strCache>
                <c:ptCount val="1"/>
                <c:pt idx="0">
                  <c:v>2011</c:v>
                </c:pt>
              </c:strCache>
            </c:strRef>
          </c:tx>
          <c:spPr>
            <a:solidFill>
              <a:schemeClr val="accent1"/>
            </a:solidFill>
            <a:ln>
              <a:noFill/>
            </a:ln>
            <a:effectLst/>
          </c:spPr>
          <c:invertIfNegative val="0"/>
          <c:cat>
            <c:strRef>
              <c:f>'Albemarle ALOS &amp; BDE'!$A$31:$A$35</c:f>
              <c:strCache>
                <c:ptCount val="5"/>
                <c:pt idx="0">
                  <c:v>Age 18-24 BDE</c:v>
                </c:pt>
                <c:pt idx="1">
                  <c:v>Age 25-29 BDE</c:v>
                </c:pt>
                <c:pt idx="2">
                  <c:v>Age 30-39 BDE</c:v>
                </c:pt>
                <c:pt idx="3">
                  <c:v>Age 40-49 BDE</c:v>
                </c:pt>
                <c:pt idx="4">
                  <c:v>Age 50+ BDE</c:v>
                </c:pt>
              </c:strCache>
            </c:strRef>
          </c:cat>
          <c:val>
            <c:numRef>
              <c:f>'Albemarle ALOS &amp; BDE'!$B$31:$B$35</c:f>
              <c:numCache>
                <c:formatCode>General</c:formatCode>
                <c:ptCount val="5"/>
                <c:pt idx="0">
                  <c:v>14696</c:v>
                </c:pt>
                <c:pt idx="1">
                  <c:v>14115</c:v>
                </c:pt>
                <c:pt idx="2">
                  <c:v>21045</c:v>
                </c:pt>
                <c:pt idx="3">
                  <c:v>10432</c:v>
                </c:pt>
                <c:pt idx="4">
                  <c:v>6366</c:v>
                </c:pt>
              </c:numCache>
            </c:numRef>
          </c:val>
          <c:extLst>
            <c:ext xmlns:c16="http://schemas.microsoft.com/office/drawing/2014/chart" uri="{C3380CC4-5D6E-409C-BE32-E72D297353CC}">
              <c16:uniqueId val="{00000000-3D71-4BDB-8B2E-0719995BBA82}"/>
            </c:ext>
          </c:extLst>
        </c:ser>
        <c:ser>
          <c:idx val="1"/>
          <c:order val="1"/>
          <c:tx>
            <c:strRef>
              <c:f>'Albemarle ALOS &amp; BDE'!$C$30</c:f>
              <c:strCache>
                <c:ptCount val="1"/>
                <c:pt idx="0">
                  <c:v>2012</c:v>
                </c:pt>
              </c:strCache>
            </c:strRef>
          </c:tx>
          <c:spPr>
            <a:solidFill>
              <a:schemeClr val="accent2"/>
            </a:solidFill>
            <a:ln>
              <a:noFill/>
            </a:ln>
            <a:effectLst/>
          </c:spPr>
          <c:invertIfNegative val="0"/>
          <c:cat>
            <c:strRef>
              <c:f>'Albemarle ALOS &amp; BDE'!$A$31:$A$35</c:f>
              <c:strCache>
                <c:ptCount val="5"/>
                <c:pt idx="0">
                  <c:v>Age 18-24 BDE</c:v>
                </c:pt>
                <c:pt idx="1">
                  <c:v>Age 25-29 BDE</c:v>
                </c:pt>
                <c:pt idx="2">
                  <c:v>Age 30-39 BDE</c:v>
                </c:pt>
                <c:pt idx="3">
                  <c:v>Age 40-49 BDE</c:v>
                </c:pt>
                <c:pt idx="4">
                  <c:v>Age 50+ BDE</c:v>
                </c:pt>
              </c:strCache>
            </c:strRef>
          </c:cat>
          <c:val>
            <c:numRef>
              <c:f>'Albemarle ALOS &amp; BDE'!$C$31:$C$35</c:f>
              <c:numCache>
                <c:formatCode>General</c:formatCode>
                <c:ptCount val="5"/>
                <c:pt idx="0">
                  <c:v>17352</c:v>
                </c:pt>
                <c:pt idx="1">
                  <c:v>10956</c:v>
                </c:pt>
                <c:pt idx="2">
                  <c:v>18981</c:v>
                </c:pt>
                <c:pt idx="3">
                  <c:v>13399</c:v>
                </c:pt>
                <c:pt idx="4">
                  <c:v>7411</c:v>
                </c:pt>
              </c:numCache>
            </c:numRef>
          </c:val>
          <c:extLst>
            <c:ext xmlns:c16="http://schemas.microsoft.com/office/drawing/2014/chart" uri="{C3380CC4-5D6E-409C-BE32-E72D297353CC}">
              <c16:uniqueId val="{00000001-3D71-4BDB-8B2E-0719995BBA82}"/>
            </c:ext>
          </c:extLst>
        </c:ser>
        <c:ser>
          <c:idx val="2"/>
          <c:order val="2"/>
          <c:tx>
            <c:strRef>
              <c:f>'Albemarle ALOS &amp; BDE'!$D$30</c:f>
              <c:strCache>
                <c:ptCount val="1"/>
                <c:pt idx="0">
                  <c:v>2013</c:v>
                </c:pt>
              </c:strCache>
            </c:strRef>
          </c:tx>
          <c:spPr>
            <a:solidFill>
              <a:schemeClr val="accent3"/>
            </a:solidFill>
            <a:ln>
              <a:noFill/>
            </a:ln>
            <a:effectLst/>
          </c:spPr>
          <c:invertIfNegative val="0"/>
          <c:cat>
            <c:strRef>
              <c:f>'Albemarle ALOS &amp; BDE'!$A$31:$A$35</c:f>
              <c:strCache>
                <c:ptCount val="5"/>
                <c:pt idx="0">
                  <c:v>Age 18-24 BDE</c:v>
                </c:pt>
                <c:pt idx="1">
                  <c:v>Age 25-29 BDE</c:v>
                </c:pt>
                <c:pt idx="2">
                  <c:v>Age 30-39 BDE</c:v>
                </c:pt>
                <c:pt idx="3">
                  <c:v>Age 40-49 BDE</c:v>
                </c:pt>
                <c:pt idx="4">
                  <c:v>Age 50+ BDE</c:v>
                </c:pt>
              </c:strCache>
            </c:strRef>
          </c:cat>
          <c:val>
            <c:numRef>
              <c:f>'Albemarle ALOS &amp; BDE'!$D$31:$D$35</c:f>
              <c:numCache>
                <c:formatCode>General</c:formatCode>
                <c:ptCount val="5"/>
                <c:pt idx="0">
                  <c:v>12399</c:v>
                </c:pt>
                <c:pt idx="1">
                  <c:v>8580</c:v>
                </c:pt>
                <c:pt idx="2">
                  <c:v>13532</c:v>
                </c:pt>
                <c:pt idx="3">
                  <c:v>12367</c:v>
                </c:pt>
                <c:pt idx="4">
                  <c:v>7167</c:v>
                </c:pt>
              </c:numCache>
            </c:numRef>
          </c:val>
          <c:extLst>
            <c:ext xmlns:c16="http://schemas.microsoft.com/office/drawing/2014/chart" uri="{C3380CC4-5D6E-409C-BE32-E72D297353CC}">
              <c16:uniqueId val="{00000002-3D71-4BDB-8B2E-0719995BBA82}"/>
            </c:ext>
          </c:extLst>
        </c:ser>
        <c:ser>
          <c:idx val="3"/>
          <c:order val="3"/>
          <c:tx>
            <c:strRef>
              <c:f>'Albemarle ALOS &amp; BDE'!$E$30</c:f>
              <c:strCache>
                <c:ptCount val="1"/>
                <c:pt idx="0">
                  <c:v>2014</c:v>
                </c:pt>
              </c:strCache>
            </c:strRef>
          </c:tx>
          <c:spPr>
            <a:solidFill>
              <a:schemeClr val="accent4"/>
            </a:solidFill>
            <a:ln>
              <a:noFill/>
            </a:ln>
            <a:effectLst/>
          </c:spPr>
          <c:invertIfNegative val="0"/>
          <c:cat>
            <c:strRef>
              <c:f>'Albemarle ALOS &amp; BDE'!$A$31:$A$35</c:f>
              <c:strCache>
                <c:ptCount val="5"/>
                <c:pt idx="0">
                  <c:v>Age 18-24 BDE</c:v>
                </c:pt>
                <c:pt idx="1">
                  <c:v>Age 25-29 BDE</c:v>
                </c:pt>
                <c:pt idx="2">
                  <c:v>Age 30-39 BDE</c:v>
                </c:pt>
                <c:pt idx="3">
                  <c:v>Age 40-49 BDE</c:v>
                </c:pt>
                <c:pt idx="4">
                  <c:v>Age 50+ BDE</c:v>
                </c:pt>
              </c:strCache>
            </c:strRef>
          </c:cat>
          <c:val>
            <c:numRef>
              <c:f>'Albemarle ALOS &amp; BDE'!$E$31:$E$35</c:f>
              <c:numCache>
                <c:formatCode>General</c:formatCode>
                <c:ptCount val="5"/>
                <c:pt idx="0">
                  <c:v>8747</c:v>
                </c:pt>
                <c:pt idx="1">
                  <c:v>8227</c:v>
                </c:pt>
                <c:pt idx="2">
                  <c:v>13856</c:v>
                </c:pt>
                <c:pt idx="3">
                  <c:v>12441</c:v>
                </c:pt>
                <c:pt idx="4">
                  <c:v>6869</c:v>
                </c:pt>
              </c:numCache>
            </c:numRef>
          </c:val>
          <c:extLst>
            <c:ext xmlns:c16="http://schemas.microsoft.com/office/drawing/2014/chart" uri="{C3380CC4-5D6E-409C-BE32-E72D297353CC}">
              <c16:uniqueId val="{00000003-3D71-4BDB-8B2E-0719995BBA82}"/>
            </c:ext>
          </c:extLst>
        </c:ser>
        <c:ser>
          <c:idx val="4"/>
          <c:order val="4"/>
          <c:tx>
            <c:strRef>
              <c:f>'Albemarle ALOS &amp; BDE'!$F$30</c:f>
              <c:strCache>
                <c:ptCount val="1"/>
                <c:pt idx="0">
                  <c:v>2015</c:v>
                </c:pt>
              </c:strCache>
            </c:strRef>
          </c:tx>
          <c:spPr>
            <a:solidFill>
              <a:schemeClr val="accent5"/>
            </a:solidFill>
            <a:ln>
              <a:noFill/>
            </a:ln>
            <a:effectLst/>
          </c:spPr>
          <c:invertIfNegative val="0"/>
          <c:cat>
            <c:strRef>
              <c:f>'Albemarle ALOS &amp; BDE'!$A$31:$A$35</c:f>
              <c:strCache>
                <c:ptCount val="5"/>
                <c:pt idx="0">
                  <c:v>Age 18-24 BDE</c:v>
                </c:pt>
                <c:pt idx="1">
                  <c:v>Age 25-29 BDE</c:v>
                </c:pt>
                <c:pt idx="2">
                  <c:v>Age 30-39 BDE</c:v>
                </c:pt>
                <c:pt idx="3">
                  <c:v>Age 40-49 BDE</c:v>
                </c:pt>
                <c:pt idx="4">
                  <c:v>Age 50+ BDE</c:v>
                </c:pt>
              </c:strCache>
            </c:strRef>
          </c:cat>
          <c:val>
            <c:numRef>
              <c:f>'Albemarle ALOS &amp; BDE'!$F$31:$F$35</c:f>
              <c:numCache>
                <c:formatCode>General</c:formatCode>
                <c:ptCount val="5"/>
                <c:pt idx="0">
                  <c:v>12105</c:v>
                </c:pt>
                <c:pt idx="1">
                  <c:v>15075</c:v>
                </c:pt>
                <c:pt idx="2">
                  <c:v>19257</c:v>
                </c:pt>
                <c:pt idx="3">
                  <c:v>13057</c:v>
                </c:pt>
                <c:pt idx="4">
                  <c:v>11508</c:v>
                </c:pt>
              </c:numCache>
            </c:numRef>
          </c:val>
          <c:extLst>
            <c:ext xmlns:c16="http://schemas.microsoft.com/office/drawing/2014/chart" uri="{C3380CC4-5D6E-409C-BE32-E72D297353CC}">
              <c16:uniqueId val="{00000004-3D71-4BDB-8B2E-0719995BBA82}"/>
            </c:ext>
          </c:extLst>
        </c:ser>
        <c:ser>
          <c:idx val="5"/>
          <c:order val="5"/>
          <c:tx>
            <c:strRef>
              <c:f>'Albemarle ALOS &amp; BDE'!$G$30</c:f>
              <c:strCache>
                <c:ptCount val="1"/>
                <c:pt idx="0">
                  <c:v>2016</c:v>
                </c:pt>
              </c:strCache>
            </c:strRef>
          </c:tx>
          <c:spPr>
            <a:solidFill>
              <a:schemeClr val="accent6"/>
            </a:solidFill>
            <a:ln>
              <a:noFill/>
            </a:ln>
            <a:effectLst/>
          </c:spPr>
          <c:invertIfNegative val="0"/>
          <c:cat>
            <c:strRef>
              <c:f>'Albemarle ALOS &amp; BDE'!$A$31:$A$35</c:f>
              <c:strCache>
                <c:ptCount val="5"/>
                <c:pt idx="0">
                  <c:v>Age 18-24 BDE</c:v>
                </c:pt>
                <c:pt idx="1">
                  <c:v>Age 25-29 BDE</c:v>
                </c:pt>
                <c:pt idx="2">
                  <c:v>Age 30-39 BDE</c:v>
                </c:pt>
                <c:pt idx="3">
                  <c:v>Age 40-49 BDE</c:v>
                </c:pt>
                <c:pt idx="4">
                  <c:v>Age 50+ BDE</c:v>
                </c:pt>
              </c:strCache>
            </c:strRef>
          </c:cat>
          <c:val>
            <c:numRef>
              <c:f>'Albemarle ALOS &amp; BDE'!$G$31:$G$35</c:f>
              <c:numCache>
                <c:formatCode>General</c:formatCode>
                <c:ptCount val="5"/>
                <c:pt idx="0">
                  <c:v>11602</c:v>
                </c:pt>
                <c:pt idx="1">
                  <c:v>14164</c:v>
                </c:pt>
                <c:pt idx="2">
                  <c:v>19463</c:v>
                </c:pt>
                <c:pt idx="3">
                  <c:v>14876</c:v>
                </c:pt>
                <c:pt idx="4">
                  <c:v>10751</c:v>
                </c:pt>
              </c:numCache>
            </c:numRef>
          </c:val>
          <c:extLst>
            <c:ext xmlns:c16="http://schemas.microsoft.com/office/drawing/2014/chart" uri="{C3380CC4-5D6E-409C-BE32-E72D297353CC}">
              <c16:uniqueId val="{00000005-3D71-4BDB-8B2E-0719995BBA82}"/>
            </c:ext>
          </c:extLst>
        </c:ser>
        <c:ser>
          <c:idx val="6"/>
          <c:order val="6"/>
          <c:tx>
            <c:strRef>
              <c:f>'Albemarle ALOS &amp; BDE'!$H$30</c:f>
              <c:strCache>
                <c:ptCount val="1"/>
                <c:pt idx="0">
                  <c:v>2017</c:v>
                </c:pt>
              </c:strCache>
            </c:strRef>
          </c:tx>
          <c:spPr>
            <a:solidFill>
              <a:schemeClr val="accent1">
                <a:lumMod val="60000"/>
              </a:schemeClr>
            </a:solidFill>
            <a:ln>
              <a:noFill/>
            </a:ln>
            <a:effectLst/>
          </c:spPr>
          <c:invertIfNegative val="0"/>
          <c:cat>
            <c:strRef>
              <c:f>'Albemarle ALOS &amp; BDE'!$A$31:$A$35</c:f>
              <c:strCache>
                <c:ptCount val="5"/>
                <c:pt idx="0">
                  <c:v>Age 18-24 BDE</c:v>
                </c:pt>
                <c:pt idx="1">
                  <c:v>Age 25-29 BDE</c:v>
                </c:pt>
                <c:pt idx="2">
                  <c:v>Age 30-39 BDE</c:v>
                </c:pt>
                <c:pt idx="3">
                  <c:v>Age 40-49 BDE</c:v>
                </c:pt>
                <c:pt idx="4">
                  <c:v>Age 50+ BDE</c:v>
                </c:pt>
              </c:strCache>
            </c:strRef>
          </c:cat>
          <c:val>
            <c:numRef>
              <c:f>'Albemarle ALOS &amp; BDE'!$H$31:$H$35</c:f>
              <c:numCache>
                <c:formatCode>General</c:formatCode>
                <c:ptCount val="5"/>
                <c:pt idx="0">
                  <c:v>11462</c:v>
                </c:pt>
                <c:pt idx="1">
                  <c:v>16447</c:v>
                </c:pt>
                <c:pt idx="2">
                  <c:v>21813</c:v>
                </c:pt>
                <c:pt idx="3">
                  <c:v>13008</c:v>
                </c:pt>
                <c:pt idx="4">
                  <c:v>8402</c:v>
                </c:pt>
              </c:numCache>
            </c:numRef>
          </c:val>
          <c:extLst>
            <c:ext xmlns:c16="http://schemas.microsoft.com/office/drawing/2014/chart" uri="{C3380CC4-5D6E-409C-BE32-E72D297353CC}">
              <c16:uniqueId val="{00000006-3D71-4BDB-8B2E-0719995BBA82}"/>
            </c:ext>
          </c:extLst>
        </c:ser>
        <c:ser>
          <c:idx val="7"/>
          <c:order val="7"/>
          <c:tx>
            <c:strRef>
              <c:f>'Albemarle ALOS &amp; BDE'!$I$30</c:f>
              <c:strCache>
                <c:ptCount val="1"/>
                <c:pt idx="0">
                  <c:v>2018</c:v>
                </c:pt>
              </c:strCache>
            </c:strRef>
          </c:tx>
          <c:spPr>
            <a:solidFill>
              <a:schemeClr val="accent2">
                <a:lumMod val="60000"/>
              </a:schemeClr>
            </a:solidFill>
            <a:ln>
              <a:noFill/>
            </a:ln>
            <a:effectLst/>
          </c:spPr>
          <c:invertIfNegative val="0"/>
          <c:cat>
            <c:strRef>
              <c:f>'Albemarle ALOS &amp; BDE'!$A$31:$A$35</c:f>
              <c:strCache>
                <c:ptCount val="5"/>
                <c:pt idx="0">
                  <c:v>Age 18-24 BDE</c:v>
                </c:pt>
                <c:pt idx="1">
                  <c:v>Age 25-29 BDE</c:v>
                </c:pt>
                <c:pt idx="2">
                  <c:v>Age 30-39 BDE</c:v>
                </c:pt>
                <c:pt idx="3">
                  <c:v>Age 40-49 BDE</c:v>
                </c:pt>
                <c:pt idx="4">
                  <c:v>Age 50+ BDE</c:v>
                </c:pt>
              </c:strCache>
            </c:strRef>
          </c:cat>
          <c:val>
            <c:numRef>
              <c:f>'Albemarle ALOS &amp; BDE'!$I$31:$I$35</c:f>
              <c:numCache>
                <c:formatCode>General</c:formatCode>
                <c:ptCount val="5"/>
                <c:pt idx="0">
                  <c:v>10810</c:v>
                </c:pt>
                <c:pt idx="1">
                  <c:v>14856</c:v>
                </c:pt>
                <c:pt idx="2">
                  <c:v>21739</c:v>
                </c:pt>
                <c:pt idx="3">
                  <c:v>11596</c:v>
                </c:pt>
                <c:pt idx="4">
                  <c:v>8803</c:v>
                </c:pt>
              </c:numCache>
            </c:numRef>
          </c:val>
          <c:extLst>
            <c:ext xmlns:c16="http://schemas.microsoft.com/office/drawing/2014/chart" uri="{C3380CC4-5D6E-409C-BE32-E72D297353CC}">
              <c16:uniqueId val="{00000007-3D71-4BDB-8B2E-0719995BBA82}"/>
            </c:ext>
          </c:extLst>
        </c:ser>
        <c:ser>
          <c:idx val="8"/>
          <c:order val="8"/>
          <c:tx>
            <c:strRef>
              <c:f>'Albemarle ALOS &amp; BDE'!$J$30</c:f>
              <c:strCache>
                <c:ptCount val="1"/>
                <c:pt idx="0">
                  <c:v>2019</c:v>
                </c:pt>
              </c:strCache>
            </c:strRef>
          </c:tx>
          <c:spPr>
            <a:solidFill>
              <a:schemeClr val="accent3">
                <a:lumMod val="60000"/>
              </a:schemeClr>
            </a:solidFill>
            <a:ln>
              <a:noFill/>
            </a:ln>
            <a:effectLst/>
          </c:spPr>
          <c:invertIfNegative val="0"/>
          <c:cat>
            <c:strRef>
              <c:f>'Albemarle ALOS &amp; BDE'!$A$31:$A$35</c:f>
              <c:strCache>
                <c:ptCount val="5"/>
                <c:pt idx="0">
                  <c:v>Age 18-24 BDE</c:v>
                </c:pt>
                <c:pt idx="1">
                  <c:v>Age 25-29 BDE</c:v>
                </c:pt>
                <c:pt idx="2">
                  <c:v>Age 30-39 BDE</c:v>
                </c:pt>
                <c:pt idx="3">
                  <c:v>Age 40-49 BDE</c:v>
                </c:pt>
                <c:pt idx="4">
                  <c:v>Age 50+ BDE</c:v>
                </c:pt>
              </c:strCache>
            </c:strRef>
          </c:cat>
          <c:val>
            <c:numRef>
              <c:f>'Albemarle ALOS &amp; BDE'!$J$31:$J$35</c:f>
              <c:numCache>
                <c:formatCode>General</c:formatCode>
                <c:ptCount val="5"/>
                <c:pt idx="0">
                  <c:v>12497</c:v>
                </c:pt>
                <c:pt idx="1">
                  <c:v>14378</c:v>
                </c:pt>
                <c:pt idx="2">
                  <c:v>24089</c:v>
                </c:pt>
                <c:pt idx="3">
                  <c:v>16031</c:v>
                </c:pt>
                <c:pt idx="4">
                  <c:v>12066</c:v>
                </c:pt>
              </c:numCache>
            </c:numRef>
          </c:val>
          <c:extLst>
            <c:ext xmlns:c16="http://schemas.microsoft.com/office/drawing/2014/chart" uri="{C3380CC4-5D6E-409C-BE32-E72D297353CC}">
              <c16:uniqueId val="{00000008-3D71-4BDB-8B2E-0719995BBA82}"/>
            </c:ext>
          </c:extLst>
        </c:ser>
        <c:ser>
          <c:idx val="9"/>
          <c:order val="9"/>
          <c:tx>
            <c:strRef>
              <c:f>'Albemarle ALOS &amp; BDE'!$K$30</c:f>
              <c:strCache>
                <c:ptCount val="1"/>
                <c:pt idx="0">
                  <c:v>2020</c:v>
                </c:pt>
              </c:strCache>
            </c:strRef>
          </c:tx>
          <c:spPr>
            <a:solidFill>
              <a:schemeClr val="accent4">
                <a:lumMod val="60000"/>
              </a:schemeClr>
            </a:solidFill>
            <a:ln>
              <a:noFill/>
            </a:ln>
            <a:effectLst/>
          </c:spPr>
          <c:invertIfNegative val="0"/>
          <c:cat>
            <c:strRef>
              <c:f>'Albemarle ALOS &amp; BDE'!$A$31:$A$35</c:f>
              <c:strCache>
                <c:ptCount val="5"/>
                <c:pt idx="0">
                  <c:v>Age 18-24 BDE</c:v>
                </c:pt>
                <c:pt idx="1">
                  <c:v>Age 25-29 BDE</c:v>
                </c:pt>
                <c:pt idx="2">
                  <c:v>Age 30-39 BDE</c:v>
                </c:pt>
                <c:pt idx="3">
                  <c:v>Age 40-49 BDE</c:v>
                </c:pt>
                <c:pt idx="4">
                  <c:v>Age 50+ BDE</c:v>
                </c:pt>
              </c:strCache>
            </c:strRef>
          </c:cat>
          <c:val>
            <c:numRef>
              <c:f>'Albemarle ALOS &amp; BDE'!$K$31:$K$35</c:f>
              <c:numCache>
                <c:formatCode>General</c:formatCode>
                <c:ptCount val="5"/>
                <c:pt idx="0">
                  <c:v>8891</c:v>
                </c:pt>
                <c:pt idx="1">
                  <c:v>11146</c:v>
                </c:pt>
                <c:pt idx="2">
                  <c:v>17419</c:v>
                </c:pt>
                <c:pt idx="3">
                  <c:v>8408</c:v>
                </c:pt>
                <c:pt idx="4">
                  <c:v>8964</c:v>
                </c:pt>
              </c:numCache>
            </c:numRef>
          </c:val>
          <c:extLst>
            <c:ext xmlns:c16="http://schemas.microsoft.com/office/drawing/2014/chart" uri="{C3380CC4-5D6E-409C-BE32-E72D297353CC}">
              <c16:uniqueId val="{00000009-3D71-4BDB-8B2E-0719995BBA82}"/>
            </c:ext>
          </c:extLst>
        </c:ser>
        <c:ser>
          <c:idx val="10"/>
          <c:order val="10"/>
          <c:tx>
            <c:strRef>
              <c:f>'Albemarle ALOS &amp; BDE'!$L$30</c:f>
              <c:strCache>
                <c:ptCount val="1"/>
                <c:pt idx="0">
                  <c:v>2021</c:v>
                </c:pt>
              </c:strCache>
            </c:strRef>
          </c:tx>
          <c:spPr>
            <a:solidFill>
              <a:schemeClr val="accent5">
                <a:lumMod val="60000"/>
              </a:schemeClr>
            </a:solidFill>
            <a:ln>
              <a:noFill/>
            </a:ln>
            <a:effectLst/>
          </c:spPr>
          <c:invertIfNegative val="0"/>
          <c:cat>
            <c:strRef>
              <c:f>'Albemarle ALOS &amp; BDE'!$A$31:$A$35</c:f>
              <c:strCache>
                <c:ptCount val="5"/>
                <c:pt idx="0">
                  <c:v>Age 18-24 BDE</c:v>
                </c:pt>
                <c:pt idx="1">
                  <c:v>Age 25-29 BDE</c:v>
                </c:pt>
                <c:pt idx="2">
                  <c:v>Age 30-39 BDE</c:v>
                </c:pt>
                <c:pt idx="3">
                  <c:v>Age 40-49 BDE</c:v>
                </c:pt>
                <c:pt idx="4">
                  <c:v>Age 50+ BDE</c:v>
                </c:pt>
              </c:strCache>
            </c:strRef>
          </c:cat>
          <c:val>
            <c:numRef>
              <c:f>'Albemarle ALOS &amp; BDE'!$L$31:$L$35</c:f>
              <c:numCache>
                <c:formatCode>General</c:formatCode>
                <c:ptCount val="5"/>
                <c:pt idx="0">
                  <c:v>8867</c:v>
                </c:pt>
                <c:pt idx="1">
                  <c:v>8511</c:v>
                </c:pt>
                <c:pt idx="2">
                  <c:v>23079</c:v>
                </c:pt>
                <c:pt idx="3">
                  <c:v>11437</c:v>
                </c:pt>
                <c:pt idx="4">
                  <c:v>9397</c:v>
                </c:pt>
              </c:numCache>
            </c:numRef>
          </c:val>
          <c:extLst>
            <c:ext xmlns:c16="http://schemas.microsoft.com/office/drawing/2014/chart" uri="{C3380CC4-5D6E-409C-BE32-E72D297353CC}">
              <c16:uniqueId val="{0000000A-3D71-4BDB-8B2E-0719995BBA82}"/>
            </c:ext>
          </c:extLst>
        </c:ser>
        <c:dLbls>
          <c:showLegendKey val="0"/>
          <c:showVal val="0"/>
          <c:showCatName val="0"/>
          <c:showSerName val="0"/>
          <c:showPercent val="0"/>
          <c:showBubbleSize val="0"/>
        </c:dLbls>
        <c:gapWidth val="219"/>
        <c:overlap val="-27"/>
        <c:axId val="1452223504"/>
        <c:axId val="1452227664"/>
      </c:barChart>
      <c:catAx>
        <c:axId val="1452223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452227664"/>
        <c:crosses val="autoZero"/>
        <c:auto val="1"/>
        <c:lblAlgn val="ctr"/>
        <c:lblOffset val="100"/>
        <c:noMultiLvlLbl val="0"/>
      </c:catAx>
      <c:valAx>
        <c:axId val="14522276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4522235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Percent Change in Albemarle Bed Day Expenditures (2011-2021) </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'Albemarle ALOS &amp; BDE'!$A$39</c:f>
              <c:strCache>
                <c:ptCount val="1"/>
                <c:pt idx="0">
                  <c:v>Age 18-24 BDE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'Albemarle ALOS &amp; BDE'!$B$38</c:f>
              <c:strCache>
                <c:ptCount val="1"/>
                <c:pt idx="0">
                  <c:v>% Change 2011-2021</c:v>
                </c:pt>
              </c:strCache>
            </c:strRef>
          </c:cat>
          <c:val>
            <c:numRef>
              <c:f>'Albemarle ALOS &amp; BDE'!$B$39</c:f>
              <c:numCache>
                <c:formatCode>0%</c:formatCode>
                <c:ptCount val="1"/>
                <c:pt idx="0">
                  <c:v>-0.37</c:v>
                </c:pt>
              </c:numCache>
            </c:numRef>
          </c:val>
          <c:extLst>
            <c:ext xmlns:c16="http://schemas.microsoft.com/office/drawing/2014/chart" uri="{C3380CC4-5D6E-409C-BE32-E72D297353CC}">
              <c16:uniqueId val="{00000000-ABFE-4CA8-A077-C0A51DA26D8F}"/>
            </c:ext>
          </c:extLst>
        </c:ser>
        <c:ser>
          <c:idx val="1"/>
          <c:order val="1"/>
          <c:tx>
            <c:strRef>
              <c:f>'Albemarle ALOS &amp; BDE'!$A$40</c:f>
              <c:strCache>
                <c:ptCount val="1"/>
                <c:pt idx="0">
                  <c:v>Age 25-29 BDE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'Albemarle ALOS &amp; BDE'!$B$38</c:f>
              <c:strCache>
                <c:ptCount val="1"/>
                <c:pt idx="0">
                  <c:v>% Change 2011-2021</c:v>
                </c:pt>
              </c:strCache>
            </c:strRef>
          </c:cat>
          <c:val>
            <c:numRef>
              <c:f>'Albemarle ALOS &amp; BDE'!$B$40</c:f>
              <c:numCache>
                <c:formatCode>0%</c:formatCode>
                <c:ptCount val="1"/>
                <c:pt idx="0">
                  <c:v>0.04</c:v>
                </c:pt>
              </c:numCache>
            </c:numRef>
          </c:val>
          <c:extLst>
            <c:ext xmlns:c16="http://schemas.microsoft.com/office/drawing/2014/chart" uri="{C3380CC4-5D6E-409C-BE32-E72D297353CC}">
              <c16:uniqueId val="{00000001-ABFE-4CA8-A077-C0A51DA26D8F}"/>
            </c:ext>
          </c:extLst>
        </c:ser>
        <c:ser>
          <c:idx val="2"/>
          <c:order val="2"/>
          <c:tx>
            <c:strRef>
              <c:f>'Albemarle ALOS &amp; BDE'!$A$41</c:f>
              <c:strCache>
                <c:ptCount val="1"/>
                <c:pt idx="0">
                  <c:v>Age 30-39 BDE</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'Albemarle ALOS &amp; BDE'!$B$38</c:f>
              <c:strCache>
                <c:ptCount val="1"/>
                <c:pt idx="0">
                  <c:v>% Change 2011-2021</c:v>
                </c:pt>
              </c:strCache>
            </c:strRef>
          </c:cat>
          <c:val>
            <c:numRef>
              <c:f>'Albemarle ALOS &amp; BDE'!$B$41</c:f>
              <c:numCache>
                <c:formatCode>0%</c:formatCode>
                <c:ptCount val="1"/>
                <c:pt idx="0">
                  <c:v>0.28999999999999998</c:v>
                </c:pt>
              </c:numCache>
            </c:numRef>
          </c:val>
          <c:extLst>
            <c:ext xmlns:c16="http://schemas.microsoft.com/office/drawing/2014/chart" uri="{C3380CC4-5D6E-409C-BE32-E72D297353CC}">
              <c16:uniqueId val="{00000002-ABFE-4CA8-A077-C0A51DA26D8F}"/>
            </c:ext>
          </c:extLst>
        </c:ser>
        <c:ser>
          <c:idx val="3"/>
          <c:order val="3"/>
          <c:tx>
            <c:strRef>
              <c:f>'Albemarle ALOS &amp; BDE'!$A$42</c:f>
              <c:strCache>
                <c:ptCount val="1"/>
                <c:pt idx="0">
                  <c:v>Age 40-49 BDE</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'Albemarle ALOS &amp; BDE'!$B$38</c:f>
              <c:strCache>
                <c:ptCount val="1"/>
                <c:pt idx="0">
                  <c:v>% Change 2011-2021</c:v>
                </c:pt>
              </c:strCache>
            </c:strRef>
          </c:cat>
          <c:val>
            <c:numRef>
              <c:f>'Albemarle ALOS &amp; BDE'!$B$42</c:f>
              <c:numCache>
                <c:formatCode>0%</c:formatCode>
                <c:ptCount val="1"/>
                <c:pt idx="0">
                  <c:v>-0.05</c:v>
                </c:pt>
              </c:numCache>
            </c:numRef>
          </c:val>
          <c:extLst>
            <c:ext xmlns:c16="http://schemas.microsoft.com/office/drawing/2014/chart" uri="{C3380CC4-5D6E-409C-BE32-E72D297353CC}">
              <c16:uniqueId val="{00000003-ABFE-4CA8-A077-C0A51DA26D8F}"/>
            </c:ext>
          </c:extLst>
        </c:ser>
        <c:ser>
          <c:idx val="4"/>
          <c:order val="4"/>
          <c:tx>
            <c:strRef>
              <c:f>'Albemarle ALOS &amp; BDE'!$A$43</c:f>
              <c:strCache>
                <c:ptCount val="1"/>
                <c:pt idx="0">
                  <c:v>Age 50+ BDE</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'Albemarle ALOS &amp; BDE'!$B$38</c:f>
              <c:strCache>
                <c:ptCount val="1"/>
                <c:pt idx="0">
                  <c:v>% Change 2011-2021</c:v>
                </c:pt>
              </c:strCache>
            </c:strRef>
          </c:cat>
          <c:val>
            <c:numRef>
              <c:f>'Albemarle ALOS &amp; BDE'!$B$43</c:f>
              <c:numCache>
                <c:formatCode>0%</c:formatCode>
                <c:ptCount val="1"/>
                <c:pt idx="0">
                  <c:v>0.49</c:v>
                </c:pt>
              </c:numCache>
            </c:numRef>
          </c:val>
          <c:extLst>
            <c:ext xmlns:c16="http://schemas.microsoft.com/office/drawing/2014/chart" uri="{C3380CC4-5D6E-409C-BE32-E72D297353CC}">
              <c16:uniqueId val="{00000004-ABFE-4CA8-A077-C0A51DA26D8F}"/>
            </c:ext>
          </c:extLst>
        </c:ser>
        <c:dLbls>
          <c:showLegendKey val="0"/>
          <c:showVal val="0"/>
          <c:showCatName val="0"/>
          <c:showSerName val="0"/>
          <c:showPercent val="0"/>
          <c:showBubbleSize val="0"/>
        </c:dLbls>
        <c:gapWidth val="219"/>
        <c:overlap val="-27"/>
        <c:axId val="947862216"/>
        <c:axId val="947861432"/>
      </c:barChart>
      <c:catAx>
        <c:axId val="947862216"/>
        <c:scaling>
          <c:orientation val="minMax"/>
        </c:scaling>
        <c:delete val="1"/>
        <c:axPos val="b"/>
        <c:numFmt formatCode="General" sourceLinked="1"/>
        <c:majorTickMark val="none"/>
        <c:minorTickMark val="none"/>
        <c:tickLblPos val="nextTo"/>
        <c:crossAx val="947861432"/>
        <c:crosses val="autoZero"/>
        <c:auto val="1"/>
        <c:lblAlgn val="ctr"/>
        <c:lblOffset val="100"/>
        <c:noMultiLvlLbl val="0"/>
      </c:catAx>
      <c:valAx>
        <c:axId val="947861432"/>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9478622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Albemarle Releases by Length of Stay Category</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'Released Leavers vs. Stayers'!$A$10</c:f>
              <c:strCache>
                <c:ptCount val="1"/>
                <c:pt idx="0">
                  <c:v>Albemarle Releases 30 Days or Less LOS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'Released Leavers vs. Stayers'!$B$9:$L$9</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'Released Leavers vs. Stayers'!$B$10:$L$10</c:f>
              <c:numCache>
                <c:formatCode>General</c:formatCode>
                <c:ptCount val="11"/>
                <c:pt idx="0">
                  <c:v>1237</c:v>
                </c:pt>
                <c:pt idx="1">
                  <c:v>1297</c:v>
                </c:pt>
                <c:pt idx="2">
                  <c:v>1298</c:v>
                </c:pt>
                <c:pt idx="3">
                  <c:v>1412</c:v>
                </c:pt>
                <c:pt idx="4">
                  <c:v>1408</c:v>
                </c:pt>
                <c:pt idx="5">
                  <c:v>1329</c:v>
                </c:pt>
                <c:pt idx="6">
                  <c:v>1287</c:v>
                </c:pt>
                <c:pt idx="7">
                  <c:v>1363</c:v>
                </c:pt>
                <c:pt idx="8">
                  <c:v>1428</c:v>
                </c:pt>
                <c:pt idx="9">
                  <c:v>956</c:v>
                </c:pt>
                <c:pt idx="10">
                  <c:v>877</c:v>
                </c:pt>
              </c:numCache>
            </c:numRef>
          </c:val>
          <c:smooth val="0"/>
          <c:extLst>
            <c:ext xmlns:c16="http://schemas.microsoft.com/office/drawing/2014/chart" uri="{C3380CC4-5D6E-409C-BE32-E72D297353CC}">
              <c16:uniqueId val="{00000000-703C-41EE-B54A-505DD319F687}"/>
            </c:ext>
          </c:extLst>
        </c:ser>
        <c:ser>
          <c:idx val="1"/>
          <c:order val="1"/>
          <c:tx>
            <c:strRef>
              <c:f>'Released Leavers vs. Stayers'!$A$11</c:f>
              <c:strCache>
                <c:ptCount val="1"/>
                <c:pt idx="0">
                  <c:v>Albemarle Releases +30 Days LOS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'Released Leavers vs. Stayers'!$B$9:$L$9</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'Released Leavers vs. Stayers'!$B$11:$L$11</c:f>
              <c:numCache>
                <c:formatCode>General</c:formatCode>
                <c:ptCount val="11"/>
                <c:pt idx="0">
                  <c:v>350</c:v>
                </c:pt>
                <c:pt idx="1">
                  <c:v>347</c:v>
                </c:pt>
                <c:pt idx="2">
                  <c:v>306</c:v>
                </c:pt>
                <c:pt idx="3">
                  <c:v>336</c:v>
                </c:pt>
                <c:pt idx="4">
                  <c:v>350</c:v>
                </c:pt>
                <c:pt idx="5">
                  <c:v>401</c:v>
                </c:pt>
                <c:pt idx="6">
                  <c:v>382</c:v>
                </c:pt>
                <c:pt idx="7">
                  <c:v>412</c:v>
                </c:pt>
                <c:pt idx="8">
                  <c:v>442</c:v>
                </c:pt>
                <c:pt idx="9">
                  <c:v>336</c:v>
                </c:pt>
                <c:pt idx="10">
                  <c:v>311</c:v>
                </c:pt>
              </c:numCache>
            </c:numRef>
          </c:val>
          <c:smooth val="0"/>
          <c:extLst>
            <c:ext xmlns:c16="http://schemas.microsoft.com/office/drawing/2014/chart" uri="{C3380CC4-5D6E-409C-BE32-E72D297353CC}">
              <c16:uniqueId val="{00000001-703C-41EE-B54A-505DD319F687}"/>
            </c:ext>
          </c:extLst>
        </c:ser>
        <c:dLbls>
          <c:showLegendKey val="0"/>
          <c:showVal val="0"/>
          <c:showCatName val="0"/>
          <c:showSerName val="0"/>
          <c:showPercent val="0"/>
          <c:showBubbleSize val="0"/>
        </c:dLbls>
        <c:smooth val="0"/>
        <c:axId val="1129704192"/>
        <c:axId val="1129710016"/>
      </c:lineChart>
      <c:catAx>
        <c:axId val="1129704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29710016"/>
        <c:crosses val="autoZero"/>
        <c:auto val="1"/>
        <c:lblAlgn val="ctr"/>
        <c:lblOffset val="100"/>
        <c:noMultiLvlLbl val="0"/>
      </c:catAx>
      <c:valAx>
        <c:axId val="1129710016"/>
        <c:scaling>
          <c:orientation val="minMax"/>
          <c:max val="18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297041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smtClean="0"/>
              <a:t>Percentage of All Albemarle </a:t>
            </a:r>
            <a:r>
              <a:rPr lang="en-US" dirty="0"/>
              <a:t>Inmates Serving +30 Days </a:t>
            </a:r>
            <a:r>
              <a:rPr lang="en-US" dirty="0" smtClean="0"/>
              <a:t>Length of Stay</a:t>
            </a:r>
            <a:endParaRPr lang="en-US" dirty="0"/>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'Released Leavers vs. Stayers'!$A$15</c:f>
              <c:strCache>
                <c:ptCount val="1"/>
                <c:pt idx="0">
                  <c:v>Albemarle % of Inmates Serving +30 Days LOS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'Released Leavers vs. Stayers'!$B$14:$L$14</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'Released Leavers vs. Stayers'!$B$15:$L$15</c:f>
              <c:numCache>
                <c:formatCode>0.00%</c:formatCode>
                <c:ptCount val="11"/>
                <c:pt idx="0">
                  <c:v>0.2205419029615627</c:v>
                </c:pt>
                <c:pt idx="1">
                  <c:v>0.21107055961070559</c:v>
                </c:pt>
                <c:pt idx="2">
                  <c:v>0.19077306733167082</c:v>
                </c:pt>
                <c:pt idx="3">
                  <c:v>0.19221967963386727</c:v>
                </c:pt>
                <c:pt idx="4">
                  <c:v>0.19908987485779295</c:v>
                </c:pt>
                <c:pt idx="5">
                  <c:v>0.23179190751445086</c:v>
                </c:pt>
                <c:pt idx="6">
                  <c:v>0.22887956860395448</c:v>
                </c:pt>
                <c:pt idx="7">
                  <c:v>0.23211267605633804</c:v>
                </c:pt>
                <c:pt idx="8">
                  <c:v>0.23636363636363636</c:v>
                </c:pt>
                <c:pt idx="9">
                  <c:v>0.26006191950464397</c:v>
                </c:pt>
                <c:pt idx="10">
                  <c:v>0.26178451178451179</c:v>
                </c:pt>
              </c:numCache>
            </c:numRef>
          </c:val>
          <c:smooth val="0"/>
          <c:extLst>
            <c:ext xmlns:c16="http://schemas.microsoft.com/office/drawing/2014/chart" uri="{C3380CC4-5D6E-409C-BE32-E72D297353CC}">
              <c16:uniqueId val="{00000000-D9A9-4106-B2B0-12D7B82FE440}"/>
            </c:ext>
          </c:extLst>
        </c:ser>
        <c:dLbls>
          <c:showLegendKey val="0"/>
          <c:showVal val="0"/>
          <c:showCatName val="0"/>
          <c:showSerName val="0"/>
          <c:showPercent val="0"/>
          <c:showBubbleSize val="0"/>
        </c:dLbls>
        <c:smooth val="0"/>
        <c:axId val="1129706688"/>
        <c:axId val="1129708768"/>
      </c:lineChart>
      <c:catAx>
        <c:axId val="1129706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29708768"/>
        <c:crosses val="autoZero"/>
        <c:auto val="1"/>
        <c:lblAlgn val="ctr"/>
        <c:lblOffset val="100"/>
        <c:noMultiLvlLbl val="0"/>
      </c:catAx>
      <c:valAx>
        <c:axId val="1129708768"/>
        <c:scaling>
          <c:orientation val="minMax"/>
          <c:max val="0.35000000000000003"/>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29706688"/>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Albemarle Average Length of Stay </a:t>
            </a:r>
          </a:p>
          <a:p>
            <a:pPr>
              <a:defRPr/>
            </a:pPr>
            <a:r>
              <a:rPr lang="en-US"/>
              <a:t>(0-30 vs.30+ Day Length of Stay)</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'Released Leavers vs. Stayers'!$A$38</c:f>
              <c:strCache>
                <c:ptCount val="1"/>
                <c:pt idx="0">
                  <c:v>Albemarle ALOS 30 Days or Less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'Released Leavers vs. Stayers'!$B$37:$L$37</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'Released Leavers vs. Stayers'!$B$38:$L$38</c:f>
              <c:numCache>
                <c:formatCode>General</c:formatCode>
                <c:ptCount val="11"/>
                <c:pt idx="0">
                  <c:v>4.3</c:v>
                </c:pt>
                <c:pt idx="1">
                  <c:v>4.4000000000000004</c:v>
                </c:pt>
                <c:pt idx="2">
                  <c:v>4.3</c:v>
                </c:pt>
                <c:pt idx="3">
                  <c:v>4.5</c:v>
                </c:pt>
                <c:pt idx="4">
                  <c:v>4.7</c:v>
                </c:pt>
                <c:pt idx="5">
                  <c:v>4.8</c:v>
                </c:pt>
                <c:pt idx="6">
                  <c:v>4.9000000000000004</c:v>
                </c:pt>
                <c:pt idx="7">
                  <c:v>4.5999999999999996</c:v>
                </c:pt>
                <c:pt idx="8">
                  <c:v>4.0999999999999996</c:v>
                </c:pt>
                <c:pt idx="9">
                  <c:v>4.5</c:v>
                </c:pt>
                <c:pt idx="10">
                  <c:v>5</c:v>
                </c:pt>
              </c:numCache>
            </c:numRef>
          </c:val>
          <c:smooth val="0"/>
          <c:extLst>
            <c:ext xmlns:c16="http://schemas.microsoft.com/office/drawing/2014/chart" uri="{C3380CC4-5D6E-409C-BE32-E72D297353CC}">
              <c16:uniqueId val="{00000000-654A-4851-9A52-97B0F296A769}"/>
            </c:ext>
          </c:extLst>
        </c:ser>
        <c:ser>
          <c:idx val="1"/>
          <c:order val="1"/>
          <c:tx>
            <c:strRef>
              <c:f>'Released Leavers vs. Stayers'!$A$39</c:f>
              <c:strCache>
                <c:ptCount val="1"/>
                <c:pt idx="0">
                  <c:v>Albemarle ALOS +30 Days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'Released Leavers vs. Stayers'!$B$37:$L$37</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'Released Leavers vs. Stayers'!$B$39:$L$39</c:f>
              <c:numCache>
                <c:formatCode>General</c:formatCode>
                <c:ptCount val="11"/>
                <c:pt idx="0">
                  <c:v>175</c:v>
                </c:pt>
                <c:pt idx="1">
                  <c:v>183</c:v>
                </c:pt>
                <c:pt idx="2">
                  <c:v>159</c:v>
                </c:pt>
                <c:pt idx="3">
                  <c:v>131</c:v>
                </c:pt>
                <c:pt idx="4">
                  <c:v>184</c:v>
                </c:pt>
                <c:pt idx="5">
                  <c:v>161</c:v>
                </c:pt>
                <c:pt idx="6">
                  <c:v>170</c:v>
                </c:pt>
                <c:pt idx="7">
                  <c:v>150</c:v>
                </c:pt>
                <c:pt idx="8">
                  <c:v>166</c:v>
                </c:pt>
                <c:pt idx="9">
                  <c:v>151</c:v>
                </c:pt>
                <c:pt idx="10">
                  <c:v>183</c:v>
                </c:pt>
              </c:numCache>
            </c:numRef>
          </c:val>
          <c:smooth val="0"/>
          <c:extLst>
            <c:ext xmlns:c16="http://schemas.microsoft.com/office/drawing/2014/chart" uri="{C3380CC4-5D6E-409C-BE32-E72D297353CC}">
              <c16:uniqueId val="{00000001-654A-4851-9A52-97B0F296A769}"/>
            </c:ext>
          </c:extLst>
        </c:ser>
        <c:dLbls>
          <c:showLegendKey val="0"/>
          <c:showVal val="0"/>
          <c:showCatName val="0"/>
          <c:showSerName val="0"/>
          <c:showPercent val="0"/>
          <c:showBubbleSize val="0"/>
        </c:dLbls>
        <c:smooth val="0"/>
        <c:axId val="1110306384"/>
        <c:axId val="1110308048"/>
      </c:lineChart>
      <c:catAx>
        <c:axId val="1110306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10308048"/>
        <c:crosses val="autoZero"/>
        <c:auto val="1"/>
        <c:lblAlgn val="ctr"/>
        <c:lblOffset val="100"/>
        <c:noMultiLvlLbl val="0"/>
      </c:catAx>
      <c:valAx>
        <c:axId val="11103080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103063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Albemarle Bed Day Expenditures by Length of Stay Category</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'Released Leavers vs. Stayers'!$A$58</c:f>
              <c:strCache>
                <c:ptCount val="1"/>
                <c:pt idx="0">
                  <c:v>Albemarle BDE 30 Days or Less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'Released Leavers vs. Stayers'!$B$57:$L$57</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'Released Leavers vs. Stayers'!$B$58:$L$58</c:f>
              <c:numCache>
                <c:formatCode>General</c:formatCode>
                <c:ptCount val="11"/>
                <c:pt idx="0">
                  <c:v>5371</c:v>
                </c:pt>
                <c:pt idx="1">
                  <c:v>5706</c:v>
                </c:pt>
                <c:pt idx="2">
                  <c:v>5543</c:v>
                </c:pt>
                <c:pt idx="3">
                  <c:v>6383</c:v>
                </c:pt>
                <c:pt idx="4">
                  <c:v>6638</c:v>
                </c:pt>
                <c:pt idx="5">
                  <c:v>6311</c:v>
                </c:pt>
                <c:pt idx="6">
                  <c:v>6286</c:v>
                </c:pt>
                <c:pt idx="7">
                  <c:v>6214</c:v>
                </c:pt>
                <c:pt idx="8">
                  <c:v>5838</c:v>
                </c:pt>
                <c:pt idx="9">
                  <c:v>3366</c:v>
                </c:pt>
                <c:pt idx="10">
                  <c:v>4383</c:v>
                </c:pt>
              </c:numCache>
            </c:numRef>
          </c:val>
          <c:smooth val="0"/>
          <c:extLst>
            <c:ext xmlns:c16="http://schemas.microsoft.com/office/drawing/2014/chart" uri="{C3380CC4-5D6E-409C-BE32-E72D297353CC}">
              <c16:uniqueId val="{00000000-4F95-422E-8BCD-2D21410A55C6}"/>
            </c:ext>
          </c:extLst>
        </c:ser>
        <c:ser>
          <c:idx val="1"/>
          <c:order val="1"/>
          <c:tx>
            <c:strRef>
              <c:f>'Released Leavers vs. Stayers'!$A$59</c:f>
              <c:strCache>
                <c:ptCount val="1"/>
                <c:pt idx="0">
                  <c:v>Albemarle BDE +30 Days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'Released Leavers vs. Stayers'!$B$57:$L$57</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'Released Leavers vs. Stayers'!$B$59:$L$59</c:f>
              <c:numCache>
                <c:formatCode>General</c:formatCode>
                <c:ptCount val="11"/>
                <c:pt idx="0">
                  <c:v>61285</c:v>
                </c:pt>
                <c:pt idx="1">
                  <c:v>62394</c:v>
                </c:pt>
                <c:pt idx="2">
                  <c:v>48503</c:v>
                </c:pt>
                <c:pt idx="3">
                  <c:v>43757</c:v>
                </c:pt>
                <c:pt idx="4">
                  <c:v>64365</c:v>
                </c:pt>
                <c:pt idx="5">
                  <c:v>64549</c:v>
                </c:pt>
                <c:pt idx="6">
                  <c:v>64846</c:v>
                </c:pt>
                <c:pt idx="7">
                  <c:v>61592</c:v>
                </c:pt>
                <c:pt idx="8">
                  <c:v>73223</c:v>
                </c:pt>
                <c:pt idx="9">
                  <c:v>50573</c:v>
                </c:pt>
                <c:pt idx="10">
                  <c:v>56909</c:v>
                </c:pt>
              </c:numCache>
            </c:numRef>
          </c:val>
          <c:smooth val="0"/>
          <c:extLst>
            <c:ext xmlns:c16="http://schemas.microsoft.com/office/drawing/2014/chart" uri="{C3380CC4-5D6E-409C-BE32-E72D297353CC}">
              <c16:uniqueId val="{00000001-4F95-422E-8BCD-2D21410A55C6}"/>
            </c:ext>
          </c:extLst>
        </c:ser>
        <c:dLbls>
          <c:showLegendKey val="0"/>
          <c:showVal val="0"/>
          <c:showCatName val="0"/>
          <c:showSerName val="0"/>
          <c:showPercent val="0"/>
          <c:showBubbleSize val="0"/>
        </c:dLbls>
        <c:smooth val="0"/>
        <c:axId val="1129357648"/>
        <c:axId val="1129358896"/>
      </c:lineChart>
      <c:catAx>
        <c:axId val="1129357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29358896"/>
        <c:crosses val="autoZero"/>
        <c:auto val="1"/>
        <c:lblAlgn val="ctr"/>
        <c:lblOffset val="100"/>
        <c:noMultiLvlLbl val="0"/>
      </c:catAx>
      <c:valAx>
        <c:axId val="11293588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293576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smtClean="0"/>
              <a:t>+30 </a:t>
            </a:r>
            <a:r>
              <a:rPr lang="en-US" dirty="0"/>
              <a:t>Day </a:t>
            </a:r>
            <a:r>
              <a:rPr lang="en-US" dirty="0" smtClean="0"/>
              <a:t>Stays</a:t>
            </a:r>
            <a:r>
              <a:rPr lang="en-US" baseline="0" dirty="0" smtClean="0"/>
              <a:t> as a Percentage</a:t>
            </a:r>
            <a:r>
              <a:rPr lang="en-US" dirty="0" smtClean="0"/>
              <a:t> </a:t>
            </a:r>
            <a:r>
              <a:rPr lang="en-US" dirty="0"/>
              <a:t>of All </a:t>
            </a:r>
            <a:r>
              <a:rPr lang="en-US" dirty="0" smtClean="0"/>
              <a:t>Albemarle Bed Day Expenditures</a:t>
            </a:r>
            <a:endParaRPr lang="en-US" dirty="0"/>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'Released Leavers vs. Stayers'!$A$62</c:f>
              <c:strCache>
                <c:ptCount val="1"/>
                <c:pt idx="0">
                  <c:v>Albemarle % +30 Day LOS of All Bed Days</c:v>
                </c:pt>
              </c:strCache>
            </c:strRef>
          </c:tx>
          <c:spPr>
            <a:solidFill>
              <a:schemeClr val="accent1"/>
            </a:solidFill>
            <a:ln>
              <a:noFill/>
            </a:ln>
            <a:effectLst/>
          </c:spPr>
          <c:invertIfNegative val="0"/>
          <c:cat>
            <c:numRef>
              <c:f>'Released Leavers vs. Stayers'!$B$61:$L$61</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'Released Leavers vs. Stayers'!$B$62:$L$62</c:f>
              <c:numCache>
                <c:formatCode>0.00%</c:formatCode>
                <c:ptCount val="11"/>
                <c:pt idx="0">
                  <c:v>0.91942210753720599</c:v>
                </c:pt>
                <c:pt idx="1">
                  <c:v>0.91621145374449342</c:v>
                </c:pt>
                <c:pt idx="2">
                  <c:v>0.89743921844354813</c:v>
                </c:pt>
                <c:pt idx="3">
                  <c:v>0.87269644994016748</c:v>
                </c:pt>
                <c:pt idx="4">
                  <c:v>0.90651099249327494</c:v>
                </c:pt>
                <c:pt idx="5">
                  <c:v>0.9109370589895569</c:v>
                </c:pt>
                <c:pt idx="6">
                  <c:v>0.9116290839565877</c:v>
                </c:pt>
                <c:pt idx="7">
                  <c:v>0.9083561926673156</c:v>
                </c:pt>
                <c:pt idx="8">
                  <c:v>0.92615828284489188</c:v>
                </c:pt>
                <c:pt idx="9">
                  <c:v>0.93759617345519941</c:v>
                </c:pt>
                <c:pt idx="10">
                  <c:v>0.92848985185668598</c:v>
                </c:pt>
              </c:numCache>
            </c:numRef>
          </c:val>
          <c:extLst>
            <c:ext xmlns:c16="http://schemas.microsoft.com/office/drawing/2014/chart" uri="{C3380CC4-5D6E-409C-BE32-E72D297353CC}">
              <c16:uniqueId val="{00000000-65F8-47F5-92D0-8223FF1002E4}"/>
            </c:ext>
          </c:extLst>
        </c:ser>
        <c:dLbls>
          <c:showLegendKey val="0"/>
          <c:showVal val="0"/>
          <c:showCatName val="0"/>
          <c:showSerName val="0"/>
          <c:showPercent val="0"/>
          <c:showBubbleSize val="0"/>
        </c:dLbls>
        <c:gapWidth val="219"/>
        <c:overlap val="-27"/>
        <c:axId val="1107848560"/>
        <c:axId val="1107848976"/>
      </c:barChart>
      <c:catAx>
        <c:axId val="1107848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07848976"/>
        <c:crosses val="autoZero"/>
        <c:auto val="1"/>
        <c:lblAlgn val="ctr"/>
        <c:lblOffset val="100"/>
        <c:noMultiLvlLbl val="0"/>
      </c:catAx>
      <c:valAx>
        <c:axId val="1107848976"/>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07848560"/>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Albemarle Intakes by Race</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'Albemarle Intakes'!$A$5</c:f>
              <c:strCache>
                <c:ptCount val="1"/>
                <c:pt idx="0">
                  <c:v>Albemarle Black Intakes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'Albemarle Intakes'!$B$4:$L$4</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'Albemarle Intakes'!$B$5:$L$5</c:f>
              <c:numCache>
                <c:formatCode>General</c:formatCode>
                <c:ptCount val="11"/>
                <c:pt idx="0">
                  <c:v>454</c:v>
                </c:pt>
                <c:pt idx="1">
                  <c:v>487</c:v>
                </c:pt>
                <c:pt idx="2">
                  <c:v>518</c:v>
                </c:pt>
                <c:pt idx="3">
                  <c:v>589</c:v>
                </c:pt>
                <c:pt idx="4">
                  <c:v>542</c:v>
                </c:pt>
                <c:pt idx="5">
                  <c:v>536</c:v>
                </c:pt>
                <c:pt idx="6">
                  <c:v>552</c:v>
                </c:pt>
                <c:pt idx="7">
                  <c:v>553</c:v>
                </c:pt>
                <c:pt idx="8">
                  <c:v>572</c:v>
                </c:pt>
                <c:pt idx="9">
                  <c:v>392</c:v>
                </c:pt>
                <c:pt idx="10">
                  <c:v>346</c:v>
                </c:pt>
              </c:numCache>
            </c:numRef>
          </c:val>
          <c:smooth val="0"/>
          <c:extLst>
            <c:ext xmlns:c16="http://schemas.microsoft.com/office/drawing/2014/chart" uri="{C3380CC4-5D6E-409C-BE32-E72D297353CC}">
              <c16:uniqueId val="{00000000-6787-42A1-ABAC-EA8331BDBFF5}"/>
            </c:ext>
          </c:extLst>
        </c:ser>
        <c:ser>
          <c:idx val="1"/>
          <c:order val="1"/>
          <c:tx>
            <c:strRef>
              <c:f>'Albemarle Intakes'!$A$6</c:f>
              <c:strCache>
                <c:ptCount val="1"/>
                <c:pt idx="0">
                  <c:v>Albemarle White Intakes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'Albemarle Intakes'!$B$4:$L$4</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'Albemarle Intakes'!$B$6:$L$6</c:f>
              <c:numCache>
                <c:formatCode>General</c:formatCode>
                <c:ptCount val="11"/>
                <c:pt idx="0">
                  <c:v>1124</c:v>
                </c:pt>
                <c:pt idx="1">
                  <c:v>1107</c:v>
                </c:pt>
                <c:pt idx="2">
                  <c:v>1095</c:v>
                </c:pt>
                <c:pt idx="3">
                  <c:v>1195</c:v>
                </c:pt>
                <c:pt idx="4">
                  <c:v>1186</c:v>
                </c:pt>
                <c:pt idx="5">
                  <c:v>1201</c:v>
                </c:pt>
                <c:pt idx="6">
                  <c:v>1077</c:v>
                </c:pt>
                <c:pt idx="7">
                  <c:v>1248</c:v>
                </c:pt>
                <c:pt idx="8">
                  <c:v>1231</c:v>
                </c:pt>
                <c:pt idx="9">
                  <c:v>854</c:v>
                </c:pt>
                <c:pt idx="10">
                  <c:v>784</c:v>
                </c:pt>
              </c:numCache>
            </c:numRef>
          </c:val>
          <c:smooth val="0"/>
          <c:extLst>
            <c:ext xmlns:c16="http://schemas.microsoft.com/office/drawing/2014/chart" uri="{C3380CC4-5D6E-409C-BE32-E72D297353CC}">
              <c16:uniqueId val="{00000001-6787-42A1-ABAC-EA8331BDBFF5}"/>
            </c:ext>
          </c:extLst>
        </c:ser>
        <c:dLbls>
          <c:showLegendKey val="0"/>
          <c:showVal val="0"/>
          <c:showCatName val="0"/>
          <c:showSerName val="0"/>
          <c:showPercent val="0"/>
          <c:showBubbleSize val="0"/>
        </c:dLbls>
        <c:smooth val="0"/>
        <c:axId val="615093464"/>
        <c:axId val="615094248"/>
      </c:lineChart>
      <c:catAx>
        <c:axId val="615093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15094248"/>
        <c:crosses val="autoZero"/>
        <c:auto val="1"/>
        <c:lblAlgn val="ctr"/>
        <c:lblOffset val="100"/>
        <c:noMultiLvlLbl val="0"/>
      </c:catAx>
      <c:valAx>
        <c:axId val="6150942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150934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Albemarle Intakes by Gender</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'Albemarle Intakes'!$A$9</c:f>
              <c:strCache>
                <c:ptCount val="1"/>
                <c:pt idx="0">
                  <c:v>Albemarle Female Intakes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'Albemarle Intakes'!$B$8:$L$8</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'Albemarle Intakes'!$B$9:$L$9</c:f>
              <c:numCache>
                <c:formatCode>General</c:formatCode>
                <c:ptCount val="11"/>
                <c:pt idx="0">
                  <c:v>340</c:v>
                </c:pt>
                <c:pt idx="1">
                  <c:v>378</c:v>
                </c:pt>
                <c:pt idx="2">
                  <c:v>391</c:v>
                </c:pt>
                <c:pt idx="3">
                  <c:v>394</c:v>
                </c:pt>
                <c:pt idx="4">
                  <c:v>421</c:v>
                </c:pt>
                <c:pt idx="5">
                  <c:v>434</c:v>
                </c:pt>
                <c:pt idx="6">
                  <c:v>426</c:v>
                </c:pt>
                <c:pt idx="7">
                  <c:v>449</c:v>
                </c:pt>
                <c:pt idx="8">
                  <c:v>456</c:v>
                </c:pt>
                <c:pt idx="9">
                  <c:v>256</c:v>
                </c:pt>
                <c:pt idx="10">
                  <c:v>246</c:v>
                </c:pt>
              </c:numCache>
            </c:numRef>
          </c:val>
          <c:smooth val="0"/>
          <c:extLst>
            <c:ext xmlns:c16="http://schemas.microsoft.com/office/drawing/2014/chart" uri="{C3380CC4-5D6E-409C-BE32-E72D297353CC}">
              <c16:uniqueId val="{00000000-8A68-469D-8486-3C90C8B8A27C}"/>
            </c:ext>
          </c:extLst>
        </c:ser>
        <c:ser>
          <c:idx val="1"/>
          <c:order val="1"/>
          <c:tx>
            <c:strRef>
              <c:f>'Albemarle Intakes'!$A$10</c:f>
              <c:strCache>
                <c:ptCount val="1"/>
                <c:pt idx="0">
                  <c:v>Albemarle Male Intakes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'Albemarle Intakes'!$B$8:$L$8</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'Albemarle Intakes'!$B$10:$L$10</c:f>
              <c:numCache>
                <c:formatCode>General</c:formatCode>
                <c:ptCount val="11"/>
                <c:pt idx="0">
                  <c:v>1243</c:v>
                </c:pt>
                <c:pt idx="1">
                  <c:v>1224</c:v>
                </c:pt>
                <c:pt idx="2">
                  <c:v>1230</c:v>
                </c:pt>
                <c:pt idx="3">
                  <c:v>1394</c:v>
                </c:pt>
                <c:pt idx="4">
                  <c:v>1316</c:v>
                </c:pt>
                <c:pt idx="5">
                  <c:v>1320</c:v>
                </c:pt>
                <c:pt idx="6">
                  <c:v>1214</c:v>
                </c:pt>
                <c:pt idx="7">
                  <c:v>1373</c:v>
                </c:pt>
                <c:pt idx="8">
                  <c:v>1379</c:v>
                </c:pt>
                <c:pt idx="9">
                  <c:v>1010</c:v>
                </c:pt>
                <c:pt idx="10">
                  <c:v>906</c:v>
                </c:pt>
              </c:numCache>
            </c:numRef>
          </c:val>
          <c:smooth val="0"/>
          <c:extLst>
            <c:ext xmlns:c16="http://schemas.microsoft.com/office/drawing/2014/chart" uri="{C3380CC4-5D6E-409C-BE32-E72D297353CC}">
              <c16:uniqueId val="{00000001-8A68-469D-8486-3C90C8B8A27C}"/>
            </c:ext>
          </c:extLst>
        </c:ser>
        <c:dLbls>
          <c:showLegendKey val="0"/>
          <c:showVal val="0"/>
          <c:showCatName val="0"/>
          <c:showSerName val="0"/>
          <c:showPercent val="0"/>
          <c:showBubbleSize val="0"/>
        </c:dLbls>
        <c:smooth val="0"/>
        <c:axId val="615095424"/>
        <c:axId val="615095032"/>
      </c:lineChart>
      <c:catAx>
        <c:axId val="615095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15095032"/>
        <c:crosses val="autoZero"/>
        <c:auto val="1"/>
        <c:lblAlgn val="ctr"/>
        <c:lblOffset val="100"/>
        <c:noMultiLvlLbl val="0"/>
      </c:catAx>
      <c:valAx>
        <c:axId val="6150950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150954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Albemarle Intakes by Age Group</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'Albemarle Intakes'!$B$12</c:f>
              <c:strCache>
                <c:ptCount val="1"/>
                <c:pt idx="0">
                  <c:v>2011</c:v>
                </c:pt>
              </c:strCache>
            </c:strRef>
          </c:tx>
          <c:spPr>
            <a:solidFill>
              <a:schemeClr val="accent1"/>
            </a:solidFill>
            <a:ln>
              <a:noFill/>
            </a:ln>
            <a:effectLst/>
          </c:spPr>
          <c:invertIfNegative val="0"/>
          <c:cat>
            <c:strRef>
              <c:f>'Albemarle Intakes'!$A$13:$A$17</c:f>
              <c:strCache>
                <c:ptCount val="5"/>
                <c:pt idx="0">
                  <c:v>Age 18-24</c:v>
                </c:pt>
                <c:pt idx="1">
                  <c:v>Age 25-29</c:v>
                </c:pt>
                <c:pt idx="2">
                  <c:v>Age 30-39</c:v>
                </c:pt>
                <c:pt idx="3">
                  <c:v>Age 40-49</c:v>
                </c:pt>
                <c:pt idx="4">
                  <c:v>Age 50+</c:v>
                </c:pt>
              </c:strCache>
            </c:strRef>
          </c:cat>
          <c:val>
            <c:numRef>
              <c:f>'Albemarle Intakes'!$B$13:$B$17</c:f>
              <c:numCache>
                <c:formatCode>General</c:formatCode>
                <c:ptCount val="5"/>
                <c:pt idx="0">
                  <c:v>495</c:v>
                </c:pt>
                <c:pt idx="1">
                  <c:v>272</c:v>
                </c:pt>
                <c:pt idx="2">
                  <c:v>368</c:v>
                </c:pt>
                <c:pt idx="3">
                  <c:v>264</c:v>
                </c:pt>
                <c:pt idx="4">
                  <c:v>184</c:v>
                </c:pt>
              </c:numCache>
            </c:numRef>
          </c:val>
          <c:extLst>
            <c:ext xmlns:c16="http://schemas.microsoft.com/office/drawing/2014/chart" uri="{C3380CC4-5D6E-409C-BE32-E72D297353CC}">
              <c16:uniqueId val="{00000000-F2A3-4ADD-A5D8-E5C8A9B39101}"/>
            </c:ext>
          </c:extLst>
        </c:ser>
        <c:ser>
          <c:idx val="1"/>
          <c:order val="1"/>
          <c:tx>
            <c:strRef>
              <c:f>'Albemarle Intakes'!$C$12</c:f>
              <c:strCache>
                <c:ptCount val="1"/>
                <c:pt idx="0">
                  <c:v>2012</c:v>
                </c:pt>
              </c:strCache>
            </c:strRef>
          </c:tx>
          <c:spPr>
            <a:solidFill>
              <a:schemeClr val="accent2"/>
            </a:solidFill>
            <a:ln>
              <a:noFill/>
            </a:ln>
            <a:effectLst/>
          </c:spPr>
          <c:invertIfNegative val="0"/>
          <c:cat>
            <c:strRef>
              <c:f>'Albemarle Intakes'!$A$13:$A$17</c:f>
              <c:strCache>
                <c:ptCount val="5"/>
                <c:pt idx="0">
                  <c:v>Age 18-24</c:v>
                </c:pt>
                <c:pt idx="1">
                  <c:v>Age 25-29</c:v>
                </c:pt>
                <c:pt idx="2">
                  <c:v>Age 30-39</c:v>
                </c:pt>
                <c:pt idx="3">
                  <c:v>Age 40-49</c:v>
                </c:pt>
                <c:pt idx="4">
                  <c:v>Age 50+</c:v>
                </c:pt>
              </c:strCache>
            </c:strRef>
          </c:cat>
          <c:val>
            <c:numRef>
              <c:f>'Albemarle Intakes'!$C$13:$C$17</c:f>
              <c:numCache>
                <c:formatCode>General</c:formatCode>
                <c:ptCount val="5"/>
                <c:pt idx="0">
                  <c:v>465</c:v>
                </c:pt>
                <c:pt idx="1">
                  <c:v>285</c:v>
                </c:pt>
                <c:pt idx="2">
                  <c:v>382</c:v>
                </c:pt>
                <c:pt idx="3">
                  <c:v>294</c:v>
                </c:pt>
                <c:pt idx="4">
                  <c:v>176</c:v>
                </c:pt>
              </c:numCache>
            </c:numRef>
          </c:val>
          <c:extLst>
            <c:ext xmlns:c16="http://schemas.microsoft.com/office/drawing/2014/chart" uri="{C3380CC4-5D6E-409C-BE32-E72D297353CC}">
              <c16:uniqueId val="{00000001-F2A3-4ADD-A5D8-E5C8A9B39101}"/>
            </c:ext>
          </c:extLst>
        </c:ser>
        <c:ser>
          <c:idx val="2"/>
          <c:order val="2"/>
          <c:tx>
            <c:strRef>
              <c:f>'Albemarle Intakes'!$D$12</c:f>
              <c:strCache>
                <c:ptCount val="1"/>
                <c:pt idx="0">
                  <c:v>2013</c:v>
                </c:pt>
              </c:strCache>
            </c:strRef>
          </c:tx>
          <c:spPr>
            <a:solidFill>
              <a:schemeClr val="accent3"/>
            </a:solidFill>
            <a:ln>
              <a:noFill/>
            </a:ln>
            <a:effectLst/>
          </c:spPr>
          <c:invertIfNegative val="0"/>
          <c:cat>
            <c:strRef>
              <c:f>'Albemarle Intakes'!$A$13:$A$17</c:f>
              <c:strCache>
                <c:ptCount val="5"/>
                <c:pt idx="0">
                  <c:v>Age 18-24</c:v>
                </c:pt>
                <c:pt idx="1">
                  <c:v>Age 25-29</c:v>
                </c:pt>
                <c:pt idx="2">
                  <c:v>Age 30-39</c:v>
                </c:pt>
                <c:pt idx="3">
                  <c:v>Age 40-49</c:v>
                </c:pt>
                <c:pt idx="4">
                  <c:v>Age 50+</c:v>
                </c:pt>
              </c:strCache>
            </c:strRef>
          </c:cat>
          <c:val>
            <c:numRef>
              <c:f>'Albemarle Intakes'!$D$13:$D$17</c:f>
              <c:numCache>
                <c:formatCode>General</c:formatCode>
                <c:ptCount val="5"/>
                <c:pt idx="0">
                  <c:v>431</c:v>
                </c:pt>
                <c:pt idx="1">
                  <c:v>296</c:v>
                </c:pt>
                <c:pt idx="2">
                  <c:v>416</c:v>
                </c:pt>
                <c:pt idx="3">
                  <c:v>272</c:v>
                </c:pt>
                <c:pt idx="4">
                  <c:v>206</c:v>
                </c:pt>
              </c:numCache>
            </c:numRef>
          </c:val>
          <c:extLst>
            <c:ext xmlns:c16="http://schemas.microsoft.com/office/drawing/2014/chart" uri="{C3380CC4-5D6E-409C-BE32-E72D297353CC}">
              <c16:uniqueId val="{00000002-F2A3-4ADD-A5D8-E5C8A9B39101}"/>
            </c:ext>
          </c:extLst>
        </c:ser>
        <c:ser>
          <c:idx val="3"/>
          <c:order val="3"/>
          <c:tx>
            <c:strRef>
              <c:f>'Albemarle Intakes'!$E$12</c:f>
              <c:strCache>
                <c:ptCount val="1"/>
                <c:pt idx="0">
                  <c:v>2014</c:v>
                </c:pt>
              </c:strCache>
            </c:strRef>
          </c:tx>
          <c:spPr>
            <a:solidFill>
              <a:schemeClr val="accent4"/>
            </a:solidFill>
            <a:ln>
              <a:noFill/>
            </a:ln>
            <a:effectLst/>
          </c:spPr>
          <c:invertIfNegative val="0"/>
          <c:cat>
            <c:strRef>
              <c:f>'Albemarle Intakes'!$A$13:$A$17</c:f>
              <c:strCache>
                <c:ptCount val="5"/>
                <c:pt idx="0">
                  <c:v>Age 18-24</c:v>
                </c:pt>
                <c:pt idx="1">
                  <c:v>Age 25-29</c:v>
                </c:pt>
                <c:pt idx="2">
                  <c:v>Age 30-39</c:v>
                </c:pt>
                <c:pt idx="3">
                  <c:v>Age 40-49</c:v>
                </c:pt>
                <c:pt idx="4">
                  <c:v>Age 50+</c:v>
                </c:pt>
              </c:strCache>
            </c:strRef>
          </c:cat>
          <c:val>
            <c:numRef>
              <c:f>'Albemarle Intakes'!$E$13:$E$17</c:f>
              <c:numCache>
                <c:formatCode>General</c:formatCode>
                <c:ptCount val="5"/>
                <c:pt idx="0">
                  <c:v>404</c:v>
                </c:pt>
                <c:pt idx="1">
                  <c:v>342</c:v>
                </c:pt>
                <c:pt idx="2">
                  <c:v>473</c:v>
                </c:pt>
                <c:pt idx="3">
                  <c:v>295</c:v>
                </c:pt>
                <c:pt idx="4">
                  <c:v>275</c:v>
                </c:pt>
              </c:numCache>
            </c:numRef>
          </c:val>
          <c:extLst>
            <c:ext xmlns:c16="http://schemas.microsoft.com/office/drawing/2014/chart" uri="{C3380CC4-5D6E-409C-BE32-E72D297353CC}">
              <c16:uniqueId val="{00000003-F2A3-4ADD-A5D8-E5C8A9B39101}"/>
            </c:ext>
          </c:extLst>
        </c:ser>
        <c:ser>
          <c:idx val="4"/>
          <c:order val="4"/>
          <c:tx>
            <c:strRef>
              <c:f>'Albemarle Intakes'!$F$12</c:f>
              <c:strCache>
                <c:ptCount val="1"/>
                <c:pt idx="0">
                  <c:v>2015</c:v>
                </c:pt>
              </c:strCache>
            </c:strRef>
          </c:tx>
          <c:spPr>
            <a:solidFill>
              <a:schemeClr val="accent5"/>
            </a:solidFill>
            <a:ln>
              <a:noFill/>
            </a:ln>
            <a:effectLst/>
          </c:spPr>
          <c:invertIfNegative val="0"/>
          <c:cat>
            <c:strRef>
              <c:f>'Albemarle Intakes'!$A$13:$A$17</c:f>
              <c:strCache>
                <c:ptCount val="5"/>
                <c:pt idx="0">
                  <c:v>Age 18-24</c:v>
                </c:pt>
                <c:pt idx="1">
                  <c:v>Age 25-29</c:v>
                </c:pt>
                <c:pt idx="2">
                  <c:v>Age 30-39</c:v>
                </c:pt>
                <c:pt idx="3">
                  <c:v>Age 40-49</c:v>
                </c:pt>
                <c:pt idx="4">
                  <c:v>Age 50+</c:v>
                </c:pt>
              </c:strCache>
            </c:strRef>
          </c:cat>
          <c:val>
            <c:numRef>
              <c:f>'Albemarle Intakes'!$F$13:$F$17</c:f>
              <c:numCache>
                <c:formatCode>General</c:formatCode>
                <c:ptCount val="5"/>
                <c:pt idx="0">
                  <c:v>403</c:v>
                </c:pt>
                <c:pt idx="1">
                  <c:v>320</c:v>
                </c:pt>
                <c:pt idx="2">
                  <c:v>476</c:v>
                </c:pt>
                <c:pt idx="3">
                  <c:v>290</c:v>
                </c:pt>
                <c:pt idx="4">
                  <c:v>247</c:v>
                </c:pt>
              </c:numCache>
            </c:numRef>
          </c:val>
          <c:extLst>
            <c:ext xmlns:c16="http://schemas.microsoft.com/office/drawing/2014/chart" uri="{C3380CC4-5D6E-409C-BE32-E72D297353CC}">
              <c16:uniqueId val="{00000004-F2A3-4ADD-A5D8-E5C8A9B39101}"/>
            </c:ext>
          </c:extLst>
        </c:ser>
        <c:ser>
          <c:idx val="5"/>
          <c:order val="5"/>
          <c:tx>
            <c:strRef>
              <c:f>'Albemarle Intakes'!$G$12</c:f>
              <c:strCache>
                <c:ptCount val="1"/>
                <c:pt idx="0">
                  <c:v>2016</c:v>
                </c:pt>
              </c:strCache>
            </c:strRef>
          </c:tx>
          <c:spPr>
            <a:solidFill>
              <a:schemeClr val="accent6"/>
            </a:solidFill>
            <a:ln>
              <a:noFill/>
            </a:ln>
            <a:effectLst/>
          </c:spPr>
          <c:invertIfNegative val="0"/>
          <c:cat>
            <c:strRef>
              <c:f>'Albemarle Intakes'!$A$13:$A$17</c:f>
              <c:strCache>
                <c:ptCount val="5"/>
                <c:pt idx="0">
                  <c:v>Age 18-24</c:v>
                </c:pt>
                <c:pt idx="1">
                  <c:v>Age 25-29</c:v>
                </c:pt>
                <c:pt idx="2">
                  <c:v>Age 30-39</c:v>
                </c:pt>
                <c:pt idx="3">
                  <c:v>Age 40-49</c:v>
                </c:pt>
                <c:pt idx="4">
                  <c:v>Age 50+</c:v>
                </c:pt>
              </c:strCache>
            </c:strRef>
          </c:cat>
          <c:val>
            <c:numRef>
              <c:f>'Albemarle Intakes'!$G$13:$G$17</c:f>
              <c:numCache>
                <c:formatCode>General</c:formatCode>
                <c:ptCount val="5"/>
                <c:pt idx="0">
                  <c:v>381</c:v>
                </c:pt>
                <c:pt idx="1">
                  <c:v>352</c:v>
                </c:pt>
                <c:pt idx="2">
                  <c:v>427</c:v>
                </c:pt>
                <c:pt idx="3">
                  <c:v>318</c:v>
                </c:pt>
                <c:pt idx="4">
                  <c:v>275</c:v>
                </c:pt>
              </c:numCache>
            </c:numRef>
          </c:val>
          <c:extLst>
            <c:ext xmlns:c16="http://schemas.microsoft.com/office/drawing/2014/chart" uri="{C3380CC4-5D6E-409C-BE32-E72D297353CC}">
              <c16:uniqueId val="{00000005-F2A3-4ADD-A5D8-E5C8A9B39101}"/>
            </c:ext>
          </c:extLst>
        </c:ser>
        <c:ser>
          <c:idx val="6"/>
          <c:order val="6"/>
          <c:tx>
            <c:strRef>
              <c:f>'Albemarle Intakes'!$H$12</c:f>
              <c:strCache>
                <c:ptCount val="1"/>
                <c:pt idx="0">
                  <c:v>2017</c:v>
                </c:pt>
              </c:strCache>
            </c:strRef>
          </c:tx>
          <c:spPr>
            <a:solidFill>
              <a:schemeClr val="accent1">
                <a:lumMod val="60000"/>
              </a:schemeClr>
            </a:solidFill>
            <a:ln>
              <a:noFill/>
            </a:ln>
            <a:effectLst/>
          </c:spPr>
          <c:invertIfNegative val="0"/>
          <c:cat>
            <c:strRef>
              <c:f>'Albemarle Intakes'!$A$13:$A$17</c:f>
              <c:strCache>
                <c:ptCount val="5"/>
                <c:pt idx="0">
                  <c:v>Age 18-24</c:v>
                </c:pt>
                <c:pt idx="1">
                  <c:v>Age 25-29</c:v>
                </c:pt>
                <c:pt idx="2">
                  <c:v>Age 30-39</c:v>
                </c:pt>
                <c:pt idx="3">
                  <c:v>Age 40-49</c:v>
                </c:pt>
                <c:pt idx="4">
                  <c:v>Age 50+</c:v>
                </c:pt>
              </c:strCache>
            </c:strRef>
          </c:cat>
          <c:val>
            <c:numRef>
              <c:f>'Albemarle Intakes'!$H$13:$H$17</c:f>
              <c:numCache>
                <c:formatCode>General</c:formatCode>
                <c:ptCount val="5"/>
                <c:pt idx="0">
                  <c:v>334</c:v>
                </c:pt>
                <c:pt idx="1">
                  <c:v>300</c:v>
                </c:pt>
                <c:pt idx="2">
                  <c:v>487</c:v>
                </c:pt>
                <c:pt idx="3">
                  <c:v>257</c:v>
                </c:pt>
                <c:pt idx="4">
                  <c:v>262</c:v>
                </c:pt>
              </c:numCache>
            </c:numRef>
          </c:val>
          <c:extLst>
            <c:ext xmlns:c16="http://schemas.microsoft.com/office/drawing/2014/chart" uri="{C3380CC4-5D6E-409C-BE32-E72D297353CC}">
              <c16:uniqueId val="{00000006-F2A3-4ADD-A5D8-E5C8A9B39101}"/>
            </c:ext>
          </c:extLst>
        </c:ser>
        <c:ser>
          <c:idx val="7"/>
          <c:order val="7"/>
          <c:tx>
            <c:strRef>
              <c:f>'Albemarle Intakes'!$I$12</c:f>
              <c:strCache>
                <c:ptCount val="1"/>
                <c:pt idx="0">
                  <c:v>2018</c:v>
                </c:pt>
              </c:strCache>
            </c:strRef>
          </c:tx>
          <c:spPr>
            <a:solidFill>
              <a:schemeClr val="accent2">
                <a:lumMod val="60000"/>
              </a:schemeClr>
            </a:solidFill>
            <a:ln>
              <a:noFill/>
            </a:ln>
            <a:effectLst/>
          </c:spPr>
          <c:invertIfNegative val="0"/>
          <c:cat>
            <c:strRef>
              <c:f>'Albemarle Intakes'!$A$13:$A$17</c:f>
              <c:strCache>
                <c:ptCount val="5"/>
                <c:pt idx="0">
                  <c:v>Age 18-24</c:v>
                </c:pt>
                <c:pt idx="1">
                  <c:v>Age 25-29</c:v>
                </c:pt>
                <c:pt idx="2">
                  <c:v>Age 30-39</c:v>
                </c:pt>
                <c:pt idx="3">
                  <c:v>Age 40-49</c:v>
                </c:pt>
                <c:pt idx="4">
                  <c:v>Age 50+</c:v>
                </c:pt>
              </c:strCache>
            </c:strRef>
          </c:cat>
          <c:val>
            <c:numRef>
              <c:f>'Albemarle Intakes'!$I$13:$I$17</c:f>
              <c:numCache>
                <c:formatCode>General</c:formatCode>
                <c:ptCount val="5"/>
                <c:pt idx="0">
                  <c:v>351</c:v>
                </c:pt>
                <c:pt idx="1">
                  <c:v>344</c:v>
                </c:pt>
                <c:pt idx="2">
                  <c:v>525</c:v>
                </c:pt>
                <c:pt idx="3">
                  <c:v>301</c:v>
                </c:pt>
                <c:pt idx="4">
                  <c:v>302</c:v>
                </c:pt>
              </c:numCache>
            </c:numRef>
          </c:val>
          <c:extLst>
            <c:ext xmlns:c16="http://schemas.microsoft.com/office/drawing/2014/chart" uri="{C3380CC4-5D6E-409C-BE32-E72D297353CC}">
              <c16:uniqueId val="{00000007-F2A3-4ADD-A5D8-E5C8A9B39101}"/>
            </c:ext>
          </c:extLst>
        </c:ser>
        <c:ser>
          <c:idx val="8"/>
          <c:order val="8"/>
          <c:tx>
            <c:strRef>
              <c:f>'Albemarle Intakes'!$J$12</c:f>
              <c:strCache>
                <c:ptCount val="1"/>
                <c:pt idx="0">
                  <c:v>2019</c:v>
                </c:pt>
              </c:strCache>
            </c:strRef>
          </c:tx>
          <c:spPr>
            <a:solidFill>
              <a:schemeClr val="accent3">
                <a:lumMod val="60000"/>
              </a:schemeClr>
            </a:solidFill>
            <a:ln>
              <a:noFill/>
            </a:ln>
            <a:effectLst/>
          </c:spPr>
          <c:invertIfNegative val="0"/>
          <c:cat>
            <c:strRef>
              <c:f>'Albemarle Intakes'!$A$13:$A$17</c:f>
              <c:strCache>
                <c:ptCount val="5"/>
                <c:pt idx="0">
                  <c:v>Age 18-24</c:v>
                </c:pt>
                <c:pt idx="1">
                  <c:v>Age 25-29</c:v>
                </c:pt>
                <c:pt idx="2">
                  <c:v>Age 30-39</c:v>
                </c:pt>
                <c:pt idx="3">
                  <c:v>Age 40-49</c:v>
                </c:pt>
                <c:pt idx="4">
                  <c:v>Age 50+</c:v>
                </c:pt>
              </c:strCache>
            </c:strRef>
          </c:cat>
          <c:val>
            <c:numRef>
              <c:f>'Albemarle Intakes'!$J$13:$J$17</c:f>
              <c:numCache>
                <c:formatCode>General</c:formatCode>
                <c:ptCount val="5"/>
                <c:pt idx="0">
                  <c:v>325</c:v>
                </c:pt>
                <c:pt idx="1">
                  <c:v>332</c:v>
                </c:pt>
                <c:pt idx="2">
                  <c:v>523</c:v>
                </c:pt>
                <c:pt idx="3">
                  <c:v>356</c:v>
                </c:pt>
                <c:pt idx="4">
                  <c:v>300</c:v>
                </c:pt>
              </c:numCache>
            </c:numRef>
          </c:val>
          <c:extLst>
            <c:ext xmlns:c16="http://schemas.microsoft.com/office/drawing/2014/chart" uri="{C3380CC4-5D6E-409C-BE32-E72D297353CC}">
              <c16:uniqueId val="{00000008-F2A3-4ADD-A5D8-E5C8A9B39101}"/>
            </c:ext>
          </c:extLst>
        </c:ser>
        <c:ser>
          <c:idx val="9"/>
          <c:order val="9"/>
          <c:tx>
            <c:strRef>
              <c:f>'Albemarle Intakes'!$K$12</c:f>
              <c:strCache>
                <c:ptCount val="1"/>
                <c:pt idx="0">
                  <c:v>2020</c:v>
                </c:pt>
              </c:strCache>
            </c:strRef>
          </c:tx>
          <c:spPr>
            <a:solidFill>
              <a:schemeClr val="accent4">
                <a:lumMod val="60000"/>
              </a:schemeClr>
            </a:solidFill>
            <a:ln>
              <a:noFill/>
            </a:ln>
            <a:effectLst/>
          </c:spPr>
          <c:invertIfNegative val="0"/>
          <c:cat>
            <c:strRef>
              <c:f>'Albemarle Intakes'!$A$13:$A$17</c:f>
              <c:strCache>
                <c:ptCount val="5"/>
                <c:pt idx="0">
                  <c:v>Age 18-24</c:v>
                </c:pt>
                <c:pt idx="1">
                  <c:v>Age 25-29</c:v>
                </c:pt>
                <c:pt idx="2">
                  <c:v>Age 30-39</c:v>
                </c:pt>
                <c:pt idx="3">
                  <c:v>Age 40-49</c:v>
                </c:pt>
                <c:pt idx="4">
                  <c:v>Age 50+</c:v>
                </c:pt>
              </c:strCache>
            </c:strRef>
          </c:cat>
          <c:val>
            <c:numRef>
              <c:f>'Albemarle Intakes'!$K$13:$K$17</c:f>
              <c:numCache>
                <c:formatCode>General</c:formatCode>
                <c:ptCount val="5"/>
                <c:pt idx="0">
                  <c:v>186</c:v>
                </c:pt>
                <c:pt idx="1">
                  <c:v>213</c:v>
                </c:pt>
                <c:pt idx="2">
                  <c:v>403</c:v>
                </c:pt>
                <c:pt idx="3">
                  <c:v>251</c:v>
                </c:pt>
                <c:pt idx="4">
                  <c:v>213</c:v>
                </c:pt>
              </c:numCache>
            </c:numRef>
          </c:val>
          <c:extLst>
            <c:ext xmlns:c16="http://schemas.microsoft.com/office/drawing/2014/chart" uri="{C3380CC4-5D6E-409C-BE32-E72D297353CC}">
              <c16:uniqueId val="{00000009-F2A3-4ADD-A5D8-E5C8A9B39101}"/>
            </c:ext>
          </c:extLst>
        </c:ser>
        <c:ser>
          <c:idx val="10"/>
          <c:order val="10"/>
          <c:tx>
            <c:strRef>
              <c:f>'Albemarle Intakes'!$L$12</c:f>
              <c:strCache>
                <c:ptCount val="1"/>
                <c:pt idx="0">
                  <c:v>2021</c:v>
                </c:pt>
              </c:strCache>
            </c:strRef>
          </c:tx>
          <c:spPr>
            <a:solidFill>
              <a:schemeClr val="accent5">
                <a:lumMod val="60000"/>
              </a:schemeClr>
            </a:solidFill>
            <a:ln>
              <a:noFill/>
            </a:ln>
            <a:effectLst/>
          </c:spPr>
          <c:invertIfNegative val="0"/>
          <c:cat>
            <c:strRef>
              <c:f>'Albemarle Intakes'!$A$13:$A$17</c:f>
              <c:strCache>
                <c:ptCount val="5"/>
                <c:pt idx="0">
                  <c:v>Age 18-24</c:v>
                </c:pt>
                <c:pt idx="1">
                  <c:v>Age 25-29</c:v>
                </c:pt>
                <c:pt idx="2">
                  <c:v>Age 30-39</c:v>
                </c:pt>
                <c:pt idx="3">
                  <c:v>Age 40-49</c:v>
                </c:pt>
                <c:pt idx="4">
                  <c:v>Age 50+</c:v>
                </c:pt>
              </c:strCache>
            </c:strRef>
          </c:cat>
          <c:val>
            <c:numRef>
              <c:f>'Albemarle Intakes'!$L$13:$L$17</c:f>
              <c:numCache>
                <c:formatCode>General</c:formatCode>
                <c:ptCount val="5"/>
                <c:pt idx="0">
                  <c:v>156</c:v>
                </c:pt>
                <c:pt idx="1">
                  <c:v>182</c:v>
                </c:pt>
                <c:pt idx="2">
                  <c:v>386</c:v>
                </c:pt>
                <c:pt idx="3">
                  <c:v>225</c:v>
                </c:pt>
                <c:pt idx="4">
                  <c:v>203</c:v>
                </c:pt>
              </c:numCache>
            </c:numRef>
          </c:val>
          <c:extLst>
            <c:ext xmlns:c16="http://schemas.microsoft.com/office/drawing/2014/chart" uri="{C3380CC4-5D6E-409C-BE32-E72D297353CC}">
              <c16:uniqueId val="{0000000A-F2A3-4ADD-A5D8-E5C8A9B39101}"/>
            </c:ext>
          </c:extLst>
        </c:ser>
        <c:dLbls>
          <c:showLegendKey val="0"/>
          <c:showVal val="0"/>
          <c:showCatName val="0"/>
          <c:showSerName val="0"/>
          <c:showPercent val="0"/>
          <c:showBubbleSize val="0"/>
        </c:dLbls>
        <c:gapWidth val="219"/>
        <c:overlap val="-27"/>
        <c:axId val="421116112"/>
        <c:axId val="421112784"/>
      </c:barChart>
      <c:catAx>
        <c:axId val="421116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21112784"/>
        <c:crosses val="autoZero"/>
        <c:auto val="1"/>
        <c:lblAlgn val="ctr"/>
        <c:lblOffset val="100"/>
        <c:noMultiLvlLbl val="0"/>
      </c:catAx>
      <c:valAx>
        <c:axId val="4211127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211161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Percent Change in Albemarle Intakes by Age (2011-2021)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'Albemarle Intakes'!$A$27</c:f>
              <c:strCache>
                <c:ptCount val="1"/>
                <c:pt idx="0">
                  <c:v>Age 18-24</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'Albemarle Intakes'!$B$26</c:f>
              <c:strCache>
                <c:ptCount val="1"/>
                <c:pt idx="0">
                  <c:v>% Change 2011 to 2021</c:v>
                </c:pt>
              </c:strCache>
            </c:strRef>
          </c:cat>
          <c:val>
            <c:numRef>
              <c:f>'Albemarle Intakes'!$B$27</c:f>
              <c:numCache>
                <c:formatCode>0%</c:formatCode>
                <c:ptCount val="1"/>
                <c:pt idx="0">
                  <c:v>-0.59</c:v>
                </c:pt>
              </c:numCache>
            </c:numRef>
          </c:val>
          <c:extLst>
            <c:ext xmlns:c16="http://schemas.microsoft.com/office/drawing/2014/chart" uri="{C3380CC4-5D6E-409C-BE32-E72D297353CC}">
              <c16:uniqueId val="{00000000-398C-41DD-85A0-0EECFE19B056}"/>
            </c:ext>
          </c:extLst>
        </c:ser>
        <c:ser>
          <c:idx val="1"/>
          <c:order val="1"/>
          <c:tx>
            <c:strRef>
              <c:f>'Albemarle Intakes'!$A$28</c:f>
              <c:strCache>
                <c:ptCount val="1"/>
                <c:pt idx="0">
                  <c:v>Age 25-29</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'Albemarle Intakes'!$B$26</c:f>
              <c:strCache>
                <c:ptCount val="1"/>
                <c:pt idx="0">
                  <c:v>% Change 2011 to 2021</c:v>
                </c:pt>
              </c:strCache>
            </c:strRef>
          </c:cat>
          <c:val>
            <c:numRef>
              <c:f>'Albemarle Intakes'!$B$28</c:f>
              <c:numCache>
                <c:formatCode>0%</c:formatCode>
                <c:ptCount val="1"/>
                <c:pt idx="0">
                  <c:v>-0.2</c:v>
                </c:pt>
              </c:numCache>
            </c:numRef>
          </c:val>
          <c:extLst>
            <c:ext xmlns:c16="http://schemas.microsoft.com/office/drawing/2014/chart" uri="{C3380CC4-5D6E-409C-BE32-E72D297353CC}">
              <c16:uniqueId val="{00000001-398C-41DD-85A0-0EECFE19B056}"/>
            </c:ext>
          </c:extLst>
        </c:ser>
        <c:ser>
          <c:idx val="2"/>
          <c:order val="2"/>
          <c:tx>
            <c:strRef>
              <c:f>'Albemarle Intakes'!$A$29</c:f>
              <c:strCache>
                <c:ptCount val="1"/>
                <c:pt idx="0">
                  <c:v>Age 30-39</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'Albemarle Intakes'!$B$26</c:f>
              <c:strCache>
                <c:ptCount val="1"/>
                <c:pt idx="0">
                  <c:v>% Change 2011 to 2021</c:v>
                </c:pt>
              </c:strCache>
            </c:strRef>
          </c:cat>
          <c:val>
            <c:numRef>
              <c:f>'Albemarle Intakes'!$B$29</c:f>
              <c:numCache>
                <c:formatCode>0%</c:formatCode>
                <c:ptCount val="1"/>
                <c:pt idx="0">
                  <c:v>0.13</c:v>
                </c:pt>
              </c:numCache>
            </c:numRef>
          </c:val>
          <c:extLst>
            <c:ext xmlns:c16="http://schemas.microsoft.com/office/drawing/2014/chart" uri="{C3380CC4-5D6E-409C-BE32-E72D297353CC}">
              <c16:uniqueId val="{00000002-398C-41DD-85A0-0EECFE19B056}"/>
            </c:ext>
          </c:extLst>
        </c:ser>
        <c:ser>
          <c:idx val="3"/>
          <c:order val="3"/>
          <c:tx>
            <c:strRef>
              <c:f>'Albemarle Intakes'!$A$30</c:f>
              <c:strCache>
                <c:ptCount val="1"/>
                <c:pt idx="0">
                  <c:v>Age 40-49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'Albemarle Intakes'!$B$26</c:f>
              <c:strCache>
                <c:ptCount val="1"/>
                <c:pt idx="0">
                  <c:v>% Change 2011 to 2021</c:v>
                </c:pt>
              </c:strCache>
            </c:strRef>
          </c:cat>
          <c:val>
            <c:numRef>
              <c:f>'Albemarle Intakes'!$B$30</c:f>
              <c:numCache>
                <c:formatCode>0%</c:formatCode>
                <c:ptCount val="1"/>
                <c:pt idx="0">
                  <c:v>-0.04</c:v>
                </c:pt>
              </c:numCache>
            </c:numRef>
          </c:val>
          <c:extLst>
            <c:ext xmlns:c16="http://schemas.microsoft.com/office/drawing/2014/chart" uri="{C3380CC4-5D6E-409C-BE32-E72D297353CC}">
              <c16:uniqueId val="{00000003-398C-41DD-85A0-0EECFE19B056}"/>
            </c:ext>
          </c:extLst>
        </c:ser>
        <c:ser>
          <c:idx val="4"/>
          <c:order val="4"/>
          <c:tx>
            <c:strRef>
              <c:f>'Albemarle Intakes'!$A$31</c:f>
              <c:strCache>
                <c:ptCount val="1"/>
                <c:pt idx="0">
                  <c:v>Age 50+</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'Albemarle Intakes'!$B$26</c:f>
              <c:strCache>
                <c:ptCount val="1"/>
                <c:pt idx="0">
                  <c:v>% Change 2011 to 2021</c:v>
                </c:pt>
              </c:strCache>
            </c:strRef>
          </c:cat>
          <c:val>
            <c:numRef>
              <c:f>'Albemarle Intakes'!$B$31</c:f>
              <c:numCache>
                <c:formatCode>0%</c:formatCode>
                <c:ptCount val="1"/>
                <c:pt idx="0">
                  <c:v>0.26</c:v>
                </c:pt>
              </c:numCache>
            </c:numRef>
          </c:val>
          <c:extLst>
            <c:ext xmlns:c16="http://schemas.microsoft.com/office/drawing/2014/chart" uri="{C3380CC4-5D6E-409C-BE32-E72D297353CC}">
              <c16:uniqueId val="{00000004-398C-41DD-85A0-0EECFE19B056}"/>
            </c:ext>
          </c:extLst>
        </c:ser>
        <c:dLbls>
          <c:showLegendKey val="0"/>
          <c:showVal val="0"/>
          <c:showCatName val="0"/>
          <c:showSerName val="0"/>
          <c:showPercent val="0"/>
          <c:showBubbleSize val="0"/>
        </c:dLbls>
        <c:gapWidth val="219"/>
        <c:overlap val="-27"/>
        <c:axId val="996032912"/>
        <c:axId val="996036656"/>
      </c:barChart>
      <c:catAx>
        <c:axId val="996032912"/>
        <c:scaling>
          <c:orientation val="minMax"/>
        </c:scaling>
        <c:delete val="1"/>
        <c:axPos val="b"/>
        <c:numFmt formatCode="General" sourceLinked="1"/>
        <c:majorTickMark val="none"/>
        <c:minorTickMark val="none"/>
        <c:tickLblPos val="nextTo"/>
        <c:crossAx val="996036656"/>
        <c:crosses val="autoZero"/>
        <c:auto val="1"/>
        <c:lblAlgn val="ctr"/>
        <c:lblOffset val="100"/>
        <c:noMultiLvlLbl val="0"/>
      </c:catAx>
      <c:valAx>
        <c:axId val="996036656"/>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9960329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'Average Age at Intake'!$A$5</c:f>
              <c:strCache>
                <c:ptCount val="1"/>
                <c:pt idx="0">
                  <c:v>Albemarle Average Age at Intake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'Average Age at Intake'!$B$4:$L$4</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'Average Age at Intake'!$B$5:$L$5</c:f>
              <c:numCache>
                <c:formatCode>General</c:formatCode>
                <c:ptCount val="11"/>
                <c:pt idx="0">
                  <c:v>32.840000000000003</c:v>
                </c:pt>
                <c:pt idx="1">
                  <c:v>33.24</c:v>
                </c:pt>
                <c:pt idx="2">
                  <c:v>33.83</c:v>
                </c:pt>
                <c:pt idx="3">
                  <c:v>34.86</c:v>
                </c:pt>
                <c:pt idx="4">
                  <c:v>34.43</c:v>
                </c:pt>
                <c:pt idx="5">
                  <c:v>34.979999999999997</c:v>
                </c:pt>
                <c:pt idx="6">
                  <c:v>35.119999999999997</c:v>
                </c:pt>
                <c:pt idx="7">
                  <c:v>35.700000000000003</c:v>
                </c:pt>
                <c:pt idx="8">
                  <c:v>36.61</c:v>
                </c:pt>
                <c:pt idx="9">
                  <c:v>37.04</c:v>
                </c:pt>
                <c:pt idx="10">
                  <c:v>37.17</c:v>
                </c:pt>
              </c:numCache>
            </c:numRef>
          </c:val>
          <c:smooth val="0"/>
          <c:extLst>
            <c:ext xmlns:c16="http://schemas.microsoft.com/office/drawing/2014/chart" uri="{C3380CC4-5D6E-409C-BE32-E72D297353CC}">
              <c16:uniqueId val="{00000000-2901-40AD-8409-97F521ED5B19}"/>
            </c:ext>
          </c:extLst>
        </c:ser>
        <c:dLbls>
          <c:showLegendKey val="0"/>
          <c:showVal val="0"/>
          <c:showCatName val="0"/>
          <c:showSerName val="0"/>
          <c:showPercent val="0"/>
          <c:showBubbleSize val="0"/>
        </c:dLbls>
        <c:smooth val="0"/>
        <c:axId val="483591696"/>
        <c:axId val="483597520"/>
      </c:lineChart>
      <c:catAx>
        <c:axId val="483591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83597520"/>
        <c:crosses val="autoZero"/>
        <c:auto val="1"/>
        <c:lblAlgn val="ctr"/>
        <c:lblOffset val="100"/>
        <c:noMultiLvlLbl val="0"/>
      </c:catAx>
      <c:valAx>
        <c:axId val="483597520"/>
        <c:scaling>
          <c:orientation val="minMax"/>
          <c:max val="5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83591696"/>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'ACRJ Intakes'!$A$61</c:f>
              <c:strCache>
                <c:ptCount val="1"/>
                <c:pt idx="0">
                  <c:v>Albemarle Weekenders</c:v>
                </c:pt>
              </c:strCache>
            </c:strRef>
          </c:tx>
          <c:spPr>
            <a:ln w="28575" cap="rnd">
              <a:solidFill>
                <a:schemeClr val="accent1"/>
              </a:solidFill>
              <a:round/>
            </a:ln>
            <a:effectLst/>
          </c:spPr>
          <c:marker>
            <c:symbol val="none"/>
          </c:marker>
          <c:cat>
            <c:numRef>
              <c:f>'ACRJ Intakes'!$B$60:$L$60</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'ACRJ Intakes'!$B$61:$L$61</c:f>
              <c:numCache>
                <c:formatCode>General</c:formatCode>
                <c:ptCount val="11"/>
                <c:pt idx="0">
                  <c:v>67</c:v>
                </c:pt>
                <c:pt idx="1">
                  <c:v>62</c:v>
                </c:pt>
                <c:pt idx="2">
                  <c:v>73</c:v>
                </c:pt>
                <c:pt idx="3">
                  <c:v>81</c:v>
                </c:pt>
                <c:pt idx="4">
                  <c:v>77</c:v>
                </c:pt>
                <c:pt idx="5">
                  <c:v>65</c:v>
                </c:pt>
                <c:pt idx="6">
                  <c:v>80</c:v>
                </c:pt>
                <c:pt idx="7">
                  <c:v>88</c:v>
                </c:pt>
                <c:pt idx="8">
                  <c:v>71</c:v>
                </c:pt>
                <c:pt idx="9">
                  <c:v>25</c:v>
                </c:pt>
                <c:pt idx="10">
                  <c:v>41</c:v>
                </c:pt>
              </c:numCache>
            </c:numRef>
          </c:val>
          <c:smooth val="0"/>
          <c:extLst>
            <c:ext xmlns:c16="http://schemas.microsoft.com/office/drawing/2014/chart" uri="{C3380CC4-5D6E-409C-BE32-E72D297353CC}">
              <c16:uniqueId val="{00000000-52B9-442B-9F10-A1460E987ED2}"/>
            </c:ext>
          </c:extLst>
        </c:ser>
        <c:dLbls>
          <c:showLegendKey val="0"/>
          <c:showVal val="0"/>
          <c:showCatName val="0"/>
          <c:showSerName val="0"/>
          <c:showPercent val="0"/>
          <c:showBubbleSize val="0"/>
        </c:dLbls>
        <c:smooth val="0"/>
        <c:axId val="483616240"/>
        <c:axId val="483623728"/>
      </c:lineChart>
      <c:catAx>
        <c:axId val="483616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83623728"/>
        <c:crosses val="autoZero"/>
        <c:auto val="1"/>
        <c:lblAlgn val="ctr"/>
        <c:lblOffset val="100"/>
        <c:noMultiLvlLbl val="0"/>
      </c:catAx>
      <c:valAx>
        <c:axId val="4836237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83616240"/>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0.70214</cdr:x>
      <cdr:y>0.47238</cdr:y>
    </cdr:from>
    <cdr:to>
      <cdr:x>0.77714</cdr:x>
      <cdr:y>0.60571</cdr:y>
    </cdr:to>
    <cdr:sp macro="" textlink="">
      <cdr:nvSpPr>
        <cdr:cNvPr id="2" name="TextBox 1"/>
        <cdr:cNvSpPr txBox="1"/>
      </cdr:nvSpPr>
      <cdr:spPr>
        <a:xfrm xmlns:a="http://schemas.openxmlformats.org/drawingml/2006/main">
          <a:off x="8560526" y="323958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Charlottesville down 25%</a:t>
          </a:r>
          <a:endParaRPr lang="en-US" sz="1800" dirty="0"/>
        </a:p>
      </cdr:txBody>
    </cdr:sp>
  </cdr:relSizeAnchor>
  <cdr:relSizeAnchor xmlns:cdr="http://schemas.openxmlformats.org/drawingml/2006/chartDrawing">
    <cdr:from>
      <cdr:x>0.89071</cdr:x>
      <cdr:y>0.37333</cdr:y>
    </cdr:from>
    <cdr:to>
      <cdr:x>0.945</cdr:x>
      <cdr:y>0.47492</cdr:y>
    </cdr:to>
    <cdr:cxnSp macro="">
      <cdr:nvCxnSpPr>
        <cdr:cNvPr id="4" name="Straight Arrow Connector 3"/>
        <cdr:cNvCxnSpPr/>
      </cdr:nvCxnSpPr>
      <cdr:spPr>
        <a:xfrm xmlns:a="http://schemas.openxmlformats.org/drawingml/2006/main" flipV="1">
          <a:off x="10859589" y="2560320"/>
          <a:ext cx="661851" cy="696686"/>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0.75071</cdr:x>
      <cdr:y>0.12698</cdr:y>
    </cdr:from>
    <cdr:to>
      <cdr:x>0.82571</cdr:x>
      <cdr:y>0.26032</cdr:y>
    </cdr:to>
    <cdr:sp macro="" textlink="">
      <cdr:nvSpPr>
        <cdr:cNvPr id="6" name="TextBox 5"/>
        <cdr:cNvSpPr txBox="1"/>
      </cdr:nvSpPr>
      <cdr:spPr>
        <a:xfrm xmlns:a="http://schemas.openxmlformats.org/drawingml/2006/main">
          <a:off x="9152709" y="87085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Albemarle up 9%</a:t>
          </a:r>
          <a:endParaRPr lang="en-US" sz="1800" dirty="0"/>
        </a:p>
      </cdr:txBody>
    </cdr:sp>
  </cdr:relSizeAnchor>
  <cdr:relSizeAnchor xmlns:cdr="http://schemas.openxmlformats.org/drawingml/2006/chartDrawing">
    <cdr:from>
      <cdr:x>0.88</cdr:x>
      <cdr:y>0.17143</cdr:y>
    </cdr:from>
    <cdr:to>
      <cdr:x>0.94214</cdr:x>
      <cdr:y>0.27302</cdr:y>
    </cdr:to>
    <cdr:cxnSp macro="">
      <cdr:nvCxnSpPr>
        <cdr:cNvPr id="8" name="Straight Arrow Connector 7"/>
        <cdr:cNvCxnSpPr/>
      </cdr:nvCxnSpPr>
      <cdr:spPr>
        <a:xfrm xmlns:a="http://schemas.openxmlformats.org/drawingml/2006/main">
          <a:off x="10728960" y="1175657"/>
          <a:ext cx="757646" cy="696686"/>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0.xml><?xml version="1.0" encoding="utf-8"?>
<c:userShapes xmlns:c="http://schemas.openxmlformats.org/drawingml/2006/chart">
  <cdr:relSizeAnchor xmlns:cdr="http://schemas.openxmlformats.org/drawingml/2006/chartDrawing">
    <cdr:from>
      <cdr:x>0.80929</cdr:x>
      <cdr:y>0.13206</cdr:y>
    </cdr:from>
    <cdr:to>
      <cdr:x>0.88429</cdr:x>
      <cdr:y>0.2654</cdr:y>
    </cdr:to>
    <cdr:sp macro="" textlink="">
      <cdr:nvSpPr>
        <cdr:cNvPr id="2" name="TextBox 1"/>
        <cdr:cNvSpPr txBox="1"/>
      </cdr:nvSpPr>
      <cdr:spPr>
        <a:xfrm xmlns:a="http://schemas.openxmlformats.org/drawingml/2006/main">
          <a:off x="9866812" y="905692"/>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52%</a:t>
          </a:r>
          <a:endParaRPr lang="en-US" sz="1800" dirty="0"/>
        </a:p>
      </cdr:txBody>
    </cdr:sp>
  </cdr:relSizeAnchor>
  <cdr:relSizeAnchor xmlns:cdr="http://schemas.openxmlformats.org/drawingml/2006/chartDrawing">
    <cdr:from>
      <cdr:x>0.88143</cdr:x>
      <cdr:y>0.17397</cdr:y>
    </cdr:from>
    <cdr:to>
      <cdr:x>0.93786</cdr:x>
      <cdr:y>0.52317</cdr:y>
    </cdr:to>
    <cdr:cxnSp macro="">
      <cdr:nvCxnSpPr>
        <cdr:cNvPr id="4" name="Straight Arrow Connector 3"/>
        <cdr:cNvCxnSpPr/>
      </cdr:nvCxnSpPr>
      <cdr:spPr>
        <a:xfrm xmlns:a="http://schemas.openxmlformats.org/drawingml/2006/main">
          <a:off x="10746377" y="1193074"/>
          <a:ext cx="687977" cy="2394857"/>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1.xml><?xml version="1.0" encoding="utf-8"?>
<c:userShapes xmlns:c="http://schemas.openxmlformats.org/drawingml/2006/chart">
  <cdr:relSizeAnchor xmlns:cdr="http://schemas.openxmlformats.org/drawingml/2006/chartDrawing">
    <cdr:from>
      <cdr:x>0.635</cdr:x>
      <cdr:y>0.22603</cdr:y>
    </cdr:from>
    <cdr:to>
      <cdr:x>0.71</cdr:x>
      <cdr:y>0.35936</cdr:y>
    </cdr:to>
    <cdr:sp macro="" textlink="">
      <cdr:nvSpPr>
        <cdr:cNvPr id="2" name="TextBox 1"/>
        <cdr:cNvSpPr txBox="1"/>
      </cdr:nvSpPr>
      <cdr:spPr>
        <a:xfrm xmlns:a="http://schemas.openxmlformats.org/drawingml/2006/main">
          <a:off x="7741920" y="15501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Misdemeanor bookings down 57%</a:t>
          </a:r>
          <a:endParaRPr lang="en-US" sz="1800" dirty="0"/>
        </a:p>
      </cdr:txBody>
    </cdr:sp>
  </cdr:relSizeAnchor>
  <cdr:relSizeAnchor xmlns:cdr="http://schemas.openxmlformats.org/drawingml/2006/chartDrawing">
    <cdr:from>
      <cdr:x>0.89143</cdr:x>
      <cdr:y>0.26794</cdr:y>
    </cdr:from>
    <cdr:to>
      <cdr:x>0.95571</cdr:x>
      <cdr:y>0.53079</cdr:y>
    </cdr:to>
    <cdr:cxnSp macro="">
      <cdr:nvCxnSpPr>
        <cdr:cNvPr id="4" name="Straight Arrow Connector 3"/>
        <cdr:cNvCxnSpPr/>
      </cdr:nvCxnSpPr>
      <cdr:spPr>
        <a:xfrm xmlns:a="http://schemas.openxmlformats.org/drawingml/2006/main">
          <a:off x="10868297" y="1837509"/>
          <a:ext cx="783772" cy="1802674"/>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0.71</cdr:x>
      <cdr:y>0.7581</cdr:y>
    </cdr:from>
    <cdr:to>
      <cdr:x>0.785</cdr:x>
      <cdr:y>0.89143</cdr:y>
    </cdr:to>
    <cdr:sp macro="" textlink="">
      <cdr:nvSpPr>
        <cdr:cNvPr id="6" name="TextBox 5"/>
        <cdr:cNvSpPr txBox="1"/>
      </cdr:nvSpPr>
      <cdr:spPr>
        <a:xfrm xmlns:a="http://schemas.openxmlformats.org/drawingml/2006/main">
          <a:off x="8656320" y="519901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Felony bookings down 48%</a:t>
          </a:r>
          <a:endParaRPr lang="en-US" sz="1800" dirty="0"/>
        </a:p>
      </cdr:txBody>
    </cdr:sp>
  </cdr:relSizeAnchor>
  <cdr:relSizeAnchor xmlns:cdr="http://schemas.openxmlformats.org/drawingml/2006/chartDrawing">
    <cdr:from>
      <cdr:x>0.90929</cdr:x>
      <cdr:y>0.60952</cdr:y>
    </cdr:from>
    <cdr:to>
      <cdr:x>0.955</cdr:x>
      <cdr:y>0.76571</cdr:y>
    </cdr:to>
    <cdr:cxnSp macro="">
      <cdr:nvCxnSpPr>
        <cdr:cNvPr id="8" name="Straight Arrow Connector 7"/>
        <cdr:cNvCxnSpPr/>
      </cdr:nvCxnSpPr>
      <cdr:spPr>
        <a:xfrm xmlns:a="http://schemas.openxmlformats.org/drawingml/2006/main" flipV="1">
          <a:off x="11086011" y="4180114"/>
          <a:ext cx="557349" cy="1071155"/>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2.xml><?xml version="1.0" encoding="utf-8"?>
<c:userShapes xmlns:c="http://schemas.openxmlformats.org/drawingml/2006/chart">
  <cdr:relSizeAnchor xmlns:cdr="http://schemas.openxmlformats.org/drawingml/2006/chartDrawing">
    <cdr:from>
      <cdr:x>0.86143</cdr:x>
      <cdr:y>0.09905</cdr:y>
    </cdr:from>
    <cdr:to>
      <cdr:x>0.93643</cdr:x>
      <cdr:y>0.23238</cdr:y>
    </cdr:to>
    <cdr:sp macro="" textlink="">
      <cdr:nvSpPr>
        <cdr:cNvPr id="2" name="TextBox 1"/>
        <cdr:cNvSpPr txBox="1"/>
      </cdr:nvSpPr>
      <cdr:spPr>
        <a:xfrm xmlns:a="http://schemas.openxmlformats.org/drawingml/2006/main">
          <a:off x="10502538" y="67926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Up 38%</a:t>
          </a:r>
          <a:endParaRPr lang="en-US" sz="1800" dirty="0"/>
        </a:p>
      </cdr:txBody>
    </cdr:sp>
  </cdr:relSizeAnchor>
</c:userShapes>
</file>

<file path=ppt/drawings/drawing13.xml><?xml version="1.0" encoding="utf-8"?>
<c:userShapes xmlns:c="http://schemas.openxmlformats.org/drawingml/2006/chart">
  <cdr:relSizeAnchor xmlns:cdr="http://schemas.openxmlformats.org/drawingml/2006/chartDrawing">
    <cdr:from>
      <cdr:x>0.745</cdr:x>
      <cdr:y>0.12825</cdr:y>
    </cdr:from>
    <cdr:to>
      <cdr:x>0.82</cdr:x>
      <cdr:y>0.26159</cdr:y>
    </cdr:to>
    <cdr:sp macro="" textlink="">
      <cdr:nvSpPr>
        <cdr:cNvPr id="2" name="TextBox 1"/>
        <cdr:cNvSpPr txBox="1"/>
      </cdr:nvSpPr>
      <cdr:spPr>
        <a:xfrm xmlns:a="http://schemas.openxmlformats.org/drawingml/2006/main">
          <a:off x="9083040" y="87956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Felony PV up 31%</a:t>
          </a:r>
          <a:endParaRPr lang="en-US" sz="1800" dirty="0"/>
        </a:p>
      </cdr:txBody>
    </cdr:sp>
  </cdr:relSizeAnchor>
  <cdr:relSizeAnchor xmlns:cdr="http://schemas.openxmlformats.org/drawingml/2006/chartDrawing">
    <cdr:from>
      <cdr:x>0.88357</cdr:x>
      <cdr:y>0.17524</cdr:y>
    </cdr:from>
    <cdr:to>
      <cdr:x>0.94286</cdr:x>
      <cdr:y>0.25651</cdr:y>
    </cdr:to>
    <cdr:cxnSp macro="">
      <cdr:nvCxnSpPr>
        <cdr:cNvPr id="4" name="Straight Arrow Connector 3"/>
        <cdr:cNvCxnSpPr/>
      </cdr:nvCxnSpPr>
      <cdr:spPr>
        <a:xfrm xmlns:a="http://schemas.openxmlformats.org/drawingml/2006/main">
          <a:off x="10772503" y="1201783"/>
          <a:ext cx="722811" cy="557348"/>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4.xml><?xml version="1.0" encoding="utf-8"?>
<c:userShapes xmlns:c="http://schemas.openxmlformats.org/drawingml/2006/chart">
  <cdr:relSizeAnchor xmlns:cdr="http://schemas.openxmlformats.org/drawingml/2006/chartDrawing">
    <cdr:from>
      <cdr:x>0.76793</cdr:x>
      <cdr:y>0.13913</cdr:y>
    </cdr:from>
    <cdr:to>
      <cdr:x>0.84293</cdr:x>
      <cdr:y>0.27246</cdr:y>
    </cdr:to>
    <cdr:sp macro="" textlink="">
      <cdr:nvSpPr>
        <cdr:cNvPr id="2" name="TextBox 1"/>
        <cdr:cNvSpPr txBox="1"/>
      </cdr:nvSpPr>
      <cdr:spPr>
        <a:xfrm xmlns:a="http://schemas.openxmlformats.org/drawingml/2006/main">
          <a:off x="9362661" y="95415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ALOS up 25%</a:t>
          </a:r>
          <a:endParaRPr lang="en-US" sz="1800" dirty="0"/>
        </a:p>
      </cdr:txBody>
    </cdr:sp>
  </cdr:relSizeAnchor>
  <cdr:relSizeAnchor xmlns:cdr="http://schemas.openxmlformats.org/drawingml/2006/chartDrawing">
    <cdr:from>
      <cdr:x>0.86821</cdr:x>
      <cdr:y>0.18406</cdr:y>
    </cdr:from>
    <cdr:to>
      <cdr:x>0.94565</cdr:x>
      <cdr:y>0.2971</cdr:y>
    </cdr:to>
    <cdr:cxnSp macro="">
      <cdr:nvCxnSpPr>
        <cdr:cNvPr id="4" name="Straight Arrow Connector 3"/>
        <cdr:cNvCxnSpPr/>
      </cdr:nvCxnSpPr>
      <cdr:spPr>
        <a:xfrm xmlns:a="http://schemas.openxmlformats.org/drawingml/2006/main">
          <a:off x="10585174" y="1262270"/>
          <a:ext cx="944217" cy="775252"/>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5.xml><?xml version="1.0" encoding="utf-8"?>
<c:userShapes xmlns:c="http://schemas.openxmlformats.org/drawingml/2006/chart">
  <cdr:relSizeAnchor xmlns:cdr="http://schemas.openxmlformats.org/drawingml/2006/chartDrawing">
    <cdr:from>
      <cdr:x>0.66571</cdr:x>
      <cdr:y>0.11556</cdr:y>
    </cdr:from>
    <cdr:to>
      <cdr:x>0.74071</cdr:x>
      <cdr:y>0.24889</cdr:y>
    </cdr:to>
    <cdr:sp macro="" textlink="">
      <cdr:nvSpPr>
        <cdr:cNvPr id="2" name="TextBox 1"/>
        <cdr:cNvSpPr txBox="1"/>
      </cdr:nvSpPr>
      <cdr:spPr>
        <a:xfrm xmlns:a="http://schemas.openxmlformats.org/drawingml/2006/main">
          <a:off x="8116388" y="79247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Black inmate ALOS down 3% </a:t>
          </a:r>
          <a:endParaRPr lang="en-US" sz="1800" dirty="0"/>
        </a:p>
      </cdr:txBody>
    </cdr:sp>
  </cdr:relSizeAnchor>
  <cdr:relSizeAnchor xmlns:cdr="http://schemas.openxmlformats.org/drawingml/2006/chartDrawing">
    <cdr:from>
      <cdr:x>0.88071</cdr:x>
      <cdr:y>0.15873</cdr:y>
    </cdr:from>
    <cdr:to>
      <cdr:x>0.94</cdr:x>
      <cdr:y>0.33651</cdr:y>
    </cdr:to>
    <cdr:cxnSp macro="">
      <cdr:nvCxnSpPr>
        <cdr:cNvPr id="4" name="Straight Arrow Connector 3"/>
        <cdr:cNvCxnSpPr/>
      </cdr:nvCxnSpPr>
      <cdr:spPr>
        <a:xfrm xmlns:a="http://schemas.openxmlformats.org/drawingml/2006/main">
          <a:off x="10737669" y="1088571"/>
          <a:ext cx="722811" cy="121920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6.xml><?xml version="1.0" encoding="utf-8"?>
<c:userShapes xmlns:c="http://schemas.openxmlformats.org/drawingml/2006/chart">
  <cdr:relSizeAnchor xmlns:cdr="http://schemas.openxmlformats.org/drawingml/2006/chartDrawing">
    <cdr:from>
      <cdr:x>0.72786</cdr:x>
      <cdr:y>0.11556</cdr:y>
    </cdr:from>
    <cdr:to>
      <cdr:x>0.80286</cdr:x>
      <cdr:y>0.24889</cdr:y>
    </cdr:to>
    <cdr:sp macro="" textlink="">
      <cdr:nvSpPr>
        <cdr:cNvPr id="2" name="TextBox 1"/>
        <cdr:cNvSpPr txBox="1"/>
      </cdr:nvSpPr>
      <cdr:spPr>
        <a:xfrm xmlns:a="http://schemas.openxmlformats.org/drawingml/2006/main">
          <a:off x="8874034" y="79248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Male ALOS up 26%</a:t>
          </a:r>
          <a:endParaRPr lang="en-US" sz="1800" dirty="0"/>
        </a:p>
      </cdr:txBody>
    </cdr:sp>
  </cdr:relSizeAnchor>
  <cdr:relSizeAnchor xmlns:cdr="http://schemas.openxmlformats.org/drawingml/2006/chartDrawing">
    <cdr:from>
      <cdr:x>0.86857</cdr:x>
      <cdr:y>0.16381</cdr:y>
    </cdr:from>
    <cdr:to>
      <cdr:x>0.94357</cdr:x>
      <cdr:y>0.29714</cdr:y>
    </cdr:to>
    <cdr:cxnSp macro="">
      <cdr:nvCxnSpPr>
        <cdr:cNvPr id="4" name="Straight Arrow Connector 3"/>
        <cdr:cNvCxnSpPr/>
      </cdr:nvCxnSpPr>
      <cdr:spPr>
        <a:xfrm xmlns:a="http://schemas.openxmlformats.org/drawingml/2006/main">
          <a:off x="10589623" y="1123406"/>
          <a:ext cx="914400" cy="91440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7.xml><?xml version="1.0" encoding="utf-8"?>
<c:userShapes xmlns:c="http://schemas.openxmlformats.org/drawingml/2006/chart">
  <cdr:relSizeAnchor xmlns:cdr="http://schemas.openxmlformats.org/drawingml/2006/chartDrawing">
    <cdr:from>
      <cdr:x>0.80707</cdr:x>
      <cdr:y>0.11159</cdr:y>
    </cdr:from>
    <cdr:to>
      <cdr:x>0.88207</cdr:x>
      <cdr:y>0.24493</cdr:y>
    </cdr:to>
    <cdr:sp macro="" textlink="">
      <cdr:nvSpPr>
        <cdr:cNvPr id="2" name="TextBox 1"/>
        <cdr:cNvSpPr txBox="1"/>
      </cdr:nvSpPr>
      <cdr:spPr>
        <a:xfrm xmlns:a="http://schemas.openxmlformats.org/drawingml/2006/main">
          <a:off x="9839739" y="76531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BDE up 5%</a:t>
          </a:r>
          <a:endParaRPr lang="en-US" sz="1800" dirty="0"/>
        </a:p>
      </cdr:txBody>
    </cdr:sp>
  </cdr:relSizeAnchor>
  <cdr:relSizeAnchor xmlns:cdr="http://schemas.openxmlformats.org/drawingml/2006/chartDrawing">
    <cdr:from>
      <cdr:x>0.88614</cdr:x>
      <cdr:y>0.15507</cdr:y>
    </cdr:from>
    <cdr:to>
      <cdr:x>0.93913</cdr:x>
      <cdr:y>0.3058</cdr:y>
    </cdr:to>
    <cdr:cxnSp macro="">
      <cdr:nvCxnSpPr>
        <cdr:cNvPr id="4" name="Straight Arrow Connector 3"/>
        <cdr:cNvCxnSpPr/>
      </cdr:nvCxnSpPr>
      <cdr:spPr>
        <a:xfrm xmlns:a="http://schemas.openxmlformats.org/drawingml/2006/main">
          <a:off x="10803835" y="1063487"/>
          <a:ext cx="646043" cy="103367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8.xml><?xml version="1.0" encoding="utf-8"?>
<c:userShapes xmlns:c="http://schemas.openxmlformats.org/drawingml/2006/chart">
  <cdr:relSizeAnchor xmlns:cdr="http://schemas.openxmlformats.org/drawingml/2006/chartDrawing">
    <cdr:from>
      <cdr:x>0.72286</cdr:x>
      <cdr:y>0.10032</cdr:y>
    </cdr:from>
    <cdr:to>
      <cdr:x>0.79786</cdr:x>
      <cdr:y>0.23365</cdr:y>
    </cdr:to>
    <cdr:sp macro="" textlink="">
      <cdr:nvSpPr>
        <cdr:cNvPr id="2" name="TextBox 1"/>
        <cdr:cNvSpPr txBox="1"/>
      </cdr:nvSpPr>
      <cdr:spPr>
        <a:xfrm xmlns:a="http://schemas.openxmlformats.org/drawingml/2006/main">
          <a:off x="8813075" y="68797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BDE per 1000 down 6%</a:t>
          </a:r>
          <a:endParaRPr lang="en-US" sz="1800" dirty="0"/>
        </a:p>
      </cdr:txBody>
    </cdr:sp>
  </cdr:relSizeAnchor>
  <cdr:relSizeAnchor xmlns:cdr="http://schemas.openxmlformats.org/drawingml/2006/chartDrawing">
    <cdr:from>
      <cdr:x>0.89929</cdr:x>
      <cdr:y>0.14349</cdr:y>
    </cdr:from>
    <cdr:to>
      <cdr:x>0.94429</cdr:x>
      <cdr:y>0.31111</cdr:y>
    </cdr:to>
    <cdr:cxnSp macro="">
      <cdr:nvCxnSpPr>
        <cdr:cNvPr id="4" name="Straight Arrow Connector 3"/>
        <cdr:cNvCxnSpPr/>
      </cdr:nvCxnSpPr>
      <cdr:spPr>
        <a:xfrm xmlns:a="http://schemas.openxmlformats.org/drawingml/2006/main">
          <a:off x="10964091" y="984069"/>
          <a:ext cx="548640" cy="1149531"/>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9.xml><?xml version="1.0" encoding="utf-8"?>
<c:userShapes xmlns:c="http://schemas.openxmlformats.org/drawingml/2006/chart">
  <cdr:relSizeAnchor xmlns:cdr="http://schemas.openxmlformats.org/drawingml/2006/chartDrawing">
    <cdr:from>
      <cdr:x>0.73571</cdr:x>
      <cdr:y>0.12952</cdr:y>
    </cdr:from>
    <cdr:to>
      <cdr:x>0.81071</cdr:x>
      <cdr:y>0.26286</cdr:y>
    </cdr:to>
    <cdr:sp macro="" textlink="">
      <cdr:nvSpPr>
        <cdr:cNvPr id="2" name="TextBox 1"/>
        <cdr:cNvSpPr txBox="1"/>
      </cdr:nvSpPr>
      <cdr:spPr>
        <a:xfrm xmlns:a="http://schemas.openxmlformats.org/drawingml/2006/main">
          <a:off x="8969829" y="88827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Albemarle up 14%</a:t>
          </a:r>
          <a:endParaRPr lang="en-US" sz="1800" dirty="0"/>
        </a:p>
      </cdr:txBody>
    </cdr:sp>
  </cdr:relSizeAnchor>
  <cdr:relSizeAnchor xmlns:cdr="http://schemas.openxmlformats.org/drawingml/2006/chartDrawing">
    <cdr:from>
      <cdr:x>0.88143</cdr:x>
      <cdr:y>0.17778</cdr:y>
    </cdr:from>
    <cdr:to>
      <cdr:x>0.93714</cdr:x>
      <cdr:y>0.28825</cdr:y>
    </cdr:to>
    <cdr:cxnSp macro="">
      <cdr:nvCxnSpPr>
        <cdr:cNvPr id="4" name="Straight Arrow Connector 3"/>
        <cdr:cNvCxnSpPr/>
      </cdr:nvCxnSpPr>
      <cdr:spPr>
        <a:xfrm xmlns:a="http://schemas.openxmlformats.org/drawingml/2006/main">
          <a:off x="10746377" y="1219200"/>
          <a:ext cx="679269" cy="757646"/>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0.70071</cdr:x>
      <cdr:y>0.48698</cdr:y>
    </cdr:from>
    <cdr:to>
      <cdr:x>0.77571</cdr:x>
      <cdr:y>0.62032</cdr:y>
    </cdr:to>
    <cdr:sp macro="" textlink="">
      <cdr:nvSpPr>
        <cdr:cNvPr id="6" name="TextBox 5"/>
        <cdr:cNvSpPr txBox="1"/>
      </cdr:nvSpPr>
      <cdr:spPr>
        <a:xfrm xmlns:a="http://schemas.openxmlformats.org/drawingml/2006/main">
          <a:off x="8543109" y="333973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Charlottesville down 35%</a:t>
          </a:r>
          <a:endParaRPr lang="en-US" sz="1800" dirty="0"/>
        </a:p>
      </cdr:txBody>
    </cdr:sp>
  </cdr:relSizeAnchor>
  <cdr:relSizeAnchor xmlns:cdr="http://schemas.openxmlformats.org/drawingml/2006/chartDrawing">
    <cdr:from>
      <cdr:x>0.89429</cdr:x>
      <cdr:y>0.3873</cdr:y>
    </cdr:from>
    <cdr:to>
      <cdr:x>0.93857</cdr:x>
      <cdr:y>0.49016</cdr:y>
    </cdr:to>
    <cdr:cxnSp macro="">
      <cdr:nvCxnSpPr>
        <cdr:cNvPr id="8" name="Straight Arrow Connector 7"/>
        <cdr:cNvCxnSpPr/>
      </cdr:nvCxnSpPr>
      <cdr:spPr>
        <a:xfrm xmlns:a="http://schemas.openxmlformats.org/drawingml/2006/main" flipV="1">
          <a:off x="10903131" y="2656115"/>
          <a:ext cx="539932" cy="705394"/>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0.725</cdr:x>
      <cdr:y>0.09651</cdr:y>
    </cdr:from>
    <cdr:to>
      <cdr:x>0.8</cdr:x>
      <cdr:y>0.22984</cdr:y>
    </cdr:to>
    <cdr:sp macro="" textlink="">
      <cdr:nvSpPr>
        <cdr:cNvPr id="2" name="TextBox 1"/>
        <cdr:cNvSpPr txBox="1"/>
      </cdr:nvSpPr>
      <cdr:spPr>
        <a:xfrm xmlns:a="http://schemas.openxmlformats.org/drawingml/2006/main">
          <a:off x="8839200" y="66185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White intakes down 17%</a:t>
          </a:r>
          <a:endParaRPr lang="en-US" sz="1800" dirty="0"/>
        </a:p>
      </cdr:txBody>
    </cdr:sp>
  </cdr:relSizeAnchor>
  <cdr:relSizeAnchor xmlns:cdr="http://schemas.openxmlformats.org/drawingml/2006/chartDrawing">
    <cdr:from>
      <cdr:x>0.90357</cdr:x>
      <cdr:y>0.14603</cdr:y>
    </cdr:from>
    <cdr:to>
      <cdr:x>0.94429</cdr:x>
      <cdr:y>0.30349</cdr:y>
    </cdr:to>
    <cdr:cxnSp macro="">
      <cdr:nvCxnSpPr>
        <cdr:cNvPr id="4" name="Straight Arrow Connector 3"/>
        <cdr:cNvCxnSpPr/>
      </cdr:nvCxnSpPr>
      <cdr:spPr>
        <a:xfrm xmlns:a="http://schemas.openxmlformats.org/drawingml/2006/main">
          <a:off x="11016343" y="1001486"/>
          <a:ext cx="496388" cy="1079863"/>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0.74429</cdr:x>
      <cdr:y>0.72254</cdr:y>
    </cdr:from>
    <cdr:to>
      <cdr:x>0.81929</cdr:x>
      <cdr:y>0.85587</cdr:y>
    </cdr:to>
    <cdr:sp macro="" textlink="">
      <cdr:nvSpPr>
        <cdr:cNvPr id="6" name="TextBox 5"/>
        <cdr:cNvSpPr txBox="1"/>
      </cdr:nvSpPr>
      <cdr:spPr>
        <a:xfrm xmlns:a="http://schemas.openxmlformats.org/drawingml/2006/main">
          <a:off x="9074332" y="495517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Black intakes down 13%</a:t>
          </a:r>
          <a:endParaRPr lang="en-US" sz="1800" dirty="0"/>
        </a:p>
      </cdr:txBody>
    </cdr:sp>
  </cdr:relSizeAnchor>
  <cdr:relSizeAnchor xmlns:cdr="http://schemas.openxmlformats.org/drawingml/2006/chartDrawing">
    <cdr:from>
      <cdr:x>0.91929</cdr:x>
      <cdr:y>0.57905</cdr:y>
    </cdr:from>
    <cdr:to>
      <cdr:x>0.94429</cdr:x>
      <cdr:y>0.72635</cdr:y>
    </cdr:to>
    <cdr:cxnSp macro="">
      <cdr:nvCxnSpPr>
        <cdr:cNvPr id="8" name="Straight Arrow Connector 7"/>
        <cdr:cNvCxnSpPr/>
      </cdr:nvCxnSpPr>
      <cdr:spPr>
        <a:xfrm xmlns:a="http://schemas.openxmlformats.org/drawingml/2006/main" flipV="1">
          <a:off x="11207931" y="3971109"/>
          <a:ext cx="304800" cy="1010194"/>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0.xml><?xml version="1.0" encoding="utf-8"?>
<c:userShapes xmlns:c="http://schemas.openxmlformats.org/drawingml/2006/chart">
  <cdr:relSizeAnchor xmlns:cdr="http://schemas.openxmlformats.org/drawingml/2006/chartDrawing">
    <cdr:from>
      <cdr:x>0.73929</cdr:x>
      <cdr:y>0.14095</cdr:y>
    </cdr:from>
    <cdr:to>
      <cdr:x>0.81429</cdr:x>
      <cdr:y>0.27429</cdr:y>
    </cdr:to>
    <cdr:sp macro="" textlink="">
      <cdr:nvSpPr>
        <cdr:cNvPr id="2" name="TextBox 1"/>
        <cdr:cNvSpPr txBox="1"/>
      </cdr:nvSpPr>
      <cdr:spPr>
        <a:xfrm xmlns:a="http://schemas.openxmlformats.org/drawingml/2006/main">
          <a:off x="9013371" y="96665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White BDE up 18%</a:t>
          </a:r>
          <a:endParaRPr lang="en-US" sz="1800" dirty="0"/>
        </a:p>
      </cdr:txBody>
    </cdr:sp>
  </cdr:relSizeAnchor>
  <cdr:relSizeAnchor xmlns:cdr="http://schemas.openxmlformats.org/drawingml/2006/chartDrawing">
    <cdr:from>
      <cdr:x>0.87786</cdr:x>
      <cdr:y>0.18667</cdr:y>
    </cdr:from>
    <cdr:to>
      <cdr:x>0.94643</cdr:x>
      <cdr:y>0.31619</cdr:y>
    </cdr:to>
    <cdr:cxnSp macro="">
      <cdr:nvCxnSpPr>
        <cdr:cNvPr id="4" name="Straight Arrow Connector 3"/>
        <cdr:cNvCxnSpPr/>
      </cdr:nvCxnSpPr>
      <cdr:spPr>
        <a:xfrm xmlns:a="http://schemas.openxmlformats.org/drawingml/2006/main">
          <a:off x="10702834" y="1280160"/>
          <a:ext cx="836023" cy="888274"/>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0.74286</cdr:x>
      <cdr:y>0.70857</cdr:y>
    </cdr:from>
    <cdr:to>
      <cdr:x>0.81786</cdr:x>
      <cdr:y>0.8419</cdr:y>
    </cdr:to>
    <cdr:sp macro="" textlink="">
      <cdr:nvSpPr>
        <cdr:cNvPr id="6" name="TextBox 5"/>
        <cdr:cNvSpPr txBox="1"/>
      </cdr:nvSpPr>
      <cdr:spPr>
        <a:xfrm xmlns:a="http://schemas.openxmlformats.org/drawingml/2006/main">
          <a:off x="9056914" y="4859382"/>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Black BDE down 16%</a:t>
          </a:r>
          <a:endParaRPr lang="en-US" sz="1800" dirty="0"/>
        </a:p>
      </cdr:txBody>
    </cdr:sp>
  </cdr:relSizeAnchor>
  <cdr:relSizeAnchor xmlns:cdr="http://schemas.openxmlformats.org/drawingml/2006/chartDrawing">
    <cdr:from>
      <cdr:x>0.90357</cdr:x>
      <cdr:y>0.52317</cdr:y>
    </cdr:from>
    <cdr:to>
      <cdr:x>0.94429</cdr:x>
      <cdr:y>0.7073</cdr:y>
    </cdr:to>
    <cdr:cxnSp macro="">
      <cdr:nvCxnSpPr>
        <cdr:cNvPr id="8" name="Straight Arrow Connector 7"/>
        <cdr:cNvCxnSpPr/>
      </cdr:nvCxnSpPr>
      <cdr:spPr>
        <a:xfrm xmlns:a="http://schemas.openxmlformats.org/drawingml/2006/main" flipV="1">
          <a:off x="11016343" y="3587931"/>
          <a:ext cx="496388" cy="1262743"/>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1.xml><?xml version="1.0" encoding="utf-8"?>
<c:userShapes xmlns:c="http://schemas.openxmlformats.org/drawingml/2006/chart">
  <cdr:relSizeAnchor xmlns:cdr="http://schemas.openxmlformats.org/drawingml/2006/chartDrawing">
    <cdr:from>
      <cdr:x>0.79</cdr:x>
      <cdr:y>0.35556</cdr:y>
    </cdr:from>
    <cdr:to>
      <cdr:x>0.865</cdr:x>
      <cdr:y>0.48889</cdr:y>
    </cdr:to>
    <cdr:sp macro="" textlink="">
      <cdr:nvSpPr>
        <cdr:cNvPr id="2" name="TextBox 1"/>
        <cdr:cNvSpPr txBox="1"/>
      </cdr:nvSpPr>
      <cdr:spPr>
        <a:xfrm xmlns:a="http://schemas.openxmlformats.org/drawingml/2006/main">
          <a:off x="9631680" y="24384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Male BDE up 4%</a:t>
          </a:r>
          <a:endParaRPr lang="en-US" sz="1800" dirty="0"/>
        </a:p>
      </cdr:txBody>
    </cdr:sp>
  </cdr:relSizeAnchor>
  <cdr:relSizeAnchor xmlns:cdr="http://schemas.openxmlformats.org/drawingml/2006/chartDrawing">
    <cdr:from>
      <cdr:x>0.91357</cdr:x>
      <cdr:y>0.24127</cdr:y>
    </cdr:from>
    <cdr:to>
      <cdr:x>0.94643</cdr:x>
      <cdr:y>0.36063</cdr:y>
    </cdr:to>
    <cdr:cxnSp macro="">
      <cdr:nvCxnSpPr>
        <cdr:cNvPr id="4" name="Straight Arrow Connector 3"/>
        <cdr:cNvCxnSpPr/>
      </cdr:nvCxnSpPr>
      <cdr:spPr>
        <a:xfrm xmlns:a="http://schemas.openxmlformats.org/drawingml/2006/main" flipV="1">
          <a:off x="11138263" y="1654629"/>
          <a:ext cx="400594" cy="818605"/>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0.76929</cdr:x>
      <cdr:y>0.54349</cdr:y>
    </cdr:from>
    <cdr:to>
      <cdr:x>0.84429</cdr:x>
      <cdr:y>0.67683</cdr:y>
    </cdr:to>
    <cdr:sp macro="" textlink="">
      <cdr:nvSpPr>
        <cdr:cNvPr id="6" name="TextBox 5"/>
        <cdr:cNvSpPr txBox="1"/>
      </cdr:nvSpPr>
      <cdr:spPr>
        <a:xfrm xmlns:a="http://schemas.openxmlformats.org/drawingml/2006/main">
          <a:off x="9379132" y="372726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Female BDE up 5%</a:t>
          </a:r>
          <a:endParaRPr lang="en-US" sz="1800" dirty="0"/>
        </a:p>
      </cdr:txBody>
    </cdr:sp>
  </cdr:relSizeAnchor>
  <cdr:relSizeAnchor xmlns:cdr="http://schemas.openxmlformats.org/drawingml/2006/chartDrawing">
    <cdr:from>
      <cdr:x>0.90929</cdr:x>
      <cdr:y>0.59048</cdr:y>
    </cdr:from>
    <cdr:to>
      <cdr:x>0.94571</cdr:x>
      <cdr:y>0.70603</cdr:y>
    </cdr:to>
    <cdr:cxnSp macro="">
      <cdr:nvCxnSpPr>
        <cdr:cNvPr id="8" name="Straight Arrow Connector 7"/>
        <cdr:cNvCxnSpPr/>
      </cdr:nvCxnSpPr>
      <cdr:spPr>
        <a:xfrm xmlns:a="http://schemas.openxmlformats.org/drawingml/2006/main">
          <a:off x="11086011" y="4049486"/>
          <a:ext cx="444138" cy="79248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2.xml><?xml version="1.0" encoding="utf-8"?>
<c:userShapes xmlns:c="http://schemas.openxmlformats.org/drawingml/2006/chart">
  <cdr:relSizeAnchor xmlns:cdr="http://schemas.openxmlformats.org/drawingml/2006/chartDrawing">
    <cdr:from>
      <cdr:x>0.66643</cdr:x>
      <cdr:y>0.10667</cdr:y>
    </cdr:from>
    <cdr:to>
      <cdr:x>0.74143</cdr:x>
      <cdr:y>0.24</cdr:y>
    </cdr:to>
    <cdr:sp macro="" textlink="">
      <cdr:nvSpPr>
        <cdr:cNvPr id="2" name="TextBox 1"/>
        <cdr:cNvSpPr txBox="1"/>
      </cdr:nvSpPr>
      <cdr:spPr>
        <a:xfrm xmlns:a="http://schemas.openxmlformats.org/drawingml/2006/main">
          <a:off x="8125097" y="73152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30 Days or less LOS down 20%</a:t>
          </a:r>
          <a:endParaRPr lang="en-US" sz="1800" dirty="0"/>
        </a:p>
      </cdr:txBody>
    </cdr:sp>
  </cdr:relSizeAnchor>
  <cdr:relSizeAnchor xmlns:cdr="http://schemas.openxmlformats.org/drawingml/2006/chartDrawing">
    <cdr:from>
      <cdr:x>0.88929</cdr:x>
      <cdr:y>0.15492</cdr:y>
    </cdr:from>
    <cdr:to>
      <cdr:x>0.94429</cdr:x>
      <cdr:y>0.35937</cdr:y>
    </cdr:to>
    <cdr:cxnSp macro="">
      <cdr:nvCxnSpPr>
        <cdr:cNvPr id="4" name="Straight Arrow Connector 3"/>
        <cdr:cNvCxnSpPr/>
      </cdr:nvCxnSpPr>
      <cdr:spPr>
        <a:xfrm xmlns:a="http://schemas.openxmlformats.org/drawingml/2006/main">
          <a:off x="10842171" y="1062446"/>
          <a:ext cx="670560" cy="140208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0.73714</cdr:x>
      <cdr:y>0.51175</cdr:y>
    </cdr:from>
    <cdr:to>
      <cdr:x>0.81214</cdr:x>
      <cdr:y>0.64508</cdr:y>
    </cdr:to>
    <cdr:sp macro="" textlink="">
      <cdr:nvSpPr>
        <cdr:cNvPr id="6" name="TextBox 5"/>
        <cdr:cNvSpPr txBox="1"/>
      </cdr:nvSpPr>
      <cdr:spPr>
        <a:xfrm xmlns:a="http://schemas.openxmlformats.org/drawingml/2006/main">
          <a:off x="8987246" y="350955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+30 Days LOS up 10%</a:t>
          </a:r>
          <a:endParaRPr lang="en-US" sz="1800" dirty="0"/>
        </a:p>
      </cdr:txBody>
    </cdr:sp>
  </cdr:relSizeAnchor>
  <cdr:relSizeAnchor xmlns:cdr="http://schemas.openxmlformats.org/drawingml/2006/chartDrawing">
    <cdr:from>
      <cdr:x>0.89643</cdr:x>
      <cdr:y>0.55619</cdr:y>
    </cdr:from>
    <cdr:to>
      <cdr:x>0.94143</cdr:x>
      <cdr:y>0.66159</cdr:y>
    </cdr:to>
    <cdr:cxnSp macro="">
      <cdr:nvCxnSpPr>
        <cdr:cNvPr id="8" name="Straight Arrow Connector 7"/>
        <cdr:cNvCxnSpPr/>
      </cdr:nvCxnSpPr>
      <cdr:spPr>
        <a:xfrm xmlns:a="http://schemas.openxmlformats.org/drawingml/2006/main">
          <a:off x="10929257" y="3814354"/>
          <a:ext cx="548640" cy="722812"/>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3.xml><?xml version="1.0" encoding="utf-8"?>
<c:userShapes xmlns:c="http://schemas.openxmlformats.org/drawingml/2006/chart">
  <cdr:relSizeAnchor xmlns:cdr="http://schemas.openxmlformats.org/drawingml/2006/chartDrawing">
    <cdr:from>
      <cdr:x>0.82582</cdr:x>
      <cdr:y>0.12029</cdr:y>
    </cdr:from>
    <cdr:to>
      <cdr:x>0.90082</cdr:x>
      <cdr:y>0.25362</cdr:y>
    </cdr:to>
    <cdr:sp macro="" textlink="">
      <cdr:nvSpPr>
        <cdr:cNvPr id="2" name="TextBox 1"/>
        <cdr:cNvSpPr txBox="1"/>
      </cdr:nvSpPr>
      <cdr:spPr>
        <a:xfrm xmlns:a="http://schemas.openxmlformats.org/drawingml/2006/main">
          <a:off x="10068340" y="82494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Up 31%</a:t>
          </a:r>
          <a:endParaRPr lang="en-US" sz="1800" dirty="0"/>
        </a:p>
      </cdr:txBody>
    </cdr:sp>
  </cdr:relSizeAnchor>
  <cdr:relSizeAnchor xmlns:cdr="http://schemas.openxmlformats.org/drawingml/2006/chartDrawing">
    <cdr:from>
      <cdr:x>0.87799</cdr:x>
      <cdr:y>0.16667</cdr:y>
    </cdr:from>
    <cdr:to>
      <cdr:x>0.94076</cdr:x>
      <cdr:y>0.32174</cdr:y>
    </cdr:to>
    <cdr:cxnSp macro="">
      <cdr:nvCxnSpPr>
        <cdr:cNvPr id="4" name="Straight Arrow Connector 3"/>
        <cdr:cNvCxnSpPr/>
      </cdr:nvCxnSpPr>
      <cdr:spPr>
        <a:xfrm xmlns:a="http://schemas.openxmlformats.org/drawingml/2006/main">
          <a:off x="10704443" y="1143000"/>
          <a:ext cx="765314" cy="1063487"/>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4.xml><?xml version="1.0" encoding="utf-8"?>
<c:userShapes xmlns:c="http://schemas.openxmlformats.org/drawingml/2006/chart">
  <cdr:relSizeAnchor xmlns:cdr="http://schemas.openxmlformats.org/drawingml/2006/chartDrawing">
    <cdr:from>
      <cdr:x>0.72643</cdr:x>
      <cdr:y>0.41905</cdr:y>
    </cdr:from>
    <cdr:to>
      <cdr:x>0.80143</cdr:x>
      <cdr:y>0.55238</cdr:y>
    </cdr:to>
    <cdr:sp macro="" textlink="">
      <cdr:nvSpPr>
        <cdr:cNvPr id="2" name="TextBox 1"/>
        <cdr:cNvSpPr txBox="1"/>
      </cdr:nvSpPr>
      <cdr:spPr>
        <a:xfrm xmlns:a="http://schemas.openxmlformats.org/drawingml/2006/main">
          <a:off x="8856618" y="287382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ALOS +30 Day down 3%</a:t>
          </a:r>
          <a:endParaRPr lang="en-US" sz="1800" dirty="0"/>
        </a:p>
      </cdr:txBody>
    </cdr:sp>
  </cdr:relSizeAnchor>
  <cdr:relSizeAnchor xmlns:cdr="http://schemas.openxmlformats.org/drawingml/2006/chartDrawing">
    <cdr:from>
      <cdr:x>0.90071</cdr:x>
      <cdr:y>0.27937</cdr:y>
    </cdr:from>
    <cdr:to>
      <cdr:x>0.93857</cdr:x>
      <cdr:y>0.4254</cdr:y>
    </cdr:to>
    <cdr:cxnSp macro="">
      <cdr:nvCxnSpPr>
        <cdr:cNvPr id="4" name="Straight Arrow Connector 3"/>
        <cdr:cNvCxnSpPr/>
      </cdr:nvCxnSpPr>
      <cdr:spPr>
        <a:xfrm xmlns:a="http://schemas.openxmlformats.org/drawingml/2006/main" flipV="1">
          <a:off x="10981509" y="1915886"/>
          <a:ext cx="461554" cy="1001485"/>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0.73143</cdr:x>
      <cdr:y>0.61714</cdr:y>
    </cdr:from>
    <cdr:to>
      <cdr:x>0.80643</cdr:x>
      <cdr:y>0.75048</cdr:y>
    </cdr:to>
    <cdr:sp macro="" textlink="">
      <cdr:nvSpPr>
        <cdr:cNvPr id="6" name="TextBox 5"/>
        <cdr:cNvSpPr txBox="1"/>
      </cdr:nvSpPr>
      <cdr:spPr>
        <a:xfrm xmlns:a="http://schemas.openxmlformats.org/drawingml/2006/main">
          <a:off x="8917577" y="423236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ALOS 0-30 Day up 12%</a:t>
          </a:r>
          <a:endParaRPr lang="en-US" sz="1800" dirty="0"/>
        </a:p>
      </cdr:txBody>
    </cdr:sp>
  </cdr:relSizeAnchor>
  <cdr:relSizeAnchor xmlns:cdr="http://schemas.openxmlformats.org/drawingml/2006/chartDrawing">
    <cdr:from>
      <cdr:x>0.89786</cdr:x>
      <cdr:y>0.66667</cdr:y>
    </cdr:from>
    <cdr:to>
      <cdr:x>0.94286</cdr:x>
      <cdr:y>0.78984</cdr:y>
    </cdr:to>
    <cdr:cxnSp macro="">
      <cdr:nvCxnSpPr>
        <cdr:cNvPr id="8" name="Straight Arrow Connector 7"/>
        <cdr:cNvCxnSpPr/>
      </cdr:nvCxnSpPr>
      <cdr:spPr>
        <a:xfrm xmlns:a="http://schemas.openxmlformats.org/drawingml/2006/main">
          <a:off x="10946674" y="4572000"/>
          <a:ext cx="548640" cy="844731"/>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5.xml><?xml version="1.0" encoding="utf-8"?>
<c:userShapes xmlns:c="http://schemas.openxmlformats.org/drawingml/2006/chart">
  <cdr:relSizeAnchor xmlns:cdr="http://schemas.openxmlformats.org/drawingml/2006/chartDrawing">
    <cdr:from>
      <cdr:x>0.7325</cdr:x>
      <cdr:y>0.56814</cdr:y>
    </cdr:from>
    <cdr:to>
      <cdr:x>0.8075</cdr:x>
      <cdr:y>0.70147</cdr:y>
    </cdr:to>
    <cdr:sp macro="" textlink="">
      <cdr:nvSpPr>
        <cdr:cNvPr id="2" name="TextBox 1"/>
        <cdr:cNvSpPr txBox="1"/>
      </cdr:nvSpPr>
      <cdr:spPr>
        <a:xfrm xmlns:a="http://schemas.openxmlformats.org/drawingml/2006/main">
          <a:off x="8930639" y="389630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0-30 Day BDE down 19%</a:t>
          </a:r>
          <a:endParaRPr lang="en-US" sz="1800" dirty="0"/>
        </a:p>
      </cdr:txBody>
    </cdr:sp>
  </cdr:relSizeAnchor>
  <cdr:relSizeAnchor xmlns:cdr="http://schemas.openxmlformats.org/drawingml/2006/chartDrawing">
    <cdr:from>
      <cdr:x>0.91286</cdr:x>
      <cdr:y>0.61841</cdr:y>
    </cdr:from>
    <cdr:to>
      <cdr:x>0.94429</cdr:x>
      <cdr:y>0.75937</cdr:y>
    </cdr:to>
    <cdr:cxnSp macro="">
      <cdr:nvCxnSpPr>
        <cdr:cNvPr id="4" name="Straight Arrow Connector 3"/>
        <cdr:cNvCxnSpPr/>
      </cdr:nvCxnSpPr>
      <cdr:spPr>
        <a:xfrm xmlns:a="http://schemas.openxmlformats.org/drawingml/2006/main">
          <a:off x="11129554" y="4241074"/>
          <a:ext cx="383177" cy="966652"/>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0.72357</cdr:x>
      <cdr:y>0.1054</cdr:y>
    </cdr:from>
    <cdr:to>
      <cdr:x>0.79857</cdr:x>
      <cdr:y>0.23873</cdr:y>
    </cdr:to>
    <cdr:sp macro="" textlink="">
      <cdr:nvSpPr>
        <cdr:cNvPr id="2" name="TextBox 1"/>
        <cdr:cNvSpPr txBox="1"/>
      </cdr:nvSpPr>
      <cdr:spPr>
        <a:xfrm xmlns:a="http://schemas.openxmlformats.org/drawingml/2006/main">
          <a:off x="8821782" y="722812"/>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Male intakes down 15%</a:t>
          </a:r>
          <a:endParaRPr lang="en-US" sz="1800" dirty="0"/>
        </a:p>
      </cdr:txBody>
    </cdr:sp>
  </cdr:relSizeAnchor>
  <cdr:relSizeAnchor xmlns:cdr="http://schemas.openxmlformats.org/drawingml/2006/chartDrawing">
    <cdr:from>
      <cdr:x>0.71643</cdr:x>
      <cdr:y>0.47238</cdr:y>
    </cdr:from>
    <cdr:to>
      <cdr:x>0.79143</cdr:x>
      <cdr:y>0.60571</cdr:y>
    </cdr:to>
    <cdr:sp macro="" textlink="">
      <cdr:nvSpPr>
        <cdr:cNvPr id="3" name="TextBox 2"/>
        <cdr:cNvSpPr txBox="1"/>
      </cdr:nvSpPr>
      <cdr:spPr>
        <a:xfrm xmlns:a="http://schemas.openxmlformats.org/drawingml/2006/main">
          <a:off x="8734697" y="323958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Female intakes down 15%</a:t>
          </a:r>
          <a:endParaRPr lang="en-US" sz="1800" dirty="0"/>
        </a:p>
      </cdr:txBody>
    </cdr:sp>
  </cdr:relSizeAnchor>
  <cdr:relSizeAnchor xmlns:cdr="http://schemas.openxmlformats.org/drawingml/2006/chartDrawing">
    <cdr:from>
      <cdr:x>0.90714</cdr:x>
      <cdr:y>0.5181</cdr:y>
    </cdr:from>
    <cdr:to>
      <cdr:x>0.94071</cdr:x>
      <cdr:y>0.64635</cdr:y>
    </cdr:to>
    <cdr:cxnSp macro="">
      <cdr:nvCxnSpPr>
        <cdr:cNvPr id="5" name="Straight Arrow Connector 4"/>
        <cdr:cNvCxnSpPr/>
      </cdr:nvCxnSpPr>
      <cdr:spPr>
        <a:xfrm xmlns:a="http://schemas.openxmlformats.org/drawingml/2006/main">
          <a:off x="11059886" y="3553097"/>
          <a:ext cx="409303" cy="879566"/>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0.10429</cdr:x>
      <cdr:y>0.1346</cdr:y>
    </cdr:from>
    <cdr:to>
      <cdr:x>0.17929</cdr:x>
      <cdr:y>0.26794</cdr:y>
    </cdr:to>
    <cdr:sp macro="" textlink="">
      <cdr:nvSpPr>
        <cdr:cNvPr id="2" name="TextBox 1"/>
        <cdr:cNvSpPr txBox="1"/>
      </cdr:nvSpPr>
      <cdr:spPr>
        <a:xfrm xmlns:a="http://schemas.openxmlformats.org/drawingml/2006/main">
          <a:off x="1271451" y="92310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800" dirty="0"/>
        </a:p>
      </cdr:txBody>
    </cdr:sp>
  </cdr:relSizeAnchor>
  <cdr:relSizeAnchor xmlns:cdr="http://schemas.openxmlformats.org/drawingml/2006/chartDrawing">
    <cdr:from>
      <cdr:x>0.09071</cdr:x>
      <cdr:y>0.11429</cdr:y>
    </cdr:from>
    <cdr:to>
      <cdr:x>0.16571</cdr:x>
      <cdr:y>0.24762</cdr:y>
    </cdr:to>
    <cdr:sp macro="" textlink="">
      <cdr:nvSpPr>
        <cdr:cNvPr id="3" name="TextBox 2"/>
        <cdr:cNvSpPr txBox="1"/>
      </cdr:nvSpPr>
      <cdr:spPr>
        <a:xfrm xmlns:a="http://schemas.openxmlformats.org/drawingml/2006/main">
          <a:off x="1105989" y="78377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800" dirty="0"/>
        </a:p>
      </cdr:txBody>
    </cdr:sp>
  </cdr:relSizeAnchor>
  <cdr:relSizeAnchor xmlns:cdr="http://schemas.openxmlformats.org/drawingml/2006/chartDrawing">
    <cdr:from>
      <cdr:x>0.26429</cdr:x>
      <cdr:y>0.11302</cdr:y>
    </cdr:from>
    <cdr:to>
      <cdr:x>0.33929</cdr:x>
      <cdr:y>0.24635</cdr:y>
    </cdr:to>
    <cdr:sp macro="" textlink="">
      <cdr:nvSpPr>
        <cdr:cNvPr id="4" name="TextBox 3"/>
        <cdr:cNvSpPr txBox="1"/>
      </cdr:nvSpPr>
      <cdr:spPr>
        <a:xfrm xmlns:a="http://schemas.openxmlformats.org/drawingml/2006/main">
          <a:off x="3222171" y="775062"/>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800" dirty="0"/>
        </a:p>
      </cdr:txBody>
    </cdr:sp>
  </cdr:relSizeAnchor>
  <cdr:relSizeAnchor xmlns:cdr="http://schemas.openxmlformats.org/drawingml/2006/chartDrawing">
    <cdr:from>
      <cdr:x>0.47857</cdr:x>
      <cdr:y>0.11302</cdr:y>
    </cdr:from>
    <cdr:to>
      <cdr:x>0.55357</cdr:x>
      <cdr:y>0.24635</cdr:y>
    </cdr:to>
    <cdr:sp macro="" textlink="">
      <cdr:nvSpPr>
        <cdr:cNvPr id="5" name="TextBox 4"/>
        <cdr:cNvSpPr txBox="1"/>
      </cdr:nvSpPr>
      <cdr:spPr>
        <a:xfrm xmlns:a="http://schemas.openxmlformats.org/drawingml/2006/main">
          <a:off x="5834742" y="77506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800" dirty="0"/>
        </a:p>
      </cdr:txBody>
    </cdr:sp>
  </cdr:relSizeAnchor>
  <cdr:relSizeAnchor xmlns:cdr="http://schemas.openxmlformats.org/drawingml/2006/chartDrawing">
    <cdr:from>
      <cdr:x>0.65929</cdr:x>
      <cdr:y>0.11175</cdr:y>
    </cdr:from>
    <cdr:to>
      <cdr:x>0.73429</cdr:x>
      <cdr:y>0.24508</cdr:y>
    </cdr:to>
    <cdr:sp macro="" textlink="">
      <cdr:nvSpPr>
        <cdr:cNvPr id="6" name="TextBox 5"/>
        <cdr:cNvSpPr txBox="1"/>
      </cdr:nvSpPr>
      <cdr:spPr>
        <a:xfrm xmlns:a="http://schemas.openxmlformats.org/drawingml/2006/main">
          <a:off x="8038011" y="76635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800" dirty="0"/>
        </a:p>
      </cdr:txBody>
    </cdr:sp>
  </cdr:relSizeAnchor>
  <cdr:relSizeAnchor xmlns:cdr="http://schemas.openxmlformats.org/drawingml/2006/chartDrawing">
    <cdr:from>
      <cdr:x>0.83714</cdr:x>
      <cdr:y>0.11175</cdr:y>
    </cdr:from>
    <cdr:to>
      <cdr:x>0.91214</cdr:x>
      <cdr:y>0.24508</cdr:y>
    </cdr:to>
    <cdr:sp macro="" textlink="">
      <cdr:nvSpPr>
        <cdr:cNvPr id="7" name="TextBox 6"/>
        <cdr:cNvSpPr txBox="1"/>
      </cdr:nvSpPr>
      <cdr:spPr>
        <a:xfrm xmlns:a="http://schemas.openxmlformats.org/drawingml/2006/main">
          <a:off x="10206447" y="76635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800" dirty="0"/>
        </a:p>
      </cdr:txBody>
    </cdr:sp>
  </cdr:relSizeAnchor>
</c:userShapes>
</file>

<file path=ppt/drawings/drawing5.xml><?xml version="1.0" encoding="utf-8"?>
<c:userShapes xmlns:c="http://schemas.openxmlformats.org/drawingml/2006/chart">
  <cdr:relSizeAnchor xmlns:cdr="http://schemas.openxmlformats.org/drawingml/2006/chartDrawing">
    <cdr:from>
      <cdr:x>0.81071</cdr:x>
      <cdr:y>0.11556</cdr:y>
    </cdr:from>
    <cdr:to>
      <cdr:x>0.88571</cdr:x>
      <cdr:y>0.24889</cdr:y>
    </cdr:to>
    <cdr:sp macro="" textlink="">
      <cdr:nvSpPr>
        <cdr:cNvPr id="2" name="TextBox 1"/>
        <cdr:cNvSpPr txBox="1"/>
      </cdr:nvSpPr>
      <cdr:spPr>
        <a:xfrm xmlns:a="http://schemas.openxmlformats.org/drawingml/2006/main">
          <a:off x="9884229" y="79248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Up 13%</a:t>
          </a:r>
          <a:endParaRPr lang="en-US" sz="1800" dirty="0"/>
        </a:p>
      </cdr:txBody>
    </cdr:sp>
  </cdr:relSizeAnchor>
  <cdr:relSizeAnchor xmlns:cdr="http://schemas.openxmlformats.org/drawingml/2006/chartDrawing">
    <cdr:from>
      <cdr:x>0.86143</cdr:x>
      <cdr:y>0.15873</cdr:y>
    </cdr:from>
    <cdr:to>
      <cdr:x>0.93643</cdr:x>
      <cdr:y>0.29206</cdr:y>
    </cdr:to>
    <cdr:cxnSp macro="">
      <cdr:nvCxnSpPr>
        <cdr:cNvPr id="4" name="Straight Arrow Connector 3"/>
        <cdr:cNvCxnSpPr/>
      </cdr:nvCxnSpPr>
      <cdr:spPr>
        <a:xfrm xmlns:a="http://schemas.openxmlformats.org/drawingml/2006/main">
          <a:off x="10502537" y="1088571"/>
          <a:ext cx="914400" cy="91440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6.xml><?xml version="1.0" encoding="utf-8"?>
<c:userShapes xmlns:c="http://schemas.openxmlformats.org/drawingml/2006/chart">
  <cdr:relSizeAnchor xmlns:cdr="http://schemas.openxmlformats.org/drawingml/2006/chartDrawing">
    <cdr:from>
      <cdr:x>0.83</cdr:x>
      <cdr:y>0.11147</cdr:y>
    </cdr:from>
    <cdr:to>
      <cdr:x>0.905</cdr:x>
      <cdr:y>0.246</cdr:y>
    </cdr:to>
    <cdr:sp macro="" textlink="">
      <cdr:nvSpPr>
        <cdr:cNvPr id="2" name="TextBox 1"/>
        <cdr:cNvSpPr txBox="1"/>
      </cdr:nvSpPr>
      <cdr:spPr>
        <a:xfrm xmlns:a="http://schemas.openxmlformats.org/drawingml/2006/main">
          <a:off x="10119360" y="75764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Up 2%</a:t>
          </a:r>
          <a:endParaRPr lang="en-US" sz="1800" dirty="0"/>
        </a:p>
      </cdr:txBody>
    </cdr:sp>
  </cdr:relSizeAnchor>
  <cdr:relSizeAnchor xmlns:cdr="http://schemas.openxmlformats.org/drawingml/2006/chartDrawing">
    <cdr:from>
      <cdr:x>0.87643</cdr:x>
      <cdr:y>0.15375</cdr:y>
    </cdr:from>
    <cdr:to>
      <cdr:x>0.93929</cdr:x>
      <cdr:y>0.30621</cdr:y>
    </cdr:to>
    <cdr:cxnSp macro="">
      <cdr:nvCxnSpPr>
        <cdr:cNvPr id="4" name="Straight Arrow Connector 3"/>
        <cdr:cNvCxnSpPr/>
      </cdr:nvCxnSpPr>
      <cdr:spPr>
        <a:xfrm xmlns:a="http://schemas.openxmlformats.org/drawingml/2006/main">
          <a:off x="10685417" y="1045029"/>
          <a:ext cx="766354" cy="103632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7.xml><?xml version="1.0" encoding="utf-8"?>
<c:userShapes xmlns:c="http://schemas.openxmlformats.org/drawingml/2006/chart">
  <cdr:relSizeAnchor xmlns:cdr="http://schemas.openxmlformats.org/drawingml/2006/chartDrawing">
    <cdr:from>
      <cdr:x>0.81857</cdr:x>
      <cdr:y>0.10769</cdr:y>
    </cdr:from>
    <cdr:to>
      <cdr:x>0.89357</cdr:x>
      <cdr:y>0.24231</cdr:y>
    </cdr:to>
    <cdr:sp macro="" textlink="">
      <cdr:nvSpPr>
        <cdr:cNvPr id="2" name="TextBox 1"/>
        <cdr:cNvSpPr txBox="1"/>
      </cdr:nvSpPr>
      <cdr:spPr>
        <a:xfrm xmlns:a="http://schemas.openxmlformats.org/drawingml/2006/main">
          <a:off x="9980023" y="73152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8%</a:t>
          </a:r>
          <a:endParaRPr lang="en-US" sz="1800" dirty="0"/>
        </a:p>
      </cdr:txBody>
    </cdr:sp>
  </cdr:relSizeAnchor>
  <cdr:relSizeAnchor xmlns:cdr="http://schemas.openxmlformats.org/drawingml/2006/chartDrawing">
    <cdr:from>
      <cdr:x>0.885</cdr:x>
      <cdr:y>0.15128</cdr:y>
    </cdr:from>
    <cdr:to>
      <cdr:x>0.94071</cdr:x>
      <cdr:y>0.30385</cdr:y>
    </cdr:to>
    <cdr:cxnSp macro="">
      <cdr:nvCxnSpPr>
        <cdr:cNvPr id="4" name="Straight Arrow Connector 3"/>
        <cdr:cNvCxnSpPr/>
      </cdr:nvCxnSpPr>
      <cdr:spPr>
        <a:xfrm xmlns:a="http://schemas.openxmlformats.org/drawingml/2006/main">
          <a:off x="10789920" y="1027611"/>
          <a:ext cx="679269" cy="103632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8.xml><?xml version="1.0" encoding="utf-8"?>
<c:userShapes xmlns:c="http://schemas.openxmlformats.org/drawingml/2006/chart">
  <cdr:relSizeAnchor xmlns:cdr="http://schemas.openxmlformats.org/drawingml/2006/chartDrawing">
    <cdr:from>
      <cdr:x>0.64429</cdr:x>
      <cdr:y>0.12698</cdr:y>
    </cdr:from>
    <cdr:to>
      <cdr:x>0.71929</cdr:x>
      <cdr:y>0.26032</cdr:y>
    </cdr:to>
    <cdr:sp macro="" textlink="">
      <cdr:nvSpPr>
        <cdr:cNvPr id="2" name="TextBox 1"/>
        <cdr:cNvSpPr txBox="1"/>
      </cdr:nvSpPr>
      <cdr:spPr>
        <a:xfrm xmlns:a="http://schemas.openxmlformats.org/drawingml/2006/main">
          <a:off x="7855131" y="87085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Misdemeanor </a:t>
          </a:r>
          <a:r>
            <a:rPr lang="en-US" sz="1800" dirty="0"/>
            <a:t>b</a:t>
          </a:r>
          <a:r>
            <a:rPr lang="en-US" sz="1800" dirty="0" smtClean="0"/>
            <a:t>ookings down 18%</a:t>
          </a:r>
          <a:endParaRPr lang="en-US" sz="1800" dirty="0"/>
        </a:p>
      </cdr:txBody>
    </cdr:sp>
  </cdr:relSizeAnchor>
  <cdr:relSizeAnchor xmlns:cdr="http://schemas.openxmlformats.org/drawingml/2006/chartDrawing">
    <cdr:from>
      <cdr:x>0.89571</cdr:x>
      <cdr:y>0.16635</cdr:y>
    </cdr:from>
    <cdr:to>
      <cdr:x>0.94643</cdr:x>
      <cdr:y>0.37333</cdr:y>
    </cdr:to>
    <cdr:cxnSp macro="">
      <cdr:nvCxnSpPr>
        <cdr:cNvPr id="4" name="Straight Arrow Connector 3"/>
        <cdr:cNvCxnSpPr/>
      </cdr:nvCxnSpPr>
      <cdr:spPr>
        <a:xfrm xmlns:a="http://schemas.openxmlformats.org/drawingml/2006/main">
          <a:off x="10920549" y="1140823"/>
          <a:ext cx="618308" cy="1419497"/>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0.73</cdr:x>
      <cdr:y>0.71365</cdr:y>
    </cdr:from>
    <cdr:to>
      <cdr:x>0.805</cdr:x>
      <cdr:y>0.84698</cdr:y>
    </cdr:to>
    <cdr:sp macro="" textlink="">
      <cdr:nvSpPr>
        <cdr:cNvPr id="6" name="TextBox 5"/>
        <cdr:cNvSpPr txBox="1"/>
      </cdr:nvSpPr>
      <cdr:spPr>
        <a:xfrm xmlns:a="http://schemas.openxmlformats.org/drawingml/2006/main">
          <a:off x="8900160" y="489421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Felony bookings up 31%</a:t>
          </a:r>
          <a:endParaRPr lang="en-US" sz="1800" dirty="0"/>
        </a:p>
      </cdr:txBody>
    </cdr:sp>
  </cdr:relSizeAnchor>
  <cdr:relSizeAnchor xmlns:cdr="http://schemas.openxmlformats.org/drawingml/2006/chartDrawing">
    <cdr:from>
      <cdr:x>0.90786</cdr:x>
      <cdr:y>0.48254</cdr:y>
    </cdr:from>
    <cdr:to>
      <cdr:x>0.94643</cdr:x>
      <cdr:y>0.71746</cdr:y>
    </cdr:to>
    <cdr:cxnSp macro="">
      <cdr:nvCxnSpPr>
        <cdr:cNvPr id="8" name="Straight Arrow Connector 7"/>
        <cdr:cNvCxnSpPr/>
      </cdr:nvCxnSpPr>
      <cdr:spPr>
        <a:xfrm xmlns:a="http://schemas.openxmlformats.org/drawingml/2006/main" flipV="1">
          <a:off x="11068594" y="3309257"/>
          <a:ext cx="470263" cy="1611086"/>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9.xml><?xml version="1.0" encoding="utf-8"?>
<c:userShapes xmlns:c="http://schemas.openxmlformats.org/drawingml/2006/chart">
  <cdr:relSizeAnchor xmlns:cdr="http://schemas.openxmlformats.org/drawingml/2006/chartDrawing">
    <cdr:from>
      <cdr:x>0.83315</cdr:x>
      <cdr:y>0.1</cdr:y>
    </cdr:from>
    <cdr:to>
      <cdr:x>0.90815</cdr:x>
      <cdr:y>0.23333</cdr:y>
    </cdr:to>
    <cdr:sp macro="" textlink="">
      <cdr:nvSpPr>
        <cdr:cNvPr id="2" name="TextBox 1"/>
        <cdr:cNvSpPr txBox="1"/>
      </cdr:nvSpPr>
      <cdr:spPr>
        <a:xfrm xmlns:a="http://schemas.openxmlformats.org/drawingml/2006/main">
          <a:off x="10157791" y="6858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Up 18%</a:t>
          </a:r>
          <a:endParaRPr lang="en-US" sz="1800" dirty="0"/>
        </a:p>
      </cdr:txBody>
    </cdr:sp>
  </cdr:relSizeAnchor>
  <cdr:relSizeAnchor xmlns:cdr="http://schemas.openxmlformats.org/drawingml/2006/chartDrawing">
    <cdr:from>
      <cdr:x>0.89511</cdr:x>
      <cdr:y>0.13768</cdr:y>
    </cdr:from>
    <cdr:to>
      <cdr:x>0.93913</cdr:x>
      <cdr:y>0.1942</cdr:y>
    </cdr:to>
    <cdr:cxnSp macro="">
      <cdr:nvCxnSpPr>
        <cdr:cNvPr id="4" name="Straight Arrow Connector 3"/>
        <cdr:cNvCxnSpPr/>
      </cdr:nvCxnSpPr>
      <cdr:spPr>
        <a:xfrm xmlns:a="http://schemas.openxmlformats.org/drawingml/2006/main">
          <a:off x="10913165" y="944217"/>
          <a:ext cx="536713" cy="387626"/>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FFDA77-5CFF-4D72-A77F-ACB8514FEC03}"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4058224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FFDA77-5CFF-4D72-A77F-ACB8514FEC03}"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1905316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FFDA77-5CFF-4D72-A77F-ACB8514FEC03}"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15440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FFDA77-5CFF-4D72-A77F-ACB8514FEC03}"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1315525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AFFDA77-5CFF-4D72-A77F-ACB8514FEC03}"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678048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FFDA77-5CFF-4D72-A77F-ACB8514FEC03}" type="datetimeFigureOut">
              <a:rPr lang="en-US" smtClean="0"/>
              <a:t>7/18/2022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3737810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FFDA77-5CFF-4D72-A77F-ACB8514FEC03}" type="datetimeFigureOut">
              <a:rPr lang="en-US" smtClean="0"/>
              <a:t>7/18/2022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4171623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FFDA77-5CFF-4D72-A77F-ACB8514FEC03}" type="datetimeFigureOut">
              <a:rPr lang="en-US" smtClean="0"/>
              <a:t>7/18/2022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3129475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FFDA77-5CFF-4D72-A77F-ACB8514FEC03}" type="datetimeFigureOut">
              <a:rPr lang="en-US" smtClean="0"/>
              <a:t>7/18/2022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851751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FFDA77-5CFF-4D72-A77F-ACB8514FEC03}" type="datetimeFigureOut">
              <a:rPr lang="en-US" smtClean="0"/>
              <a:t>7/18/2022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914473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FFDA77-5CFF-4D72-A77F-ACB8514FEC03}" type="datetimeFigureOut">
              <a:rPr lang="en-US" smtClean="0"/>
              <a:t>7/18/2022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965243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FFDA77-5CFF-4D72-A77F-ACB8514FEC03}" type="datetimeFigureOut">
              <a:rPr lang="en-US" smtClean="0"/>
              <a:t>7/18/2022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44FE72-6372-4489-A14A-C31228F5AA0F}" type="slidenum">
              <a:rPr lang="en-US" smtClean="0"/>
              <a:t>‹#›</a:t>
            </a:fld>
            <a:endParaRPr lang="en-US"/>
          </a:p>
        </p:txBody>
      </p:sp>
    </p:spTree>
    <p:extLst>
      <p:ext uri="{BB962C8B-B14F-4D97-AF65-F5344CB8AC3E}">
        <p14:creationId xmlns:p14="http://schemas.microsoft.com/office/powerpoint/2010/main" val="4053638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mailto:ngoodloe@oar-jacc.org"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54330"/>
            <a:ext cx="9144000" cy="3326675"/>
          </a:xfrm>
        </p:spPr>
        <p:txBody>
          <a:bodyPr>
            <a:normAutofit fontScale="90000"/>
          </a:bodyPr>
          <a:lstStyle/>
          <a:p>
            <a:r>
              <a:rPr lang="en-US" dirty="0" smtClean="0"/>
              <a:t>Annual Report:</a:t>
            </a:r>
            <a:br>
              <a:rPr lang="en-US" dirty="0" smtClean="0"/>
            </a:br>
            <a:r>
              <a:rPr lang="en-US" dirty="0" smtClean="0"/>
              <a:t/>
            </a:r>
            <a:br>
              <a:rPr lang="en-US" dirty="0" smtClean="0"/>
            </a:br>
            <a:r>
              <a:rPr lang="en-US" dirty="0" smtClean="0"/>
              <a:t>Albemarle County </a:t>
            </a:r>
            <a:br>
              <a:rPr lang="en-US" dirty="0" smtClean="0"/>
            </a:br>
            <a:r>
              <a:rPr lang="en-US" dirty="0" smtClean="0"/>
              <a:t>Utilization of the</a:t>
            </a:r>
            <a:br>
              <a:rPr lang="en-US" dirty="0" smtClean="0"/>
            </a:br>
            <a:r>
              <a:rPr lang="en-US" dirty="0" smtClean="0"/>
              <a:t>Albemarle-Charlottesville Regional Jail</a:t>
            </a:r>
            <a:endParaRPr lang="en-US" dirty="0"/>
          </a:p>
        </p:txBody>
      </p:sp>
      <p:sp>
        <p:nvSpPr>
          <p:cNvPr id="3" name="Subtitle 2"/>
          <p:cNvSpPr>
            <a:spLocks noGrp="1"/>
          </p:cNvSpPr>
          <p:nvPr>
            <p:ph type="subTitle" idx="1"/>
          </p:nvPr>
        </p:nvSpPr>
        <p:spPr>
          <a:xfrm>
            <a:off x="1524000" y="5164182"/>
            <a:ext cx="9144000" cy="1132113"/>
          </a:xfrm>
        </p:spPr>
        <p:txBody>
          <a:bodyPr>
            <a:normAutofit fontScale="92500" lnSpcReduction="20000"/>
          </a:bodyPr>
          <a:lstStyle/>
          <a:p>
            <a:r>
              <a:rPr lang="en-US" dirty="0" smtClean="0"/>
              <a:t>2011-2021</a:t>
            </a:r>
          </a:p>
          <a:p>
            <a:r>
              <a:rPr lang="en-US" dirty="0" smtClean="0"/>
              <a:t>Criminal Justice Planner</a:t>
            </a:r>
          </a:p>
          <a:p>
            <a:r>
              <a:rPr lang="en-US" dirty="0" smtClean="0"/>
              <a:t>Jefferson Area Community Criminal Justice Board</a:t>
            </a:r>
            <a:endParaRPr lang="en-US" dirty="0"/>
          </a:p>
        </p:txBody>
      </p:sp>
    </p:spTree>
    <p:extLst>
      <p:ext uri="{BB962C8B-B14F-4D97-AF65-F5344CB8AC3E}">
        <p14:creationId xmlns:p14="http://schemas.microsoft.com/office/powerpoint/2010/main" val="199821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p:cNvGraphicFramePr>
          <p:nvPr>
            <p:extLst>
              <p:ext uri="{D42A27DB-BD31-4B8C-83A1-F6EECF244321}">
                <p14:modId xmlns:p14="http://schemas.microsoft.com/office/powerpoint/2010/main" val="1537813027"/>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cxnSp>
        <p:nvCxnSpPr>
          <p:cNvPr id="8" name="Straight Arrow Connector 7"/>
          <p:cNvCxnSpPr/>
          <p:nvPr/>
        </p:nvCxnSpPr>
        <p:spPr>
          <a:xfrm>
            <a:off x="10990217" y="1045029"/>
            <a:ext cx="539932" cy="9840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4620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357868296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6077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689775917"/>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01788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2621955421"/>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47588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Weekenders</a:t>
            </a:r>
            <a:endParaRPr lang="en-US" b="1" dirty="0">
              <a:solidFill>
                <a:srgbClr val="0070C0"/>
              </a:solidFill>
            </a:endParaRPr>
          </a:p>
        </p:txBody>
      </p:sp>
      <p:sp>
        <p:nvSpPr>
          <p:cNvPr id="3" name="Content Placeholder 2"/>
          <p:cNvSpPr>
            <a:spLocks noGrp="1"/>
          </p:cNvSpPr>
          <p:nvPr>
            <p:ph idx="1"/>
          </p:nvPr>
        </p:nvSpPr>
        <p:spPr/>
        <p:txBody>
          <a:bodyPr>
            <a:normAutofit/>
          </a:bodyPr>
          <a:lstStyle/>
          <a:p>
            <a:r>
              <a:rPr lang="en-US" dirty="0" smtClean="0"/>
              <a:t>The legacy Pistol jail management system at ACRJ counted a weekender as a single intake, no matter how many weekends they served. The New World system, brought on line in December 2017, counts each weekend as a separate intake. The differences in these two approaches have been controlled for in the following analysis.</a:t>
            </a:r>
          </a:p>
          <a:p>
            <a:r>
              <a:rPr lang="en-US" dirty="0" smtClean="0"/>
              <a:t>Utilization of weekend sentences decreased sharply with the onset of COVID-19.</a:t>
            </a:r>
          </a:p>
          <a:p>
            <a:r>
              <a:rPr lang="en-US" dirty="0" smtClean="0"/>
              <a:t>Overall, weekenders averaged </a:t>
            </a:r>
            <a:r>
              <a:rPr lang="en-US" dirty="0"/>
              <a:t>4</a:t>
            </a:r>
            <a:r>
              <a:rPr lang="en-US" dirty="0" smtClean="0"/>
              <a:t>% of all Albemarle County intake volume at ACRJ from 2011 to 2021. </a:t>
            </a:r>
          </a:p>
          <a:p>
            <a:endParaRPr lang="en-US" dirty="0"/>
          </a:p>
          <a:p>
            <a:pPr marL="0" indent="0">
              <a:buNone/>
            </a:pPr>
            <a:endParaRPr lang="en-US" dirty="0"/>
          </a:p>
        </p:txBody>
      </p:sp>
    </p:spTree>
    <p:extLst>
      <p:ext uri="{BB962C8B-B14F-4D97-AF65-F5344CB8AC3E}">
        <p14:creationId xmlns:p14="http://schemas.microsoft.com/office/powerpoint/2010/main" val="4615140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1960190561"/>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68158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61510192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546249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Booking Volume</a:t>
            </a:r>
            <a:endParaRPr lang="en-US" b="1" dirty="0">
              <a:solidFill>
                <a:srgbClr val="0070C0"/>
              </a:solidFill>
            </a:endParaRPr>
          </a:p>
        </p:txBody>
      </p:sp>
      <p:sp>
        <p:nvSpPr>
          <p:cNvPr id="3" name="Content Placeholder 2"/>
          <p:cNvSpPr>
            <a:spLocks noGrp="1"/>
          </p:cNvSpPr>
          <p:nvPr>
            <p:ph idx="1"/>
          </p:nvPr>
        </p:nvSpPr>
        <p:spPr/>
        <p:txBody>
          <a:bodyPr>
            <a:normAutofit fontScale="92500" lnSpcReduction="20000"/>
          </a:bodyPr>
          <a:lstStyle/>
          <a:p>
            <a:r>
              <a:rPr lang="en-US" dirty="0" smtClean="0"/>
              <a:t>An inmate’s “intake” is associated with one or more “bookings” (charges).  While intake volume is the most accurate measure of the </a:t>
            </a:r>
            <a:r>
              <a:rPr lang="en-US" u="sng" dirty="0" smtClean="0"/>
              <a:t>number</a:t>
            </a:r>
            <a:r>
              <a:rPr lang="en-US" dirty="0" smtClean="0"/>
              <a:t> of individuals entering ACRJ, booking volume helps identify the </a:t>
            </a:r>
            <a:r>
              <a:rPr lang="en-US" u="sng" dirty="0" smtClean="0"/>
              <a:t>types</a:t>
            </a:r>
            <a:r>
              <a:rPr lang="en-US" dirty="0" smtClean="0"/>
              <a:t> of charges lodged against them. </a:t>
            </a:r>
          </a:p>
          <a:p>
            <a:r>
              <a:rPr lang="en-US" dirty="0" smtClean="0"/>
              <a:t>From 2011 to 2019, Albemarle County booking volume increased steadily, offset by a sharp drop during 2020 and 2021. </a:t>
            </a:r>
          </a:p>
          <a:p>
            <a:r>
              <a:rPr lang="en-US" dirty="0" smtClean="0"/>
              <a:t>As a result, the long-term 2011-2021 booking trend line was essentially flat (up 3%). Per-capita, Albemarle booking volume dropped 8% during that time frame.</a:t>
            </a:r>
          </a:p>
          <a:p>
            <a:r>
              <a:rPr lang="en-US" dirty="0" smtClean="0"/>
              <a:t>Felony booking volume increased 31%, offset </a:t>
            </a:r>
            <a:r>
              <a:rPr lang="en-US" dirty="0" smtClean="0"/>
              <a:t>for the most part by </a:t>
            </a:r>
            <a:r>
              <a:rPr lang="en-US" dirty="0" smtClean="0"/>
              <a:t>an 18% decrease in misdemeanor bookings.</a:t>
            </a:r>
          </a:p>
          <a:p>
            <a:r>
              <a:rPr lang="en-US" dirty="0" smtClean="0"/>
              <a:t>Albemarle inmates were taken into ACRJ on more charges per intake event in 2021 than in 2011 (up from 1.8 charges/intake in 2011 to 2.1 in 2021).  </a:t>
            </a:r>
          </a:p>
        </p:txBody>
      </p:sp>
    </p:spTree>
    <p:extLst>
      <p:ext uri="{BB962C8B-B14F-4D97-AF65-F5344CB8AC3E}">
        <p14:creationId xmlns:p14="http://schemas.microsoft.com/office/powerpoint/2010/main" val="35936446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336587764"/>
              </p:ext>
            </p:extLst>
          </p:nvPr>
        </p:nvGraphicFramePr>
        <p:xfrm>
          <a:off x="0" y="60960"/>
          <a:ext cx="12192000" cy="67970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9369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822798594"/>
              </p:ext>
            </p:extLst>
          </p:nvPr>
        </p:nvGraphicFramePr>
        <p:xfrm>
          <a:off x="0" y="0"/>
          <a:ext cx="12192000" cy="679268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29011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Introduction</a:t>
            </a:r>
            <a:endParaRPr lang="en-US" b="1" dirty="0">
              <a:solidFill>
                <a:srgbClr val="0070C0"/>
              </a:solidFill>
            </a:endParaRPr>
          </a:p>
        </p:txBody>
      </p:sp>
      <p:sp>
        <p:nvSpPr>
          <p:cNvPr id="3" name="Content Placeholder 2"/>
          <p:cNvSpPr>
            <a:spLocks noGrp="1"/>
          </p:cNvSpPr>
          <p:nvPr>
            <p:ph idx="1"/>
          </p:nvPr>
        </p:nvSpPr>
        <p:spPr>
          <a:xfrm>
            <a:off x="838200" y="1825625"/>
            <a:ext cx="10515600" cy="4827724"/>
          </a:xfrm>
        </p:spPr>
        <p:txBody>
          <a:bodyPr>
            <a:normAutofit fontScale="85000" lnSpcReduction="10000"/>
          </a:bodyPr>
          <a:lstStyle/>
          <a:p>
            <a:r>
              <a:rPr lang="en-US" dirty="0" smtClean="0"/>
              <a:t>This report, generated by the Criminal Justice Planner, documents trends among various key metrics associated with Albemarle County inmates at the Albemarle-Charlottesville Regional Jail (ACRJ).</a:t>
            </a:r>
          </a:p>
          <a:p>
            <a:r>
              <a:rPr lang="en-US" dirty="0" smtClean="0"/>
              <a:t>These key metrics include the number of inmates entering and leaving the jail, their charges, their race, gender and age, and their length of stay. </a:t>
            </a:r>
          </a:p>
          <a:p>
            <a:r>
              <a:rPr lang="en-US" dirty="0" smtClean="0"/>
              <a:t>The report shows how these metrics have impacted the total number of bed days expended by Albemarle County </a:t>
            </a:r>
            <a:r>
              <a:rPr lang="en-US" dirty="0" smtClean="0"/>
              <a:t>inmates at </a:t>
            </a:r>
            <a:r>
              <a:rPr lang="en-US" dirty="0" smtClean="0"/>
              <a:t>ACRJ from 2011 to 2021.</a:t>
            </a:r>
          </a:p>
          <a:p>
            <a:r>
              <a:rPr lang="en-US" dirty="0" smtClean="0"/>
              <a:t>This analysis also assesses the impact of the COVID-19 pandemic years (2020 and 2021) on longer-term trends in Albemarle County jail utilization by comparing them to the two most recent pre-pandemic years (2018 and 2019).</a:t>
            </a:r>
          </a:p>
          <a:p>
            <a:r>
              <a:rPr lang="en-US" dirty="0" smtClean="0"/>
              <a:t>All data was extracted from the ACRJ operational management system.</a:t>
            </a:r>
          </a:p>
          <a:p>
            <a:r>
              <a:rPr lang="en-US" dirty="0" smtClean="0"/>
              <a:t>A supplemental report will be issued in September 2022, documenting trends in reported crime in Albemarle County, pending the publication of 2021 crime data by the Virginia State Police.</a:t>
            </a:r>
            <a:endParaRPr lang="en-US" dirty="0"/>
          </a:p>
        </p:txBody>
      </p:sp>
    </p:spTree>
    <p:extLst>
      <p:ext uri="{BB962C8B-B14F-4D97-AF65-F5344CB8AC3E}">
        <p14:creationId xmlns:p14="http://schemas.microsoft.com/office/powerpoint/2010/main" val="25679015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798540053"/>
              </p:ext>
            </p:extLst>
          </p:nvPr>
        </p:nvGraphicFramePr>
        <p:xfrm>
          <a:off x="0" y="0"/>
          <a:ext cx="12191999"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161243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3902676194"/>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452976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Booking Volume in the COVID Era</a:t>
            </a:r>
            <a:endParaRPr lang="en-US" b="1" dirty="0">
              <a:solidFill>
                <a:srgbClr val="0070C0"/>
              </a:solidFill>
            </a:endParaRPr>
          </a:p>
        </p:txBody>
      </p:sp>
      <p:sp>
        <p:nvSpPr>
          <p:cNvPr id="3" name="Content Placeholder 2"/>
          <p:cNvSpPr>
            <a:spLocks noGrp="1"/>
          </p:cNvSpPr>
          <p:nvPr>
            <p:ph idx="1"/>
          </p:nvPr>
        </p:nvSpPr>
        <p:spPr/>
        <p:txBody>
          <a:bodyPr>
            <a:normAutofit/>
          </a:bodyPr>
          <a:lstStyle/>
          <a:p>
            <a:r>
              <a:rPr lang="en-US" dirty="0" smtClean="0"/>
              <a:t>In the two years preceding the pandemic (2018-19), Albemarle’s quarterly booking volume averaged 987 bookings.</a:t>
            </a:r>
          </a:p>
          <a:p>
            <a:r>
              <a:rPr lang="en-US" dirty="0" smtClean="0"/>
              <a:t>With the onset of the pandemic, bookings during the second quarter of 2020 fell to 491, and remained suppressed through the end of 2021, averaging 618 for 2020-21 (a 52% decrease over the four-year time frame).</a:t>
            </a:r>
          </a:p>
          <a:p>
            <a:r>
              <a:rPr lang="en-US" dirty="0" smtClean="0"/>
              <a:t>Both felony and misdemeanor booking volume fell sharply in the COVID era, with felonies falling 48% and misdemeanors dropping 57% from 2018 to 2021.</a:t>
            </a:r>
          </a:p>
        </p:txBody>
      </p:sp>
    </p:spTree>
    <p:extLst>
      <p:ext uri="{BB962C8B-B14F-4D97-AF65-F5344CB8AC3E}">
        <p14:creationId xmlns:p14="http://schemas.microsoft.com/office/powerpoint/2010/main" val="3821907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392889684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555642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186004685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457270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Bookings by Charge Type</a:t>
            </a:r>
            <a:endParaRPr lang="en-US" b="1" dirty="0">
              <a:solidFill>
                <a:srgbClr val="0070C0"/>
              </a:solidFill>
            </a:endParaRPr>
          </a:p>
        </p:txBody>
      </p:sp>
      <p:sp>
        <p:nvSpPr>
          <p:cNvPr id="3" name="Content Placeholder 2"/>
          <p:cNvSpPr>
            <a:spLocks noGrp="1"/>
          </p:cNvSpPr>
          <p:nvPr>
            <p:ph idx="1"/>
          </p:nvPr>
        </p:nvSpPr>
        <p:spPr>
          <a:xfrm>
            <a:off x="838200" y="1825625"/>
            <a:ext cx="10515600" cy="4618718"/>
          </a:xfrm>
        </p:spPr>
        <p:txBody>
          <a:bodyPr>
            <a:normAutofit fontScale="92500" lnSpcReduction="20000"/>
          </a:bodyPr>
          <a:lstStyle/>
          <a:p>
            <a:r>
              <a:rPr lang="en-US" dirty="0" smtClean="0"/>
              <a:t>The top ten Albemarle County charge types by booking volume from 2011 to 2021 were DWI, larceny, operators’ license offenses, assault, narcotic violations, probation violations, alcohol offenses, fraud, contempt of court and reckless driving.</a:t>
            </a:r>
          </a:p>
          <a:p>
            <a:r>
              <a:rPr lang="en-US" dirty="0" smtClean="0"/>
              <a:t>From 2011 to 2021, the fastest-growing charge type at booking was in the category of narcotics violations (up 69%), followed by assault (up 64%) and contempt of court (up 45%).</a:t>
            </a:r>
          </a:p>
          <a:p>
            <a:r>
              <a:rPr lang="en-US" dirty="0"/>
              <a:t>S</a:t>
            </a:r>
            <a:r>
              <a:rPr lang="en-US" dirty="0" smtClean="0"/>
              <a:t>maller, but significant, increases were observed among probation violations and reckless driving, while significant decreases were observed among alcohol offenses and operators’ license violations. </a:t>
            </a:r>
          </a:p>
          <a:p>
            <a:r>
              <a:rPr lang="en-US" dirty="0" smtClean="0"/>
              <a:t>Decreases were observed among nine of the top ten Albemarle charge categories between 2018 and 2021, with six categories showing a decrease of </a:t>
            </a:r>
            <a:r>
              <a:rPr lang="en-US" dirty="0"/>
              <a:t>4</a:t>
            </a:r>
            <a:r>
              <a:rPr lang="en-US" dirty="0" smtClean="0"/>
              <a:t>0% or greater. The only increase observed during the pandemic was in the category of contempt of court (up 5%).</a:t>
            </a:r>
          </a:p>
        </p:txBody>
      </p:sp>
    </p:spTree>
    <p:extLst>
      <p:ext uri="{BB962C8B-B14F-4D97-AF65-F5344CB8AC3E}">
        <p14:creationId xmlns:p14="http://schemas.microsoft.com/office/powerpoint/2010/main" val="30006510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73646936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579455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2728671921"/>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585014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475905405"/>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651286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70C0"/>
                </a:solidFill>
              </a:rPr>
              <a:t>Probation Violation Bookings</a:t>
            </a:r>
            <a:endParaRPr lang="en-US" b="1" u="sng" dirty="0">
              <a:solidFill>
                <a:srgbClr val="0070C0"/>
              </a:solidFill>
            </a:endParaRPr>
          </a:p>
        </p:txBody>
      </p:sp>
      <p:sp>
        <p:nvSpPr>
          <p:cNvPr id="3" name="Content Placeholder 2"/>
          <p:cNvSpPr>
            <a:spLocks noGrp="1"/>
          </p:cNvSpPr>
          <p:nvPr>
            <p:ph idx="1"/>
          </p:nvPr>
        </p:nvSpPr>
        <p:spPr/>
        <p:txBody>
          <a:bodyPr>
            <a:normAutofit lnSpcReduction="10000"/>
          </a:bodyPr>
          <a:lstStyle/>
          <a:p>
            <a:r>
              <a:rPr lang="en-US" dirty="0" smtClean="0"/>
              <a:t>Albemarle probation violation bookings, expressed as a percentage of all Albemarle bookings at ACRJ, increased 38% from 2011 to 2021, representing over 8% of total booking volume in 2021. </a:t>
            </a:r>
          </a:p>
          <a:p>
            <a:r>
              <a:rPr lang="en-US" dirty="0" smtClean="0"/>
              <a:t>Misdemeanor probation violation bookings (up 53%) increased at a steeper rate than did felony probation violation bookings (up 31%), </a:t>
            </a:r>
          </a:p>
          <a:p>
            <a:r>
              <a:rPr lang="en-US" dirty="0"/>
              <a:t>T</a:t>
            </a:r>
            <a:r>
              <a:rPr lang="en-US" dirty="0" smtClean="0"/>
              <a:t>he number of Albemarle felony probation violation bookings averaged 169 in each year from 2011 to 2021, nearly four times the volume of misdemeanor probation violation bookings.</a:t>
            </a:r>
          </a:p>
          <a:p>
            <a:r>
              <a:rPr lang="en-US" dirty="0" smtClean="0"/>
              <a:t>Both felony and misdemeanor probation violation bookings were suppressed during the pandemic years of 2020 and 2021, as compared to 2018-19.</a:t>
            </a:r>
          </a:p>
          <a:p>
            <a:endParaRPr lang="en-US" dirty="0"/>
          </a:p>
        </p:txBody>
      </p:sp>
    </p:spTree>
    <p:extLst>
      <p:ext uri="{BB962C8B-B14F-4D97-AF65-F5344CB8AC3E}">
        <p14:creationId xmlns:p14="http://schemas.microsoft.com/office/powerpoint/2010/main" val="2710861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General Population</a:t>
            </a:r>
            <a:endParaRPr lang="en-US" b="1" dirty="0">
              <a:solidFill>
                <a:srgbClr val="0070C0"/>
              </a:solidFill>
            </a:endParaRPr>
          </a:p>
        </p:txBody>
      </p:sp>
      <p:sp>
        <p:nvSpPr>
          <p:cNvPr id="3" name="Content Placeholder 2"/>
          <p:cNvSpPr>
            <a:spLocks noGrp="1"/>
          </p:cNvSpPr>
          <p:nvPr>
            <p:ph idx="1"/>
          </p:nvPr>
        </p:nvSpPr>
        <p:spPr/>
        <p:txBody>
          <a:bodyPr>
            <a:normAutofit lnSpcReduction="10000"/>
          </a:bodyPr>
          <a:lstStyle/>
          <a:p>
            <a:r>
              <a:rPr lang="en-US" dirty="0" smtClean="0"/>
              <a:t>The population of Albemarle County increased from 98,970 in 2010 to  112,395 in 2020, according to U.S. Census Bureau data. </a:t>
            </a:r>
          </a:p>
          <a:p>
            <a:r>
              <a:rPr lang="en-US" dirty="0" smtClean="0"/>
              <a:t>Albemarle County is, by far, the </a:t>
            </a:r>
            <a:r>
              <a:rPr lang="en-US" dirty="0"/>
              <a:t>largest of </a:t>
            </a:r>
            <a:r>
              <a:rPr lang="en-US" dirty="0" smtClean="0"/>
              <a:t>the </a:t>
            </a:r>
            <a:r>
              <a:rPr lang="en-US" dirty="0"/>
              <a:t>eight member jurisdictions </a:t>
            </a:r>
            <a:r>
              <a:rPr lang="en-US" dirty="0" smtClean="0"/>
              <a:t>on </a:t>
            </a:r>
            <a:r>
              <a:rPr lang="en-US" dirty="0"/>
              <a:t>the Jefferson Area Community Criminal Justice </a:t>
            </a:r>
            <a:r>
              <a:rPr lang="en-US" dirty="0" smtClean="0"/>
              <a:t>Board (which also includes the City of Charlottesville and Counties of Fluvanna, Greene, Louisa, Madison, Nelson, and Orange).</a:t>
            </a:r>
          </a:p>
          <a:p>
            <a:r>
              <a:rPr lang="en-US" dirty="0" smtClean="0"/>
              <a:t>Albemarle County’s increase in population of 13.6% was the largest of all eight CCJB member jurisdictions.</a:t>
            </a:r>
          </a:p>
          <a:p>
            <a:r>
              <a:rPr lang="en-US" dirty="0" smtClean="0"/>
              <a:t>Wherever appropriate in this report, changes in jail utilization from 2011 to 2021 will be expressed as a rate per 1000 Albemarle County residents, utilizing 2010-2020 U. S. Census data.</a:t>
            </a:r>
            <a:endParaRPr lang="en-US" dirty="0"/>
          </a:p>
        </p:txBody>
      </p:sp>
    </p:spTree>
    <p:extLst>
      <p:ext uri="{BB962C8B-B14F-4D97-AF65-F5344CB8AC3E}">
        <p14:creationId xmlns:p14="http://schemas.microsoft.com/office/powerpoint/2010/main" val="8628888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extLst>
              <p:ext uri="{D42A27DB-BD31-4B8C-83A1-F6EECF244321}">
                <p14:modId xmlns:p14="http://schemas.microsoft.com/office/powerpoint/2010/main" val="3492945575"/>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460363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374221668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8290561" y="3126376"/>
            <a:ext cx="2685672" cy="369332"/>
          </a:xfrm>
          <a:prstGeom prst="rect">
            <a:avLst/>
          </a:prstGeom>
          <a:noFill/>
        </p:spPr>
        <p:txBody>
          <a:bodyPr wrap="none" rtlCol="0">
            <a:spAutoFit/>
          </a:bodyPr>
          <a:lstStyle/>
          <a:p>
            <a:r>
              <a:rPr lang="en-US" dirty="0" smtClean="0"/>
              <a:t>Misdemeanor PV’s up 53%</a:t>
            </a:r>
            <a:endParaRPr lang="en-US" dirty="0"/>
          </a:p>
        </p:txBody>
      </p:sp>
      <p:cxnSp>
        <p:nvCxnSpPr>
          <p:cNvPr id="6" name="Straight Arrow Connector 5"/>
          <p:cNvCxnSpPr/>
          <p:nvPr/>
        </p:nvCxnSpPr>
        <p:spPr>
          <a:xfrm>
            <a:off x="10650583" y="3429000"/>
            <a:ext cx="836023" cy="13781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83839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9904"/>
          </a:xfrm>
        </p:spPr>
        <p:txBody>
          <a:bodyPr>
            <a:normAutofit fontScale="90000"/>
          </a:bodyPr>
          <a:lstStyle/>
          <a:p>
            <a:r>
              <a:rPr lang="en-US" b="1" dirty="0" smtClean="0">
                <a:solidFill>
                  <a:srgbClr val="0070C0"/>
                </a:solidFill>
              </a:rPr>
              <a:t>Average Length of Stay (ALOS)</a:t>
            </a:r>
            <a:endParaRPr lang="en-US" b="1" dirty="0">
              <a:solidFill>
                <a:srgbClr val="0070C0"/>
              </a:solidFill>
            </a:endParaRPr>
          </a:p>
        </p:txBody>
      </p:sp>
      <p:sp>
        <p:nvSpPr>
          <p:cNvPr id="3" name="Content Placeholder 2"/>
          <p:cNvSpPr>
            <a:spLocks noGrp="1"/>
          </p:cNvSpPr>
          <p:nvPr>
            <p:ph idx="1"/>
          </p:nvPr>
        </p:nvSpPr>
        <p:spPr>
          <a:xfrm>
            <a:off x="838200" y="1227909"/>
            <a:ext cx="10515600" cy="5630091"/>
          </a:xfrm>
        </p:spPr>
        <p:txBody>
          <a:bodyPr>
            <a:normAutofit fontScale="77500" lnSpcReduction="20000"/>
          </a:bodyPr>
          <a:lstStyle/>
          <a:p>
            <a:r>
              <a:rPr lang="en-US" dirty="0" smtClean="0"/>
              <a:t>The average length stay of an Albemarle County inmate increased 25% from 2011 to 2021, from 42 days to 51.6 days. </a:t>
            </a:r>
            <a:endParaRPr lang="en-US" dirty="0"/>
          </a:p>
          <a:p>
            <a:r>
              <a:rPr lang="en-US" dirty="0" smtClean="0"/>
              <a:t>The increase in average length of stay was observed specifically among white inmates. Average length of stay dropped </a:t>
            </a:r>
            <a:r>
              <a:rPr lang="en-US" dirty="0"/>
              <a:t>3</a:t>
            </a:r>
            <a:r>
              <a:rPr lang="en-US" dirty="0" smtClean="0"/>
              <a:t>% </a:t>
            </a:r>
            <a:r>
              <a:rPr lang="en-US" dirty="0"/>
              <a:t>among Black inmates from </a:t>
            </a:r>
            <a:r>
              <a:rPr lang="en-US" dirty="0" smtClean="0"/>
              <a:t>2011 to 2021, while ALOS among White inmates increased 46%.  Black inmates still served longer average lengths of stay than did White inmates in every year studied (11.4 days longer in 2021), although the racial difference in ALOS narrowed somewhat from 2011 to 2021. </a:t>
            </a:r>
          </a:p>
          <a:p>
            <a:r>
              <a:rPr lang="en-US" dirty="0" smtClean="0"/>
              <a:t>Increases in average length of stay were slightly higher for male inmates (up 26%) than for female inmates (up 21%) from 2011 to 2021. Males served longer average sentences than did females in every year studied (33 days longer in 2021). Male ALOS increased during the pandemic years of 2020 and 2021, while ALOS </a:t>
            </a:r>
            <a:r>
              <a:rPr lang="en-US" dirty="0" smtClean="0"/>
              <a:t>among</a:t>
            </a:r>
            <a:r>
              <a:rPr lang="en-US" dirty="0" smtClean="0"/>
              <a:t> </a:t>
            </a:r>
            <a:r>
              <a:rPr lang="en-US" dirty="0" smtClean="0"/>
              <a:t>female inmates decreased.</a:t>
            </a:r>
          </a:p>
          <a:p>
            <a:r>
              <a:rPr lang="en-US" dirty="0" smtClean="0"/>
              <a:t>The most significant increase in average length of stay was observed among the youngest inmate group (age 18-24, up 72%). Nearly all of that increase occurred from 2019 to 2021</a:t>
            </a:r>
            <a:r>
              <a:rPr lang="en-US" dirty="0" smtClean="0"/>
              <a:t>.</a:t>
            </a:r>
          </a:p>
          <a:p>
            <a:r>
              <a:rPr lang="en-US" dirty="0" smtClean="0"/>
              <a:t>It is likely that more widespread use of Home Electronic Incarceration, beginning in June 2020, contributed to the increase in ALOS (given that HEI inmates count as if they were housed within ACRJ, and are ineligible for earned time credits available to other inmates). More study is needed to determine what impact HEI inmates had on overall ALOS. However, similar increases in ALOS were observed in other jurisdictions that did not significantly utilize HEI.</a:t>
            </a:r>
            <a:endParaRPr lang="en-US" dirty="0" smtClean="0"/>
          </a:p>
        </p:txBody>
      </p:sp>
    </p:spTree>
    <p:extLst>
      <p:ext uri="{BB962C8B-B14F-4D97-AF65-F5344CB8AC3E}">
        <p14:creationId xmlns:p14="http://schemas.microsoft.com/office/powerpoint/2010/main" val="3938119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264609378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625852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extLst>
              <p:ext uri="{D42A27DB-BD31-4B8C-83A1-F6EECF244321}">
                <p14:modId xmlns:p14="http://schemas.microsoft.com/office/powerpoint/2010/main" val="3127179503"/>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8109477" y="4572000"/>
            <a:ext cx="2750112" cy="369332"/>
          </a:xfrm>
          <a:prstGeom prst="rect">
            <a:avLst/>
          </a:prstGeom>
          <a:noFill/>
        </p:spPr>
        <p:txBody>
          <a:bodyPr wrap="none" rtlCol="0">
            <a:spAutoFit/>
          </a:bodyPr>
          <a:lstStyle/>
          <a:p>
            <a:r>
              <a:rPr lang="en-US" dirty="0" smtClean="0"/>
              <a:t>White inmate ALOS up 46%</a:t>
            </a:r>
            <a:endParaRPr lang="en-US" dirty="0"/>
          </a:p>
        </p:txBody>
      </p:sp>
      <p:cxnSp>
        <p:nvCxnSpPr>
          <p:cNvPr id="8" name="Straight Arrow Connector 7"/>
          <p:cNvCxnSpPr/>
          <p:nvPr/>
        </p:nvCxnSpPr>
        <p:spPr>
          <a:xfrm flipV="1">
            <a:off x="10607040" y="3108960"/>
            <a:ext cx="879566" cy="14630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33098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1340334623"/>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8830492" y="4946468"/>
            <a:ext cx="2255604" cy="369332"/>
          </a:xfrm>
          <a:prstGeom prst="rect">
            <a:avLst/>
          </a:prstGeom>
          <a:noFill/>
        </p:spPr>
        <p:txBody>
          <a:bodyPr wrap="square" rtlCol="0">
            <a:spAutoFit/>
          </a:bodyPr>
          <a:lstStyle/>
          <a:p>
            <a:r>
              <a:rPr lang="en-US" dirty="0" smtClean="0"/>
              <a:t>Female ALOS up 21%</a:t>
            </a:r>
            <a:endParaRPr lang="en-US" dirty="0"/>
          </a:p>
        </p:txBody>
      </p:sp>
      <p:cxnSp>
        <p:nvCxnSpPr>
          <p:cNvPr id="6" name="Straight Arrow Connector 5"/>
          <p:cNvCxnSpPr/>
          <p:nvPr/>
        </p:nvCxnSpPr>
        <p:spPr>
          <a:xfrm flipV="1">
            <a:off x="10798629" y="3657600"/>
            <a:ext cx="670560" cy="13237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07287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50825065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114550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341962304"/>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22994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1525"/>
          </a:xfrm>
        </p:spPr>
        <p:txBody>
          <a:bodyPr>
            <a:normAutofit fontScale="90000"/>
          </a:bodyPr>
          <a:lstStyle/>
          <a:p>
            <a:r>
              <a:rPr lang="en-US" b="1" dirty="0" smtClean="0">
                <a:solidFill>
                  <a:srgbClr val="0070C0"/>
                </a:solidFill>
              </a:rPr>
              <a:t>Bed Day Expenditures (BDE)</a:t>
            </a:r>
            <a:endParaRPr lang="en-US" b="1" dirty="0">
              <a:solidFill>
                <a:srgbClr val="0070C0"/>
              </a:solidFill>
            </a:endParaRPr>
          </a:p>
        </p:txBody>
      </p:sp>
      <p:sp>
        <p:nvSpPr>
          <p:cNvPr id="3" name="Content Placeholder 2"/>
          <p:cNvSpPr>
            <a:spLocks noGrp="1"/>
          </p:cNvSpPr>
          <p:nvPr>
            <p:ph idx="1"/>
          </p:nvPr>
        </p:nvSpPr>
        <p:spPr>
          <a:xfrm>
            <a:off x="838200" y="1262743"/>
            <a:ext cx="10515600" cy="5595258"/>
          </a:xfrm>
        </p:spPr>
        <p:txBody>
          <a:bodyPr>
            <a:normAutofit fontScale="70000" lnSpcReduction="20000"/>
          </a:bodyPr>
          <a:lstStyle/>
          <a:p>
            <a:r>
              <a:rPr lang="en-US" dirty="0" smtClean="0"/>
              <a:t>Bed day expenditures are a product of intake volume, multiplied by length of stay. BDE is a useful metric to </a:t>
            </a:r>
            <a:r>
              <a:rPr lang="en-US" dirty="0" smtClean="0"/>
              <a:t>estimate </a:t>
            </a:r>
            <a:r>
              <a:rPr lang="en-US" dirty="0" smtClean="0"/>
              <a:t>the total cost</a:t>
            </a:r>
            <a:r>
              <a:rPr lang="en-US" dirty="0"/>
              <a:t> </a:t>
            </a:r>
            <a:r>
              <a:rPr lang="en-US" dirty="0" smtClean="0"/>
              <a:t>of a jurisdiction’s jail utilization (listed at $112.68 per day, per ACRJ inmate, in the Virginia Compensation Board’s 2020 Jail Cost Report).</a:t>
            </a:r>
          </a:p>
          <a:p>
            <a:r>
              <a:rPr lang="en-US" dirty="0" smtClean="0"/>
              <a:t>Decreases in Albemarle County intake volume were largely offset by increases in average length of stay at ACRJ, resulted in a modest increase in overall bed day expenditures of </a:t>
            </a:r>
            <a:r>
              <a:rPr lang="en-US" dirty="0"/>
              <a:t>5</a:t>
            </a:r>
            <a:r>
              <a:rPr lang="en-US" dirty="0" smtClean="0"/>
              <a:t>% from 2011 to 2021. Bed day expenditures per 1,000 Albemarle residents dropped 6% during that time.</a:t>
            </a:r>
          </a:p>
          <a:p>
            <a:r>
              <a:rPr lang="en-US" dirty="0" smtClean="0"/>
              <a:t>As a share of overall ACRJ bed day utilization, Albemarle County’s percentage of bed day expenditures increased 14% from 2011 to 2021.  Charlottesville’s share dropped 35%, while Nelson County experienced a 243% increase. </a:t>
            </a:r>
          </a:p>
          <a:p>
            <a:r>
              <a:rPr lang="en-US" dirty="0" smtClean="0"/>
              <a:t>In 2021, Albemarle County inmates expended 39.7% of all ACRJ bed days, while Charlottesville inmates expended 34.1% and Nelson County’s expended 17.4%.  All other inmates (including Federal inmates and those held for other Virginia jurisdictions) expended 8.8% of total BDE.</a:t>
            </a:r>
          </a:p>
          <a:p>
            <a:r>
              <a:rPr lang="en-US" dirty="0" smtClean="0"/>
              <a:t>From 2011 to 2021, bed day expenditures among Albemarle’s White inmates increased 18%, compared to a 16% decrease among Black inmates.</a:t>
            </a:r>
          </a:p>
          <a:p>
            <a:r>
              <a:rPr lang="en-US" dirty="0" smtClean="0"/>
              <a:t>Albemarle’s female inmates expended </a:t>
            </a:r>
            <a:r>
              <a:rPr lang="en-US" dirty="0"/>
              <a:t>5</a:t>
            </a:r>
            <a:r>
              <a:rPr lang="en-US" dirty="0" smtClean="0"/>
              <a:t>% more bed days from 2012 to 2021, nearly the same rate of increase observed among male inmates (up 4%).</a:t>
            </a:r>
          </a:p>
          <a:p>
            <a:r>
              <a:rPr lang="en-US" dirty="0" smtClean="0"/>
              <a:t>The oldest group of Albemarle’s inmates (age 50 or older) expended 49% more bed days from 2011 to 2021, representing the single greatest upward influence on Albemarle’s overall BDE. Conversely, inmates age 18-24 expended 37% fewer bed days over the same time period, representing the single greatest downward influence on overall BDE.</a:t>
            </a:r>
            <a:endParaRPr lang="en-US" dirty="0"/>
          </a:p>
        </p:txBody>
      </p:sp>
    </p:spTree>
    <p:extLst>
      <p:ext uri="{BB962C8B-B14F-4D97-AF65-F5344CB8AC3E}">
        <p14:creationId xmlns:p14="http://schemas.microsoft.com/office/powerpoint/2010/main" val="93255031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47356926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35710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Intakes</a:t>
            </a:r>
            <a:endParaRPr lang="en-US" b="1" dirty="0">
              <a:solidFill>
                <a:srgbClr val="0070C0"/>
              </a:solidFill>
            </a:endParaRPr>
          </a:p>
        </p:txBody>
      </p:sp>
      <p:sp>
        <p:nvSpPr>
          <p:cNvPr id="3" name="Content Placeholder 2"/>
          <p:cNvSpPr>
            <a:spLocks noGrp="1"/>
          </p:cNvSpPr>
          <p:nvPr>
            <p:ph idx="1"/>
          </p:nvPr>
        </p:nvSpPr>
        <p:spPr>
          <a:xfrm>
            <a:off x="838200" y="1602377"/>
            <a:ext cx="10515600" cy="5024846"/>
          </a:xfrm>
        </p:spPr>
        <p:txBody>
          <a:bodyPr>
            <a:normAutofit fontScale="77500" lnSpcReduction="20000"/>
          </a:bodyPr>
          <a:lstStyle/>
          <a:p>
            <a:r>
              <a:rPr lang="en-US" dirty="0" smtClean="0"/>
              <a:t>An “intake” is an event, in which a person is taken into ACRJ on Albemarle County charges, no matter how long their stay, or how many charges they have lodged against them.</a:t>
            </a:r>
          </a:p>
          <a:p>
            <a:r>
              <a:rPr lang="en-US" dirty="0" smtClean="0"/>
              <a:t>For the purpose of this analysis, inmates serving multiple weekends were removed from the tallies, given the considerable differences in the way in which weekenders were recorded in ACRJ’s legacy system (Pistol) and its current system (New World). Weekenders are the subject of a separate analysis.</a:t>
            </a:r>
          </a:p>
          <a:p>
            <a:r>
              <a:rPr lang="en-US" dirty="0" smtClean="0"/>
              <a:t>From 2011 through 2021, Albemarle County intake volume decreased by 15%.  </a:t>
            </a:r>
          </a:p>
          <a:p>
            <a:r>
              <a:rPr lang="en-US" dirty="0" smtClean="0"/>
              <a:t>Nearly all of this decrease occurred during the two pandemic years of 2020 and 2021 (with 1,835 intakes recorded in 2019, compared to 1,152 in 2021).</a:t>
            </a:r>
          </a:p>
          <a:p>
            <a:r>
              <a:rPr lang="en-US" dirty="0" smtClean="0"/>
              <a:t>The </a:t>
            </a:r>
            <a:r>
              <a:rPr lang="en-US" dirty="0" smtClean="0"/>
              <a:t>per-capita, jail </a:t>
            </a:r>
            <a:r>
              <a:rPr lang="en-US" dirty="0" smtClean="0"/>
              <a:t>intakes between 2011 and 2021 </a:t>
            </a:r>
            <a:r>
              <a:rPr lang="en-US" dirty="0" smtClean="0"/>
              <a:t>decreased</a:t>
            </a:r>
            <a:r>
              <a:rPr lang="en-US" dirty="0" smtClean="0"/>
              <a:t> </a:t>
            </a:r>
            <a:r>
              <a:rPr lang="en-US" dirty="0" smtClean="0"/>
              <a:t>23%.  16 inmates per 1000 county residents were taken into ACRJ on Albemarle offenses in 2011, compared to 10.25 per 1000 in 2021.</a:t>
            </a:r>
          </a:p>
          <a:p>
            <a:r>
              <a:rPr lang="en-US" dirty="0" smtClean="0"/>
              <a:t>Albemarle County’s share of all ACRJ intakes increased from 38.8% in 2011 to 40.6% in 2021, a result of significantly fewer intakes of Charlottesville inmates. Nelson County, the third ACRJ authority member, had sharply higher intake rates during the study period.</a:t>
            </a:r>
          </a:p>
        </p:txBody>
      </p:sp>
    </p:spTree>
    <p:extLst>
      <p:ext uri="{BB962C8B-B14F-4D97-AF65-F5344CB8AC3E}">
        <p14:creationId xmlns:p14="http://schemas.microsoft.com/office/powerpoint/2010/main" val="24014913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649887663"/>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36082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9335589" y="5007429"/>
            <a:ext cx="1701107" cy="369332"/>
          </a:xfrm>
          <a:prstGeom prst="rect">
            <a:avLst/>
          </a:prstGeom>
          <a:noFill/>
        </p:spPr>
        <p:txBody>
          <a:bodyPr wrap="none" rtlCol="0">
            <a:spAutoFit/>
          </a:bodyPr>
          <a:lstStyle/>
          <a:p>
            <a:r>
              <a:rPr lang="en-US" dirty="0" smtClean="0"/>
              <a:t>Nelson up 243%</a:t>
            </a:r>
            <a:endParaRPr lang="en-US" dirty="0"/>
          </a:p>
        </p:txBody>
      </p:sp>
      <p:cxnSp>
        <p:nvCxnSpPr>
          <p:cNvPr id="6" name="Straight Arrow Connector 5"/>
          <p:cNvCxnSpPr/>
          <p:nvPr/>
        </p:nvCxnSpPr>
        <p:spPr>
          <a:xfrm flipV="1">
            <a:off x="10746377" y="4415246"/>
            <a:ext cx="714103" cy="627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44044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p:cNvGraphicFramePr>
          <p:nvPr>
            <p:extLst>
              <p:ext uri="{D42A27DB-BD31-4B8C-83A1-F6EECF244321}">
                <p14:modId xmlns:p14="http://schemas.microsoft.com/office/powerpoint/2010/main" val="3672797608"/>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901029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a:graphicFrameLocks/>
          </p:cNvGraphicFramePr>
          <p:nvPr>
            <p:extLst>
              <p:ext uri="{D42A27DB-BD31-4B8C-83A1-F6EECF244321}">
                <p14:modId xmlns:p14="http://schemas.microsoft.com/office/powerpoint/2010/main" val="382316436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660465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505163795"/>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340778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1710064798"/>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83363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Shorter-Staying vs. Longer-Staying Inmates</a:t>
            </a:r>
            <a:endParaRPr lang="en-US" b="1" dirty="0">
              <a:solidFill>
                <a:srgbClr val="0070C0"/>
              </a:solidFill>
            </a:endParaRPr>
          </a:p>
        </p:txBody>
      </p:sp>
      <p:sp>
        <p:nvSpPr>
          <p:cNvPr id="3" name="Content Placeholder 2"/>
          <p:cNvSpPr>
            <a:spLocks noGrp="1"/>
          </p:cNvSpPr>
          <p:nvPr>
            <p:ph idx="1"/>
          </p:nvPr>
        </p:nvSpPr>
        <p:spPr/>
        <p:txBody>
          <a:bodyPr>
            <a:normAutofit fontScale="77500" lnSpcReduction="20000"/>
          </a:bodyPr>
          <a:lstStyle/>
          <a:p>
            <a:r>
              <a:rPr lang="en-US" dirty="0" smtClean="0"/>
              <a:t>The number of Albemarle inmates spending 30 days or fewer in ACRJ custody decreased 20% from 2011 to 2021, during a time when the number of inmates staying 31 days or longer increased 10%. As a result, the percentage of Albemarle County inmates at ACRJ with lengths of stay exceeding 30 days increased 31% from 2011 to 2021.</a:t>
            </a:r>
          </a:p>
          <a:p>
            <a:r>
              <a:rPr lang="en-US" dirty="0" smtClean="0"/>
              <a:t>During 2021, the average length of stay for inmates serving 0-30 days was </a:t>
            </a:r>
            <a:r>
              <a:rPr lang="en-US" dirty="0"/>
              <a:t>5</a:t>
            </a:r>
            <a:r>
              <a:rPr lang="en-US" dirty="0" smtClean="0"/>
              <a:t> days, compared to a 183-day average among those inmates serving longer than 30 days.</a:t>
            </a:r>
          </a:p>
          <a:p>
            <a:r>
              <a:rPr lang="en-US" dirty="0" smtClean="0"/>
              <a:t>One </a:t>
            </a:r>
            <a:r>
              <a:rPr lang="en-US" dirty="0"/>
              <a:t>significant factor in this shift in jail utilization was </a:t>
            </a:r>
            <a:r>
              <a:rPr lang="en-US" dirty="0" smtClean="0"/>
              <a:t>observed in the </a:t>
            </a:r>
            <a:r>
              <a:rPr lang="en-US" dirty="0"/>
              <a:t>increase in felony bookings and decrease in misdemeanor bookings among Albemarle </a:t>
            </a:r>
            <a:r>
              <a:rPr lang="en-US" dirty="0" smtClean="0"/>
              <a:t>inmates from 2011 to 2021.</a:t>
            </a:r>
          </a:p>
          <a:p>
            <a:r>
              <a:rPr lang="en-US" dirty="0" smtClean="0"/>
              <a:t>During 2021, 26% of Albemarle’s inmates served longer than 30 days in custody. These longer-serving inmates accounted for nearly 93% of all bed days expended by Albemarle County at ACRJ in 2021. </a:t>
            </a:r>
          </a:p>
          <a:p>
            <a:r>
              <a:rPr lang="en-US" dirty="0" smtClean="0"/>
              <a:t>Overall, bed days expended by inmates serving longer than 30 days increased 6% from 2011 to 2021. </a:t>
            </a:r>
            <a:endParaRPr lang="en-US" dirty="0"/>
          </a:p>
        </p:txBody>
      </p:sp>
    </p:spTree>
    <p:extLst>
      <p:ext uri="{BB962C8B-B14F-4D97-AF65-F5344CB8AC3E}">
        <p14:creationId xmlns:p14="http://schemas.microsoft.com/office/powerpoint/2010/main" val="421897460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376966259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644780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1355843140"/>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97124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extLst>
              <p:ext uri="{D42A27DB-BD31-4B8C-83A1-F6EECF244321}">
                <p14:modId xmlns:p14="http://schemas.microsoft.com/office/powerpoint/2010/main" val="415735057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40401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3173194451"/>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0023566" y="696685"/>
            <a:ext cx="1187248" cy="369332"/>
          </a:xfrm>
          <a:prstGeom prst="rect">
            <a:avLst/>
          </a:prstGeom>
          <a:noFill/>
        </p:spPr>
        <p:txBody>
          <a:bodyPr wrap="none" rtlCol="0">
            <a:spAutoFit/>
          </a:bodyPr>
          <a:lstStyle/>
          <a:p>
            <a:r>
              <a:rPr lang="en-US" dirty="0" smtClean="0"/>
              <a:t>Down 15%</a:t>
            </a:r>
            <a:endParaRPr lang="en-US" dirty="0"/>
          </a:p>
        </p:txBody>
      </p:sp>
      <p:cxnSp>
        <p:nvCxnSpPr>
          <p:cNvPr id="7" name="Straight Arrow Connector 6"/>
          <p:cNvCxnSpPr/>
          <p:nvPr/>
        </p:nvCxnSpPr>
        <p:spPr>
          <a:xfrm>
            <a:off x="10937966" y="1045029"/>
            <a:ext cx="548640" cy="10101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76088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246704277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9387839" y="2690949"/>
            <a:ext cx="2004588" cy="369332"/>
          </a:xfrm>
          <a:prstGeom prst="rect">
            <a:avLst/>
          </a:prstGeom>
          <a:noFill/>
        </p:spPr>
        <p:txBody>
          <a:bodyPr wrap="none" rtlCol="0">
            <a:spAutoFit/>
          </a:bodyPr>
          <a:lstStyle/>
          <a:p>
            <a:r>
              <a:rPr lang="en-US" dirty="0" smtClean="0"/>
              <a:t>+30 Day BDE up 6%</a:t>
            </a:r>
            <a:endParaRPr lang="en-US" dirty="0"/>
          </a:p>
        </p:txBody>
      </p:sp>
      <p:cxnSp>
        <p:nvCxnSpPr>
          <p:cNvPr id="6" name="Straight Arrow Connector 5"/>
          <p:cNvCxnSpPr/>
          <p:nvPr/>
        </p:nvCxnSpPr>
        <p:spPr>
          <a:xfrm flipV="1">
            <a:off x="11129554" y="1854926"/>
            <a:ext cx="383177" cy="8882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20205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863100157"/>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543525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63080"/>
          </a:xfrm>
        </p:spPr>
        <p:txBody>
          <a:bodyPr>
            <a:normAutofit/>
          </a:bodyPr>
          <a:lstStyle/>
          <a:p>
            <a:r>
              <a:rPr lang="en-US" b="1" dirty="0" smtClean="0">
                <a:solidFill>
                  <a:srgbClr val="0070C0"/>
                </a:solidFill>
              </a:rPr>
              <a:t>Conclusions</a:t>
            </a:r>
            <a:endParaRPr lang="en-US" b="1" dirty="0">
              <a:solidFill>
                <a:srgbClr val="0070C0"/>
              </a:solidFill>
            </a:endParaRPr>
          </a:p>
        </p:txBody>
      </p:sp>
      <p:sp>
        <p:nvSpPr>
          <p:cNvPr id="3" name="Content Placeholder 2"/>
          <p:cNvSpPr>
            <a:spLocks noGrp="1"/>
          </p:cNvSpPr>
          <p:nvPr>
            <p:ph idx="1"/>
          </p:nvPr>
        </p:nvSpPr>
        <p:spPr>
          <a:xfrm>
            <a:off x="838200" y="1759131"/>
            <a:ext cx="10515600" cy="5098868"/>
          </a:xfrm>
        </p:spPr>
        <p:txBody>
          <a:bodyPr>
            <a:normAutofit fontScale="92500" lnSpcReduction="10000"/>
          </a:bodyPr>
          <a:lstStyle/>
          <a:p>
            <a:r>
              <a:rPr lang="en-US" dirty="0" smtClean="0"/>
              <a:t>The number of inmates taken into ACRJ on Albemarle County charges decreased 15% from 2011 to 2021 (down 23% per capita).</a:t>
            </a:r>
          </a:p>
          <a:p>
            <a:r>
              <a:rPr lang="en-US" dirty="0"/>
              <a:t>T</a:t>
            </a:r>
            <a:r>
              <a:rPr lang="en-US" dirty="0" smtClean="0"/>
              <a:t>he most significant</a:t>
            </a:r>
            <a:r>
              <a:rPr lang="en-US" dirty="0"/>
              <a:t> </a:t>
            </a:r>
            <a:r>
              <a:rPr lang="en-US" dirty="0" smtClean="0"/>
              <a:t>decreases were observed among the youngest inmates (age 18-24), with the most significant increases found among the oldest inmates (age 50+). As a result, the Albemarle inmate population at intake was 13% older in 2021 than in 2011.</a:t>
            </a:r>
          </a:p>
          <a:p>
            <a:r>
              <a:rPr lang="en-US" dirty="0"/>
              <a:t>N</a:t>
            </a:r>
            <a:r>
              <a:rPr lang="en-US" dirty="0" smtClean="0"/>
              <a:t>arcotics charges and assaults had the most significant booking growth among the top ten Albemarle charge types</a:t>
            </a:r>
            <a:r>
              <a:rPr lang="en-US" dirty="0"/>
              <a:t> </a:t>
            </a:r>
            <a:r>
              <a:rPr lang="en-US" dirty="0" smtClean="0"/>
              <a:t>from 2011 to 2021, while the most significant decreases were observed among alcohol and operator’s license offenses.</a:t>
            </a:r>
          </a:p>
          <a:p>
            <a:r>
              <a:rPr lang="en-US" dirty="0"/>
              <a:t>The average length of a Albemarle County inmate’s stay increased 25% from 2011 to 2021, largely offsetting the decreases in intakes noted above. As a result, Albemarle County’s bed day expenditures at ACRJ rose a modest 5%. </a:t>
            </a:r>
          </a:p>
          <a:p>
            <a:endParaRPr lang="en-US" dirty="0" smtClean="0"/>
          </a:p>
        </p:txBody>
      </p:sp>
    </p:spTree>
    <p:extLst>
      <p:ext uri="{BB962C8B-B14F-4D97-AF65-F5344CB8AC3E}">
        <p14:creationId xmlns:p14="http://schemas.microsoft.com/office/powerpoint/2010/main" val="302283603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Conclusions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Per capita, there were 6% fewer bed days expended on Albemarle County inmates in 2021 than in 2011.</a:t>
            </a:r>
            <a:endParaRPr lang="en-US" dirty="0"/>
          </a:p>
          <a:p>
            <a:r>
              <a:rPr lang="en-US" dirty="0"/>
              <a:t>Far fewer bed days were expended by 18-24 year old inmates from 2011 to 2021, but these decreases were largely offset by increases in bed day expenditures among inmates age 50 or older. </a:t>
            </a:r>
          </a:p>
          <a:p>
            <a:r>
              <a:rPr lang="en-US" dirty="0"/>
              <a:t>The COVID-19 pandemic was associated with decreases in Albemarle County intakes at ACRJ, </a:t>
            </a:r>
            <a:r>
              <a:rPr lang="en-US" dirty="0" smtClean="0"/>
              <a:t>along with </a:t>
            </a:r>
            <a:r>
              <a:rPr lang="en-US" dirty="0"/>
              <a:t>increases in the average length of stay.</a:t>
            </a:r>
          </a:p>
          <a:p>
            <a:r>
              <a:rPr lang="en-US" dirty="0"/>
              <a:t>Booking volume dropped across the board in 2020 and 2021, in every major charge category except for Contempt of Court.</a:t>
            </a:r>
          </a:p>
          <a:p>
            <a:r>
              <a:rPr lang="en-US" dirty="0"/>
              <a:t>Albemarle inmates serving longer than 30 day sentences accounted for a quarter of all inmates taken into ACRJ, but </a:t>
            </a:r>
            <a:r>
              <a:rPr lang="en-US" dirty="0" smtClean="0"/>
              <a:t>93</a:t>
            </a:r>
            <a:r>
              <a:rPr lang="en-US" dirty="0"/>
              <a:t>% of Albemarle’s bed day expenditures</a:t>
            </a:r>
            <a:r>
              <a:rPr lang="en-US" dirty="0" smtClean="0"/>
              <a:t>. Long-serving inmates represented, by far, the most significant jail utilization </a:t>
            </a:r>
            <a:r>
              <a:rPr lang="en-US" dirty="0" smtClean="0"/>
              <a:t> </a:t>
            </a:r>
            <a:r>
              <a:rPr lang="en-US" dirty="0" smtClean="0"/>
              <a:t>to </a:t>
            </a:r>
            <a:r>
              <a:rPr lang="en-US" dirty="0" smtClean="0"/>
              <a:t>expenditure to Albemarle </a:t>
            </a:r>
            <a:r>
              <a:rPr lang="en-US" dirty="0" smtClean="0"/>
              <a:t>County.</a:t>
            </a:r>
            <a:endParaRPr lang="en-US" dirty="0"/>
          </a:p>
          <a:p>
            <a:endParaRPr lang="en-US" dirty="0"/>
          </a:p>
        </p:txBody>
      </p:sp>
    </p:spTree>
    <p:extLst>
      <p:ext uri="{BB962C8B-B14F-4D97-AF65-F5344CB8AC3E}">
        <p14:creationId xmlns:p14="http://schemas.microsoft.com/office/powerpoint/2010/main" val="26231738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1850" y="1709739"/>
            <a:ext cx="10515600" cy="1190216"/>
          </a:xfrm>
        </p:spPr>
        <p:txBody>
          <a:bodyPr/>
          <a:lstStyle/>
          <a:p>
            <a:r>
              <a:rPr lang="en-US" dirty="0" smtClean="0"/>
              <a:t>Prepared by:</a:t>
            </a:r>
            <a:endParaRPr lang="en-US" dirty="0"/>
          </a:p>
        </p:txBody>
      </p:sp>
      <p:sp>
        <p:nvSpPr>
          <p:cNvPr id="5" name="Text Placeholder 4"/>
          <p:cNvSpPr>
            <a:spLocks noGrp="1"/>
          </p:cNvSpPr>
          <p:nvPr>
            <p:ph type="body" idx="1"/>
          </p:nvPr>
        </p:nvSpPr>
        <p:spPr>
          <a:xfrm>
            <a:off x="831850" y="3596641"/>
            <a:ext cx="10515600" cy="2493010"/>
          </a:xfrm>
        </p:spPr>
        <p:txBody>
          <a:bodyPr>
            <a:normAutofit/>
          </a:bodyPr>
          <a:lstStyle/>
          <a:p>
            <a:r>
              <a:rPr lang="en-US" dirty="0" smtClean="0">
                <a:solidFill>
                  <a:schemeClr val="tx1"/>
                </a:solidFill>
              </a:rPr>
              <a:t>Neal S. Goodloe, MPA</a:t>
            </a:r>
          </a:p>
          <a:p>
            <a:r>
              <a:rPr lang="en-US" dirty="0" smtClean="0">
                <a:solidFill>
                  <a:schemeClr val="tx1"/>
                </a:solidFill>
              </a:rPr>
              <a:t>Criminal Justice Planner</a:t>
            </a:r>
          </a:p>
          <a:p>
            <a:r>
              <a:rPr lang="en-US" dirty="0" smtClean="0">
                <a:solidFill>
                  <a:schemeClr val="tx1"/>
                </a:solidFill>
              </a:rPr>
              <a:t>Jefferson Area Community Criminal Justice Board</a:t>
            </a:r>
          </a:p>
          <a:p>
            <a:r>
              <a:rPr lang="en-US" dirty="0" smtClean="0">
                <a:solidFill>
                  <a:schemeClr val="tx1"/>
                </a:solidFill>
                <a:hlinkClick r:id="rId2"/>
              </a:rPr>
              <a:t>ngoodloe@oar-jacc.org</a:t>
            </a:r>
            <a:endParaRPr lang="en-US" dirty="0" smtClean="0">
              <a:solidFill>
                <a:schemeClr val="tx1"/>
              </a:solidFill>
            </a:endParaRPr>
          </a:p>
          <a:p>
            <a:r>
              <a:rPr lang="en-US" dirty="0" smtClean="0">
                <a:solidFill>
                  <a:schemeClr val="tx1"/>
                </a:solidFill>
              </a:rPr>
              <a:t>May 2022</a:t>
            </a:r>
            <a:endParaRPr lang="en-US" dirty="0">
              <a:solidFill>
                <a:schemeClr val="tx1"/>
              </a:solidFill>
            </a:endParaRPr>
          </a:p>
        </p:txBody>
      </p:sp>
    </p:spTree>
    <p:extLst>
      <p:ext uri="{BB962C8B-B14F-4D97-AF65-F5344CB8AC3E}">
        <p14:creationId xmlns:p14="http://schemas.microsoft.com/office/powerpoint/2010/main" val="12399362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59174640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386917" y="727587"/>
            <a:ext cx="3411794" cy="369332"/>
          </a:xfrm>
          <a:prstGeom prst="rect">
            <a:avLst/>
          </a:prstGeom>
          <a:noFill/>
        </p:spPr>
        <p:txBody>
          <a:bodyPr wrap="square" rtlCol="0">
            <a:spAutoFit/>
          </a:bodyPr>
          <a:lstStyle/>
          <a:p>
            <a:r>
              <a:rPr lang="en-US" dirty="0" smtClean="0"/>
              <a:t>Intakes per 1000 down 23%</a:t>
            </a:r>
            <a:endParaRPr lang="en-US" dirty="0"/>
          </a:p>
        </p:txBody>
      </p:sp>
      <p:cxnSp>
        <p:nvCxnSpPr>
          <p:cNvPr id="5" name="Straight Arrow Connector 4"/>
          <p:cNvCxnSpPr/>
          <p:nvPr/>
        </p:nvCxnSpPr>
        <p:spPr>
          <a:xfrm>
            <a:off x="10864645" y="1052052"/>
            <a:ext cx="673511" cy="15043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1545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1796615977"/>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9509760" y="4711337"/>
            <a:ext cx="1701107" cy="369332"/>
          </a:xfrm>
          <a:prstGeom prst="rect">
            <a:avLst/>
          </a:prstGeom>
          <a:noFill/>
        </p:spPr>
        <p:txBody>
          <a:bodyPr wrap="none" rtlCol="0">
            <a:spAutoFit/>
          </a:bodyPr>
          <a:lstStyle/>
          <a:p>
            <a:r>
              <a:rPr lang="en-US" dirty="0" smtClean="0"/>
              <a:t>Nelson up 110%</a:t>
            </a:r>
            <a:endParaRPr lang="en-US" dirty="0"/>
          </a:p>
        </p:txBody>
      </p:sp>
      <p:cxnSp>
        <p:nvCxnSpPr>
          <p:cNvPr id="6" name="Straight Arrow Connector 5"/>
          <p:cNvCxnSpPr/>
          <p:nvPr/>
        </p:nvCxnSpPr>
        <p:spPr>
          <a:xfrm flipV="1">
            <a:off x="11068594" y="4502331"/>
            <a:ext cx="432542" cy="2786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378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Intakes by Race, Gender and Age</a:t>
            </a:r>
            <a:endParaRPr lang="en-US" b="1" dirty="0">
              <a:solidFill>
                <a:srgbClr val="0070C0"/>
              </a:solidFill>
            </a:endParaRPr>
          </a:p>
        </p:txBody>
      </p:sp>
      <p:sp>
        <p:nvSpPr>
          <p:cNvPr id="3" name="Content Placeholder 2"/>
          <p:cNvSpPr>
            <a:spLocks noGrp="1"/>
          </p:cNvSpPr>
          <p:nvPr>
            <p:ph idx="1"/>
          </p:nvPr>
        </p:nvSpPr>
        <p:spPr/>
        <p:txBody>
          <a:bodyPr>
            <a:normAutofit fontScale="92500" lnSpcReduction="20000"/>
          </a:bodyPr>
          <a:lstStyle/>
          <a:p>
            <a:r>
              <a:rPr lang="en-US" dirty="0" smtClean="0"/>
              <a:t>Decreases in Albemarle jail intake volume were roughly comparable among White inmates (down 17%) and Black inmates (down 13%).</a:t>
            </a:r>
          </a:p>
          <a:p>
            <a:r>
              <a:rPr lang="en-US" dirty="0" smtClean="0"/>
              <a:t>Intakes </a:t>
            </a:r>
            <a:r>
              <a:rPr lang="en-US" dirty="0"/>
              <a:t>of </a:t>
            </a:r>
            <a:r>
              <a:rPr lang="en-US" dirty="0" smtClean="0"/>
              <a:t>female </a:t>
            </a:r>
            <a:r>
              <a:rPr lang="en-US" dirty="0"/>
              <a:t>inmates </a:t>
            </a:r>
            <a:r>
              <a:rPr lang="en-US" dirty="0" smtClean="0"/>
              <a:t>and male </a:t>
            </a:r>
            <a:r>
              <a:rPr lang="en-US" dirty="0"/>
              <a:t>inmates </a:t>
            </a:r>
            <a:r>
              <a:rPr lang="en-US" dirty="0" smtClean="0"/>
              <a:t>both dropped 15%.</a:t>
            </a:r>
          </a:p>
          <a:p>
            <a:r>
              <a:rPr lang="en-US" dirty="0" smtClean="0"/>
              <a:t>Intakes of the youngest inmate group (age 18 to 24) dropped 59%, </a:t>
            </a:r>
            <a:r>
              <a:rPr lang="en-US" dirty="0" smtClean="0"/>
              <a:t>partially offset by</a:t>
            </a:r>
            <a:r>
              <a:rPr lang="en-US" dirty="0" smtClean="0"/>
              <a:t> </a:t>
            </a:r>
            <a:r>
              <a:rPr lang="en-US" dirty="0" smtClean="0"/>
              <a:t>a 26% increase among inmates age 50 or older.</a:t>
            </a:r>
          </a:p>
          <a:p>
            <a:r>
              <a:rPr lang="en-US" dirty="0"/>
              <a:t>T</a:t>
            </a:r>
            <a:r>
              <a:rPr lang="en-US" dirty="0" smtClean="0"/>
              <a:t>he </a:t>
            </a:r>
            <a:r>
              <a:rPr lang="en-US" dirty="0" smtClean="0"/>
              <a:t>average age of an Albemarle County inmate at intake increased from 32.8 in 2011 to 37.2 in 2021.</a:t>
            </a:r>
          </a:p>
          <a:p>
            <a:r>
              <a:rPr lang="en-US" dirty="0" smtClean="0"/>
              <a:t>It should be noted that the downward trend in intakes among 18-24 year olds was already well established prior to the onset of the </a:t>
            </a:r>
            <a:r>
              <a:rPr lang="en-US" dirty="0" smtClean="0"/>
              <a:t>pandemic, and is consistent with a broader regional and statewide trend.</a:t>
            </a:r>
            <a:endParaRPr lang="en-US" dirty="0" smtClean="0"/>
          </a:p>
          <a:p>
            <a:r>
              <a:rPr lang="en-US" dirty="0" smtClean="0"/>
              <a:t>Decreases in intake volume were observed among all demographic groups in 2020 and 2021.</a:t>
            </a:r>
            <a:endParaRPr lang="en-US" dirty="0"/>
          </a:p>
        </p:txBody>
      </p:sp>
    </p:spTree>
    <p:extLst>
      <p:ext uri="{BB962C8B-B14F-4D97-AF65-F5344CB8AC3E}">
        <p14:creationId xmlns:p14="http://schemas.microsoft.com/office/powerpoint/2010/main" val="2917574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1896673132"/>
              </p:ext>
            </p:extLst>
          </p:nvPr>
        </p:nvGraphicFramePr>
        <p:xfrm>
          <a:off x="0" y="0"/>
          <a:ext cx="12191999"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836574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4691</TotalTime>
  <Words>2874</Words>
  <Application>Microsoft Office PowerPoint</Application>
  <PresentationFormat>Widescreen</PresentationFormat>
  <Paragraphs>172</Paragraphs>
  <Slides>54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54</vt:i4>
      </vt:variant>
    </vt:vector>
  </HeadingPairs>
  <TitlesOfParts>
    <vt:vector size="58" baseType="lpstr">
      <vt:lpstr>Arial</vt:lpstr>
      <vt:lpstr>Calibri</vt:lpstr>
      <vt:lpstr>Calibri Light</vt:lpstr>
      <vt:lpstr>Office Theme</vt:lpstr>
      <vt:lpstr>Annual Report:  Albemarle County  Utilization of the Albemarle-Charlottesville Regional Jail</vt:lpstr>
      <vt:lpstr>Introduction</vt:lpstr>
      <vt:lpstr>General Population</vt:lpstr>
      <vt:lpstr>Intakes</vt:lpstr>
      <vt:lpstr>PowerPoint Presentation</vt:lpstr>
      <vt:lpstr>PowerPoint Presentation</vt:lpstr>
      <vt:lpstr>PowerPoint Presentation</vt:lpstr>
      <vt:lpstr>Intakes by Race, Gender and Age</vt:lpstr>
      <vt:lpstr>PowerPoint Presentation</vt:lpstr>
      <vt:lpstr>PowerPoint Presentation</vt:lpstr>
      <vt:lpstr>PowerPoint Presentation</vt:lpstr>
      <vt:lpstr>PowerPoint Presentation</vt:lpstr>
      <vt:lpstr>PowerPoint Presentation</vt:lpstr>
      <vt:lpstr>Weekenders</vt:lpstr>
      <vt:lpstr>PowerPoint Presentation</vt:lpstr>
      <vt:lpstr>PowerPoint Presentation</vt:lpstr>
      <vt:lpstr>Booking Volume</vt:lpstr>
      <vt:lpstr>PowerPoint Presentation</vt:lpstr>
      <vt:lpstr>PowerPoint Presentation</vt:lpstr>
      <vt:lpstr>PowerPoint Presentation</vt:lpstr>
      <vt:lpstr>PowerPoint Presentation</vt:lpstr>
      <vt:lpstr>Booking Volume in the COVID Era</vt:lpstr>
      <vt:lpstr>PowerPoint Presentation</vt:lpstr>
      <vt:lpstr>PowerPoint Presentation</vt:lpstr>
      <vt:lpstr>Bookings by Charge Type</vt:lpstr>
      <vt:lpstr>PowerPoint Presentation</vt:lpstr>
      <vt:lpstr>PowerPoint Presentation</vt:lpstr>
      <vt:lpstr>PowerPoint Presentation</vt:lpstr>
      <vt:lpstr>Probation Violation Bookings</vt:lpstr>
      <vt:lpstr>PowerPoint Presentation</vt:lpstr>
      <vt:lpstr>PowerPoint Presentation</vt:lpstr>
      <vt:lpstr>Average Length of Stay (ALOS)</vt:lpstr>
      <vt:lpstr>PowerPoint Presentation</vt:lpstr>
      <vt:lpstr>PowerPoint Presentation</vt:lpstr>
      <vt:lpstr>PowerPoint Presentation</vt:lpstr>
      <vt:lpstr>PowerPoint Presentation</vt:lpstr>
      <vt:lpstr>PowerPoint Presentation</vt:lpstr>
      <vt:lpstr>Bed Day Expenditures (BDE)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Shorter-Staying vs. Longer-Staying Inmates</vt:lpstr>
      <vt:lpstr>PowerPoint Presentation</vt:lpstr>
      <vt:lpstr>PowerPoint Presentation</vt:lpstr>
      <vt:lpstr>PowerPoint Presentation</vt:lpstr>
      <vt:lpstr>PowerPoint Presentation</vt:lpstr>
      <vt:lpstr>PowerPoint Presentation</vt:lpstr>
      <vt:lpstr>Conclusions</vt:lpstr>
      <vt:lpstr>Conclusions</vt:lpstr>
      <vt:lpstr>Prepared by:</vt:lpstr>
    </vt:vector>
  </TitlesOfParts>
  <Company>OAR-JACC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Report:  Nelson County Utilization of the Albemarle-Charlottesville Regional Jail</dc:title>
  <dc:creator>Neal Goodloe</dc:creator>
  <cp:lastModifiedBy>Neal Goodloe</cp:lastModifiedBy>
  <cp:revision>87</cp:revision>
  <dcterms:created xsi:type="dcterms:W3CDTF">2022-03-29T18:35:32Z</dcterms:created>
  <dcterms:modified xsi:type="dcterms:W3CDTF">2022-07-18T19:58:31Z</dcterms:modified>
</cp:coreProperties>
</file>